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413" r:id="rId3"/>
    <p:sldId id="450" r:id="rId4"/>
    <p:sldId id="428" r:id="rId5"/>
    <p:sldId id="437" r:id="rId6"/>
    <p:sldId id="440" r:id="rId7"/>
    <p:sldId id="438" r:id="rId8"/>
    <p:sldId id="435" r:id="rId9"/>
    <p:sldId id="436" r:id="rId10"/>
    <p:sldId id="439" r:id="rId11"/>
    <p:sldId id="308" r:id="rId12"/>
    <p:sldId id="451" r:id="rId13"/>
    <p:sldId id="270" r:id="rId14"/>
    <p:sldId id="291" r:id="rId15"/>
    <p:sldId id="292" r:id="rId16"/>
    <p:sldId id="337" r:id="rId17"/>
    <p:sldId id="338" r:id="rId18"/>
    <p:sldId id="452" r:id="rId19"/>
    <p:sldId id="317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84D6D5-D6A1-4045-B4A3-FA835490D2A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463F0A-0BF6-4673-9CD9-BACD73AAF8FE}">
      <dgm:prSet phldrT="[Text]"/>
      <dgm:spPr/>
      <dgm:t>
        <a:bodyPr/>
        <a:lstStyle/>
        <a:p>
          <a:endParaRPr lang="en-US" dirty="0"/>
        </a:p>
      </dgm:t>
    </dgm:pt>
    <dgm:pt modelId="{7C5068BA-5E1D-45EA-84E1-8E27925B9969}" type="parTrans" cxnId="{34DCFB0D-39A0-4D3D-B288-9CE6DDA14F79}">
      <dgm:prSet/>
      <dgm:spPr/>
      <dgm:t>
        <a:bodyPr/>
        <a:lstStyle/>
        <a:p>
          <a:endParaRPr lang="en-US"/>
        </a:p>
      </dgm:t>
    </dgm:pt>
    <dgm:pt modelId="{C0342B66-FAE3-4B9F-903F-47EA0A667445}" type="sibTrans" cxnId="{34DCFB0D-39A0-4D3D-B288-9CE6DDA14F79}">
      <dgm:prSet/>
      <dgm:spPr>
        <a:solidFill>
          <a:srgbClr val="92D050"/>
        </a:solidFill>
      </dgm:spPr>
      <dgm:t>
        <a:bodyPr/>
        <a:lstStyle/>
        <a:p>
          <a:endParaRPr lang="en-US"/>
        </a:p>
      </dgm:t>
    </dgm:pt>
    <dgm:pt modelId="{1F7DE107-B864-4E13-8242-B2A5154DA2C9}">
      <dgm:prSet phldrT="[Text]"/>
      <dgm:spPr/>
      <dgm:t>
        <a:bodyPr/>
        <a:lstStyle/>
        <a:p>
          <a:endParaRPr lang="en-US" dirty="0"/>
        </a:p>
      </dgm:t>
    </dgm:pt>
    <dgm:pt modelId="{F7A48256-7FCD-4FE0-86F7-92490F1CAF3D}" type="sibTrans" cxnId="{A8F92A23-9B87-41F2-9B95-1A681D932FDF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64B47222-2AD8-4504-9B60-36B7C9A1B1B8}" type="parTrans" cxnId="{A8F92A23-9B87-41F2-9B95-1A681D932FDF}">
      <dgm:prSet/>
      <dgm:spPr/>
      <dgm:t>
        <a:bodyPr/>
        <a:lstStyle/>
        <a:p>
          <a:endParaRPr lang="en-US"/>
        </a:p>
      </dgm:t>
    </dgm:pt>
    <dgm:pt modelId="{929D069D-E81D-44C1-9127-9EFA1C36648B}" type="pres">
      <dgm:prSet presAssocID="{9E84D6D5-D6A1-4045-B4A3-FA835490D2A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6C7016-80DD-4D6B-8E54-A2403B39D578}" type="pres">
      <dgm:prSet presAssocID="{1F7DE107-B864-4E13-8242-B2A5154DA2C9}" presName="dummy" presStyleCnt="0"/>
      <dgm:spPr/>
    </dgm:pt>
    <dgm:pt modelId="{DE3AD8D5-3CC1-4BF9-96A4-FE609DC5569A}" type="pres">
      <dgm:prSet presAssocID="{1F7DE107-B864-4E13-8242-B2A5154DA2C9}" presName="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06EA2-959B-463D-8D28-C34D7700C3F7}" type="pres">
      <dgm:prSet presAssocID="{F7A48256-7FCD-4FE0-86F7-92490F1CAF3D}" presName="sibTrans" presStyleLbl="node1" presStyleIdx="0" presStyleCnt="2"/>
      <dgm:spPr/>
      <dgm:t>
        <a:bodyPr/>
        <a:lstStyle/>
        <a:p>
          <a:endParaRPr lang="en-US"/>
        </a:p>
      </dgm:t>
    </dgm:pt>
    <dgm:pt modelId="{68E4DC39-61B6-4601-89AB-40A34CC8BBE3}" type="pres">
      <dgm:prSet presAssocID="{B5463F0A-0BF6-4673-9CD9-BACD73AAF8FE}" presName="dummy" presStyleCnt="0"/>
      <dgm:spPr/>
    </dgm:pt>
    <dgm:pt modelId="{26868D83-FB50-4986-9F07-448368C122D9}" type="pres">
      <dgm:prSet presAssocID="{B5463F0A-0BF6-4673-9CD9-BACD73AAF8FE}" presName="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6DCAAD-AF03-450C-9E0D-4567A9957CDA}" type="pres">
      <dgm:prSet presAssocID="{C0342B66-FAE3-4B9F-903F-47EA0A667445}" presName="sibTrans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811A2C85-3F54-4DD9-A8EA-B8100652B77A}" type="presOf" srcId="{9E84D6D5-D6A1-4045-B4A3-FA835490D2AE}" destId="{929D069D-E81D-44C1-9127-9EFA1C36648B}" srcOrd="0" destOrd="0" presId="urn:microsoft.com/office/officeart/2005/8/layout/cycle1"/>
    <dgm:cxn modelId="{A8F92A23-9B87-41F2-9B95-1A681D932FDF}" srcId="{9E84D6D5-D6A1-4045-B4A3-FA835490D2AE}" destId="{1F7DE107-B864-4E13-8242-B2A5154DA2C9}" srcOrd="0" destOrd="0" parTransId="{64B47222-2AD8-4504-9B60-36B7C9A1B1B8}" sibTransId="{F7A48256-7FCD-4FE0-86F7-92490F1CAF3D}"/>
    <dgm:cxn modelId="{E56DFDD4-EA86-4194-B18F-F53BE95132F9}" type="presOf" srcId="{F7A48256-7FCD-4FE0-86F7-92490F1CAF3D}" destId="{13606EA2-959B-463D-8D28-C34D7700C3F7}" srcOrd="0" destOrd="0" presId="urn:microsoft.com/office/officeart/2005/8/layout/cycle1"/>
    <dgm:cxn modelId="{84C58962-348A-4B49-99D8-0EDD24B6FF9C}" type="presOf" srcId="{C0342B66-FAE3-4B9F-903F-47EA0A667445}" destId="{5E6DCAAD-AF03-450C-9E0D-4567A9957CDA}" srcOrd="0" destOrd="0" presId="urn:microsoft.com/office/officeart/2005/8/layout/cycle1"/>
    <dgm:cxn modelId="{EC30F0C8-9769-4E73-ACFA-3375805834A7}" type="presOf" srcId="{1F7DE107-B864-4E13-8242-B2A5154DA2C9}" destId="{DE3AD8D5-3CC1-4BF9-96A4-FE609DC5569A}" srcOrd="0" destOrd="0" presId="urn:microsoft.com/office/officeart/2005/8/layout/cycle1"/>
    <dgm:cxn modelId="{7E293E78-9CBE-4BBA-8499-32D60452FEBB}" type="presOf" srcId="{B5463F0A-0BF6-4673-9CD9-BACD73AAF8FE}" destId="{26868D83-FB50-4986-9F07-448368C122D9}" srcOrd="0" destOrd="0" presId="urn:microsoft.com/office/officeart/2005/8/layout/cycle1"/>
    <dgm:cxn modelId="{34DCFB0D-39A0-4D3D-B288-9CE6DDA14F79}" srcId="{9E84D6D5-D6A1-4045-B4A3-FA835490D2AE}" destId="{B5463F0A-0BF6-4673-9CD9-BACD73AAF8FE}" srcOrd="1" destOrd="0" parTransId="{7C5068BA-5E1D-45EA-84E1-8E27925B9969}" sibTransId="{C0342B66-FAE3-4B9F-903F-47EA0A667445}"/>
    <dgm:cxn modelId="{F598E858-F452-40E9-A546-E4FAA135F363}" type="presParOf" srcId="{929D069D-E81D-44C1-9127-9EFA1C36648B}" destId="{B76C7016-80DD-4D6B-8E54-A2403B39D578}" srcOrd="0" destOrd="0" presId="urn:microsoft.com/office/officeart/2005/8/layout/cycle1"/>
    <dgm:cxn modelId="{68B286A6-72F7-4EBE-B763-805A4C55B0F7}" type="presParOf" srcId="{929D069D-E81D-44C1-9127-9EFA1C36648B}" destId="{DE3AD8D5-3CC1-4BF9-96A4-FE609DC5569A}" srcOrd="1" destOrd="0" presId="urn:microsoft.com/office/officeart/2005/8/layout/cycle1"/>
    <dgm:cxn modelId="{B1956D0F-706A-4C73-91B7-E6C2A9AF2276}" type="presParOf" srcId="{929D069D-E81D-44C1-9127-9EFA1C36648B}" destId="{13606EA2-959B-463D-8D28-C34D7700C3F7}" srcOrd="2" destOrd="0" presId="urn:microsoft.com/office/officeart/2005/8/layout/cycle1"/>
    <dgm:cxn modelId="{98921A9B-FF2E-46D4-8D28-81CE2A7C4CE4}" type="presParOf" srcId="{929D069D-E81D-44C1-9127-9EFA1C36648B}" destId="{68E4DC39-61B6-4601-89AB-40A34CC8BBE3}" srcOrd="3" destOrd="0" presId="urn:microsoft.com/office/officeart/2005/8/layout/cycle1"/>
    <dgm:cxn modelId="{BEB9AA46-D498-4B18-84DE-11A3F10D6938}" type="presParOf" srcId="{929D069D-E81D-44C1-9127-9EFA1C36648B}" destId="{26868D83-FB50-4986-9F07-448368C122D9}" srcOrd="4" destOrd="0" presId="urn:microsoft.com/office/officeart/2005/8/layout/cycle1"/>
    <dgm:cxn modelId="{847E5E5C-D775-45E7-B097-822C30F5ECA3}" type="presParOf" srcId="{929D069D-E81D-44C1-9127-9EFA1C36648B}" destId="{5E6DCAAD-AF03-450C-9E0D-4567A9957CDA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AD8D5-3CC1-4BF9-96A4-FE609DC5569A}">
      <dsp:nvSpPr>
        <dsp:cNvPr id="0" name=""/>
        <dsp:cNvSpPr/>
      </dsp:nvSpPr>
      <dsp:spPr>
        <a:xfrm>
          <a:off x="5629759" y="1759148"/>
          <a:ext cx="3339703" cy="3339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5629759" y="1759148"/>
        <a:ext cx="3339703" cy="3339703"/>
      </dsp:txXfrm>
    </dsp:sp>
    <dsp:sp modelId="{13606EA2-959B-463D-8D28-C34D7700C3F7}">
      <dsp:nvSpPr>
        <dsp:cNvPr id="0" name=""/>
        <dsp:cNvSpPr/>
      </dsp:nvSpPr>
      <dsp:spPr>
        <a:xfrm>
          <a:off x="1138876" y="-4123"/>
          <a:ext cx="6866247" cy="6866247"/>
        </a:xfrm>
        <a:prstGeom prst="circularArrow">
          <a:avLst>
            <a:gd name="adj1" fmla="val 9485"/>
            <a:gd name="adj2" fmla="val 685128"/>
            <a:gd name="adj3" fmla="val 7849935"/>
            <a:gd name="adj4" fmla="val 2264938"/>
            <a:gd name="adj5" fmla="val 11065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868D83-FB50-4986-9F07-448368C122D9}">
      <dsp:nvSpPr>
        <dsp:cNvPr id="0" name=""/>
        <dsp:cNvSpPr/>
      </dsp:nvSpPr>
      <dsp:spPr>
        <a:xfrm>
          <a:off x="174537" y="1759148"/>
          <a:ext cx="3339703" cy="3339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74537" y="1759148"/>
        <a:ext cx="3339703" cy="3339703"/>
      </dsp:txXfrm>
    </dsp:sp>
    <dsp:sp modelId="{5E6DCAAD-AF03-450C-9E0D-4567A9957CDA}">
      <dsp:nvSpPr>
        <dsp:cNvPr id="0" name=""/>
        <dsp:cNvSpPr/>
      </dsp:nvSpPr>
      <dsp:spPr>
        <a:xfrm>
          <a:off x="1138876" y="-4123"/>
          <a:ext cx="6866247" cy="6866247"/>
        </a:xfrm>
        <a:prstGeom prst="circularArrow">
          <a:avLst>
            <a:gd name="adj1" fmla="val 9485"/>
            <a:gd name="adj2" fmla="val 685128"/>
            <a:gd name="adj3" fmla="val 18649935"/>
            <a:gd name="adj4" fmla="val 13064938"/>
            <a:gd name="adj5" fmla="val 11065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AE1AF4D-548A-41EA-A084-4226CE777A8E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40AA37E-98E5-4FFD-8DF9-E6FD655B40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54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6B22ADD-F627-410B-A2B5-37D97F46C577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BC0140-2AB9-49E3-AE4B-06E039BD19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57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D0C40-8A81-4CF4-B5FA-C544D4D823E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10/8/2017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CN" altLang="en-US" sz="9600" b="1" dirty="0" smtClean="0">
                <a:latin typeface="標楷體" pitchFamily="65" charset="-120"/>
                <a:ea typeface="標楷體" pitchFamily="65" charset="-120"/>
              </a:rPr>
              <a:t>同奔天路</a:t>
            </a:r>
            <a:endParaRPr lang="en-US" sz="9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5842" name="Picture 2" descr="http://msm.cccnc.org/templates/theme_church076/images/blan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617538"/>
            <a:ext cx="3333750" cy="1285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066800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rgbClr val="0000CC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我們既有這許多的見證人，</a:t>
            </a:r>
            <a:br>
              <a:rPr lang="zh-TW" altLang="en-US" sz="3200" b="1" dirty="0" smtClean="0">
                <a:solidFill>
                  <a:srgbClr val="0000CC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</a:br>
            <a:r>
              <a:rPr lang="zh-TW" altLang="en-US" sz="3200" b="1" dirty="0" smtClean="0">
                <a:solidFill>
                  <a:srgbClr val="0000CC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如同雲彩圍著我們，</a:t>
            </a:r>
            <a:endParaRPr lang="en-US" altLang="zh-TW" sz="3200" b="1" dirty="0" smtClean="0">
              <a:solidFill>
                <a:srgbClr val="0000CC"/>
              </a:solidFill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  <a:p>
            <a:pPr algn="ctr"/>
            <a:endParaRPr lang="en-US" altLang="zh-TW" sz="1600" b="1" dirty="0" smtClean="0"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  <a:p>
            <a:pPr algn="ctr"/>
            <a:r>
              <a:rPr lang="zh-TW" altLang="en-US" sz="3200" b="1" dirty="0" smtClean="0"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就當放下各樣的重擔，</a:t>
            </a:r>
            <a:endParaRPr lang="en-US" altLang="zh-TW" sz="3200" b="1" dirty="0" smtClean="0"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  <a:p>
            <a:pPr algn="ctr"/>
            <a:r>
              <a:rPr lang="zh-TW" altLang="en-US" sz="3200" b="1" dirty="0" smtClean="0"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脫去容易纏累我們的罪，</a:t>
            </a:r>
            <a:endParaRPr lang="en-US" altLang="zh-TW" sz="3200" b="1" dirty="0" smtClean="0"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  <a:p>
            <a:pPr algn="ctr"/>
            <a:endParaRPr lang="en-US" altLang="zh-TW" sz="1600" b="1" dirty="0" smtClean="0"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C00000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存心忍耐，奔那擺在我們前頭的路程，</a:t>
            </a:r>
            <a:endParaRPr lang="en-US" altLang="zh-TW" sz="3200" b="1" dirty="0" smtClean="0">
              <a:solidFill>
                <a:srgbClr val="C00000"/>
              </a:solidFill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C00000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仰望為我們信心創始成終的耶穌。</a:t>
            </a:r>
            <a:endParaRPr lang="en-US" altLang="zh-TW" sz="3200" b="1" dirty="0" smtClean="0">
              <a:solidFill>
                <a:srgbClr val="C00000"/>
              </a:solidFill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  <a:p>
            <a:pPr algn="ctr"/>
            <a:endParaRPr lang="en-US" altLang="zh-TW" sz="1600" b="1" dirty="0" smtClean="0"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00B050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他因那擺在前頭的喜樂，</a:t>
            </a:r>
            <a:endParaRPr lang="en-US" altLang="zh-TW" sz="3200" b="1" dirty="0" smtClean="0">
              <a:solidFill>
                <a:srgbClr val="00B050"/>
              </a:solidFill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00B050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就輕看羞辱，忍受了十字架</a:t>
            </a:r>
            <a:r>
              <a:rPr lang="en-US" altLang="zh-TW" sz="3200" b="1" dirty="0" smtClean="0">
                <a:solidFill>
                  <a:srgbClr val="00B050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﹝</a:t>
            </a:r>
            <a:r>
              <a:rPr lang="zh-TW" altLang="en-US" sz="3200" b="1" dirty="0" smtClean="0">
                <a:solidFill>
                  <a:srgbClr val="00B050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的苦難</a:t>
            </a:r>
            <a:r>
              <a:rPr lang="en-US" altLang="zh-TW" sz="3200" b="1" dirty="0" smtClean="0">
                <a:solidFill>
                  <a:srgbClr val="00B050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﹞</a:t>
            </a:r>
            <a:r>
              <a:rPr lang="zh-TW" altLang="en-US" sz="3200" b="1" dirty="0" smtClean="0">
                <a:solidFill>
                  <a:srgbClr val="00B050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，</a:t>
            </a:r>
            <a:endParaRPr lang="en-US" altLang="zh-TW" sz="3200" b="1" dirty="0" smtClean="0">
              <a:solidFill>
                <a:srgbClr val="00B050"/>
              </a:solidFill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00B050"/>
                </a:solidFill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便坐在神寶座的右邊。</a:t>
            </a:r>
            <a:endParaRPr lang="en-US" sz="3200" b="1" dirty="0">
              <a:solidFill>
                <a:srgbClr val="00B050"/>
              </a:solidFill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62400" y="617220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 smtClean="0"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來 </a:t>
            </a:r>
            <a:r>
              <a:rPr lang="en-US" altLang="zh-TW" sz="2400" b="1" dirty="0" smtClean="0">
                <a:latin typeface="新造楷書" pitchFamily="49" charset="-120"/>
                <a:ea typeface="新造楷書" pitchFamily="49" charset="-120"/>
                <a:cs typeface="新造楷書" pitchFamily="49" charset="-120"/>
              </a:rPr>
              <a:t>12:1-2</a:t>
            </a:r>
            <a:endParaRPr lang="en-US" sz="2400" b="1" dirty="0">
              <a:latin typeface="新造楷書" pitchFamily="49" charset="-120"/>
              <a:ea typeface="新造楷書" pitchFamily="49" charset="-120"/>
              <a:cs typeface="新造楷書" pitchFamily="49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152400"/>
            <a:ext cx="617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新造楷書" pitchFamily="49" charset="-120"/>
              </a:rPr>
              <a:t>仰望耶穌 </a:t>
            </a:r>
            <a:r>
              <a:rPr lang="zh-CN" altLang="en-US" sz="44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同奔天路</a:t>
            </a:r>
            <a:endParaRPr lang="en-US" sz="4400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1447800" y="1981200"/>
            <a:ext cx="64770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作主门徒、要跟从主</a:t>
            </a:r>
            <a:endParaRPr lang="en-US" altLang="zh-CN" sz="36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不</a:t>
            </a:r>
            <a:r>
              <a:rPr lang="zh-CN" altLang="en-US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单信、要信从</a:t>
            </a:r>
            <a:endParaRPr lang="en-US" altLang="zh-TW" sz="36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不</a:t>
            </a:r>
            <a:r>
              <a:rPr lang="zh-CN" altLang="en-US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只听、要听从</a:t>
            </a:r>
            <a:endParaRPr lang="en-US" altLang="zh-TW" sz="36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CN" sz="36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要舍己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、天天背起他的十字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架</a:t>
            </a:r>
            <a:endParaRPr lang="en-US" altLang="zh-CN" sz="36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zh-CN" altLang="en-US" sz="16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不再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随意往来不再看人跟从主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45720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同蒙天召 </a:t>
            </a:r>
            <a:r>
              <a:rPr lang="zh-CN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同奔天路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209800" y="1224375"/>
            <a:ext cx="5463355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- 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看見那看不見的</a:t>
            </a:r>
            <a:endParaRPr kumimoji="0" lang="en-US" altLang="zh-TW" sz="36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See the Invisible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- </a:t>
            </a: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完成那不可能的</a:t>
            </a:r>
            <a:endParaRPr lang="en-US" altLang="zh-TW" sz="36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Achieve the Impossible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- </a:t>
            </a: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持定那不朽坏的</a:t>
            </a:r>
            <a:endParaRPr lang="en-US" altLang="zh-TW" sz="36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Choose the Imperishable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228600"/>
            <a:ext cx="7467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</a:pPr>
            <a:r>
              <a:rPr lang="zh-CN" altLang="en-US" sz="44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同奔天路</a:t>
            </a:r>
            <a:r>
              <a:rPr lang="en-US" altLang="zh-CN" sz="4400" dirty="0" smtClean="0">
                <a:solidFill>
                  <a:srgbClr val="C00000"/>
                </a:solidFill>
              </a:rPr>
              <a:t> </a:t>
            </a:r>
            <a:r>
              <a:rPr kumimoji="0" lang="zh-TW" altLang="en-US" sz="44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要</a:t>
            </a:r>
            <a:r>
              <a:rPr kumimoji="0" lang="zh-CN" altLang="en-US" sz="44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有清楚的标竿</a:t>
            </a:r>
            <a:endParaRPr kumimoji="0" lang="zh-TW" altLang="en-US" sz="44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76400"/>
            <a:ext cx="8001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彼得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率性而为自以为是的性格</a:t>
            </a:r>
            <a:r>
              <a:rPr lang="en-US" sz="36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36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他爭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著作别人的老大抢着说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話</a:t>
            </a:r>
            <a:r>
              <a:rPr lang="en-US" sz="36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36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屡次说错话被主责备甚至管教</a:t>
            </a:r>
            <a:r>
              <a:rPr lang="en-US" sz="36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36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他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还是依然故我也常自我膨胀</a:t>
            </a:r>
            <a:r>
              <a:rPr lang="en-US" sz="36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36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主阿眾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人若都离开你我总不会</a:t>
            </a:r>
            <a:endParaRPr 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52400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彼得的</a:t>
            </a:r>
            <a:r>
              <a:rPr lang="zh-CN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天然个性就像「顽石」一个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47800"/>
            <a:ext cx="8534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路加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详细记载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彼得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生命的改变</a:t>
            </a:r>
            <a:r>
              <a:rPr lang="en-US" sz="36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36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當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众人都在兴奋打了两船的鱼</a:t>
            </a:r>
            <a:r>
              <a:rPr lang="en-US" sz="36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36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他</a:t>
            </a:r>
            <a:r>
              <a:rPr lang="zh-CN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却看见主的荣耀承认是罪人</a:t>
            </a:r>
            <a:r>
              <a:rPr 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主</a:t>
            </a:r>
            <a:r>
              <a:rPr lang="zh-CN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啊丶离开我、我是个罪</a:t>
            </a: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人！</a:t>
            </a:r>
            <a:r>
              <a:rPr 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彼得從此就成了新人成為活石</a:t>
            </a:r>
            <a:endParaRPr lang="en-US" sz="3600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認</a:t>
            </a:r>
            <a:r>
              <a:rPr lang="zh-CN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识基督成为「活石」的彼</a:t>
            </a: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得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76400"/>
            <a:ext cx="8001000" cy="4149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耶</a:t>
            </a:r>
            <a:r>
              <a:rPr lang="zh-CN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稣已经完成救赎并且从死里复活</a:t>
            </a:r>
            <a:r>
              <a:rPr 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神</a:t>
            </a:r>
            <a:r>
              <a:rPr lang="zh-CN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创世以来的计划就要从此时展开</a:t>
            </a:r>
            <a:r>
              <a:rPr 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CN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圣灵即将降临福音必须要传遍天</a:t>
            </a: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下</a:t>
            </a:r>
            <a:r>
              <a:rPr 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主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耶稣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把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大使命交给软弱的门徒们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彼得被神</a:t>
            </a:r>
            <a:r>
              <a:rPr lang="zh-CN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制作差遣来承接时代使</a:t>
            </a: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命</a:t>
            </a:r>
            <a:endParaRPr lang="en-US" sz="3600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048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被</a:t>
            </a:r>
            <a:r>
              <a:rPr lang="zh-CN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主制作成为「柱石」的彼</a:t>
            </a: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得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81000" y="1143000"/>
            <a:ext cx="8458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在</a:t>
            </a:r>
            <a:r>
              <a:rPr lang="zh-CN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耶路撒冷、坚固他的弟兄同心祷告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徒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五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旬节撒网、三千人信主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徒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2)</a:t>
            </a:r>
            <a:r>
              <a:rPr lang="zh-TW" altLang="en-US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28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美门口撒网、五千人信主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徒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3)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官</a:t>
            </a:r>
            <a:r>
              <a:rPr lang="zh-CN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府逼迫中、顺从神不顺从</a:t>
            </a: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人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徒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4)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在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腐化当中、除去罪恶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徒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5)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在怨</a:t>
            </a:r>
            <a:r>
              <a:rPr lang="zh-CN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言当中、以祈祷传道为</a:t>
            </a: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事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徒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6)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在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撒玛利亚、圣灵浇灌下来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徒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8)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在哥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尼流家、带下外邦五旬节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徒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10)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在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耶路撒冷、坚定因信称义信仰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徒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15)</a:t>
            </a:r>
            <a:endParaRPr lang="zh-CN" altLang="en-US" sz="28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lang="zh-CN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神国度中成为「宝石」的彼</a:t>
            </a: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得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638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標楷體"/>
                <a:ea typeface="標楷體"/>
              </a:rPr>
              <a:t>天路直奔的彼</a:t>
            </a:r>
            <a:r>
              <a:rPr lang="zh-TW" altLang="en-US" sz="3600" b="1" kern="10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標楷體"/>
                <a:ea typeface="標楷體"/>
              </a:rPr>
              <a:t>得</a:t>
            </a:r>
            <a:endParaRPr lang="en-US" altLang="en-US" sz="3600" b="1" kern="10" dirty="0">
              <a:ln w="18000">
                <a:solidFill>
                  <a:srgbClr val="FFFF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標楷體"/>
              <a:ea typeface="標楷體"/>
            </a:endParaRP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2514600" y="2590800"/>
            <a:ext cx="12192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標楷體"/>
                <a:ea typeface="標楷體"/>
              </a:rPr>
              <a:t>活</a:t>
            </a:r>
          </a:p>
          <a:p>
            <a:pPr algn="ctr"/>
            <a:r>
              <a:rPr lang="zh-TW" alt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標楷體"/>
                <a:ea typeface="標楷體"/>
              </a:rPr>
              <a:t>石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B05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標楷體"/>
              <a:ea typeface="標楷體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239000" y="2590800"/>
            <a:ext cx="1295400" cy="3200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 dirty="0" smtClean="0"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dist="35921" dir="2700000" algn="ctr" rotWithShape="0">
                    <a:srgbClr val="990000"/>
                  </a:outerShdw>
                </a:effectLst>
                <a:latin typeface="標楷體"/>
                <a:ea typeface="標楷體"/>
              </a:rPr>
              <a:t>宝</a:t>
            </a:r>
            <a:endParaRPr lang="en-US" altLang="zh-TW" sz="3600" kern="10" dirty="0" smtClean="0">
              <a:ln w="19050">
                <a:solidFill>
                  <a:srgbClr val="00B0F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dist="35921" dir="2700000" algn="ctr" rotWithShape="0">
                  <a:srgbClr val="990000"/>
                </a:outerShdw>
              </a:effectLst>
              <a:latin typeface="標楷體"/>
              <a:ea typeface="標楷體"/>
            </a:endParaRPr>
          </a:p>
          <a:p>
            <a:pPr algn="ctr"/>
            <a:r>
              <a:rPr lang="zh-TW" altLang="en-US" sz="3600" kern="10" dirty="0" smtClean="0"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dist="35921" dir="2700000" algn="ctr" rotWithShape="0">
                    <a:srgbClr val="990000"/>
                  </a:outerShdw>
                </a:effectLst>
                <a:latin typeface="標楷體"/>
                <a:ea typeface="標楷體"/>
              </a:rPr>
              <a:t>石</a:t>
            </a:r>
            <a:endParaRPr lang="en-US" sz="3600" kern="10" dirty="0">
              <a:ln w="19050">
                <a:solidFill>
                  <a:srgbClr val="00B0F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dist="35921" dir="2700000" algn="ctr" rotWithShape="0">
                  <a:srgbClr val="990000"/>
                </a:outerShdw>
              </a:effectLst>
              <a:latin typeface="標楷體"/>
              <a:ea typeface="標楷體"/>
            </a:endParaRP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457200" y="2667000"/>
            <a:ext cx="1066800" cy="3200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 dirty="0" smtClean="0"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標楷體"/>
                <a:ea typeface="標楷體"/>
              </a:rPr>
              <a:t>頑</a:t>
            </a:r>
            <a:endParaRPr lang="en-US" altLang="zh-TW" sz="3600" kern="10" dirty="0" smtClean="0">
              <a:ln w="19050">
                <a:solidFill>
                  <a:srgbClr val="00B0F0"/>
                </a:solidFill>
                <a:round/>
                <a:headEnd/>
                <a:tailEnd/>
              </a:ln>
              <a:solidFill>
                <a:srgbClr val="00B0F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標楷體"/>
              <a:ea typeface="標楷體"/>
            </a:endParaRPr>
          </a:p>
          <a:p>
            <a:pPr algn="ctr"/>
            <a:r>
              <a:rPr lang="zh-TW" altLang="en-US" sz="3600" kern="10" dirty="0" smtClean="0">
                <a:ln w="19050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標楷體"/>
                <a:ea typeface="標楷體"/>
              </a:rPr>
              <a:t>石</a:t>
            </a:r>
            <a:endParaRPr lang="en-US" sz="3600" kern="10" dirty="0">
              <a:ln w="19050">
                <a:solidFill>
                  <a:srgbClr val="00B0F0"/>
                </a:solidFill>
                <a:round/>
                <a:headEnd/>
                <a:tailEnd/>
              </a:ln>
              <a:solidFill>
                <a:srgbClr val="00B0F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標楷體"/>
              <a:ea typeface="標楷體"/>
            </a:endParaRPr>
          </a:p>
        </p:txBody>
      </p:sp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4876800" y="2514600"/>
            <a:ext cx="1295400" cy="342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標楷體"/>
                <a:ea typeface="標楷體"/>
              </a:rPr>
              <a:t>柱</a:t>
            </a:r>
          </a:p>
          <a:p>
            <a:pPr algn="ctr"/>
            <a:r>
              <a:rPr lang="zh-TW" alt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標楷體"/>
                <a:ea typeface="標楷體"/>
              </a:rPr>
              <a:t>石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標楷體"/>
              <a:ea typeface="標楷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0" y="99060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仰</a:t>
            </a:r>
            <a:r>
              <a:rPr lang="zh-CN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望为我们信心创始成终的耶稣</a:t>
            </a:r>
            <a:endParaRPr kumimoji="0" lang="zh-TW" altLang="en-US" sz="36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盼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望将来那极重无比永远的荣耀</a:t>
            </a:r>
            <a:endParaRPr kumimoji="0" lang="zh-TW" altLang="en-US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从父神爱中的管教得生命结果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子</a:t>
            </a:r>
            <a:endParaRPr kumimoji="0" lang="zh-TW" altLang="en-US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从神在见证人生命的建造得鼓舞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標楷體" pitchFamily="65" charset="-120"/>
              <a:ea typeface="標楷體" pitchFamily="65" charset="-120"/>
              <a:cs typeface="細明體" pitchFamily="49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思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想耶稣仰望基督直奔荣美天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家</a:t>
            </a:r>
            <a:endParaRPr kumimoji="0" lang="zh-TW" altLang="en-US" sz="36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同蒙天召 同奔天路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57200" y="1156901"/>
            <a:ext cx="80772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不再隨意往來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kumimoji="0" lang="en-US" altLang="zh-TW" sz="1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不再看別人</a:t>
            </a: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，与你何干</a:t>
            </a:r>
            <a:endParaRPr lang="en-US" altLang="zh-TW" sz="36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你跟從我吧！</a:t>
            </a:r>
            <a:endParaRPr lang="en-US" altLang="zh-CN" sz="36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完全的奉献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一生的跟随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r>
              <a:rPr kumimoji="0" lang="zh-CN" altLang="en-US" sz="3600" b="1" i="0" u="none" strike="noStrike" cap="none" normalizeH="0" baseline="0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无论何时、何地、何事</a:t>
            </a:r>
            <a:endParaRPr kumimoji="0" lang="en-US" altLang="zh-CN" sz="3600" b="1" i="0" u="none" strike="noStrike" cap="none" normalizeH="0" baseline="0" dirty="0" smtClean="0">
              <a:ln>
                <a:solidFill>
                  <a:srgbClr val="00B050"/>
                </a:solidFill>
              </a:ln>
              <a:solidFill>
                <a:srgbClr val="00B050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 algn="ctr" eaLnBrk="0" hangingPunct="0"/>
            <a:endParaRPr lang="en-US" altLang="zh-CN" sz="16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 algn="ctr" eaLnBrk="0" hangingPunct="0"/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我们愿意么</a:t>
            </a:r>
            <a:r>
              <a:rPr lang="zh-CN" altLang="en-US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？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286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主</a:t>
            </a:r>
            <a:r>
              <a:rPr lang="zh-CN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说</a:t>
            </a:r>
            <a:r>
              <a:rPr lang="en-US" altLang="zh-CN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CN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将心归我、你跟从我</a:t>
            </a:r>
            <a:r>
              <a:rPr lang="zh-TW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吧</a:t>
            </a:r>
            <a:r>
              <a:rPr lang="en-US" altLang="zh-TW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33400" y="0"/>
            <a:ext cx="815339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同蒙天召</a:t>
            </a: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的聖潔弟兄阿，</a:t>
            </a:r>
            <a:endParaRPr lang="en-US" altLang="zh-TW" sz="36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lvl="0" algn="ctr" fontAlgn="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你們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應當思想</a:t>
            </a:r>
            <a:endParaRPr lang="en-US" altLang="zh-TW" sz="3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lvl="0" algn="ctr" fontAlgn="t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我們所認</a:t>
            </a: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為使者，為大祭司的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耶穌</a:t>
            </a:r>
            <a:endParaRPr lang="en-US" altLang="zh-TW" sz="36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 fontAlgn="t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他為那設立他的盡忠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819400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en-US" sz="2400" b="1" dirty="0" smtClean="0">
                <a:latin typeface="標楷體" pitchFamily="65" charset="-120"/>
                <a:ea typeface="標楷體" pitchFamily="65" charset="-120"/>
              </a:rPr>
              <a:t>來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 3:1-3)</a:t>
            </a:r>
            <a:endParaRPr lang="en-US" altLang="zh-TW" sz="2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3429000"/>
            <a:ext cx="79248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仰望為我們信心創始成終的耶穌</a:t>
            </a:r>
            <a:endParaRPr lang="en-US" altLang="zh-TW" sz="36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  <a:cs typeface="細明體" pitchFamily="49" charset="-12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他</a:t>
            </a:r>
            <a:r>
              <a:rPr lang="zh-TW" altLang="en-US" sz="3600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因那</a:t>
            </a:r>
            <a:r>
              <a:rPr lang="zh-TW" altLang="en-US" sz="3600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擺在前面的喜樂</a:t>
            </a:r>
            <a:endParaRPr lang="en-US" altLang="zh-TW" sz="3600" b="1" dirty="0" smtClean="0">
              <a:ln>
                <a:solidFill>
                  <a:srgbClr val="00B050"/>
                </a:solidFill>
              </a:ln>
              <a:solidFill>
                <a:srgbClr val="00B050"/>
              </a:solidFill>
              <a:latin typeface="標楷體" pitchFamily="65" charset="-120"/>
              <a:ea typeface="標楷體" pitchFamily="65" charset="-120"/>
              <a:cs typeface="細明體" pitchFamily="49" charset="-12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就輕看羞辱</a:t>
            </a:r>
            <a:endParaRPr lang="zh-TW" altLang="en-US" sz="36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忍受了十字架的苦難</a:t>
            </a:r>
            <a:endParaRPr lang="en-US" altLang="zh-TW" sz="36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細明體" pitchFamily="49" charset="-12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便坐在神寶座的右邊</a:t>
            </a:r>
            <a:endParaRPr lang="en-US" altLang="zh-TW" sz="36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細明體" pitchFamily="49" charset="-12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en-US" sz="2400" b="1" dirty="0" smtClean="0">
                <a:latin typeface="標楷體" pitchFamily="65" charset="-120"/>
                <a:ea typeface="標楷體" pitchFamily="65" charset="-120"/>
              </a:rPr>
              <a:t>來</a:t>
            </a:r>
            <a:r>
              <a:rPr lang="en-US" sz="2400" b="1" dirty="0" smtClean="0">
                <a:latin typeface="標楷體" pitchFamily="65" charset="-120"/>
                <a:ea typeface="標楷體" pitchFamily="65" charset="-120"/>
              </a:rPr>
              <a:t> 12:2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36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細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0295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0" y="889844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著者激励我们也可以跑得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好</a:t>
            </a:r>
            <a:endParaRPr kumimoji="0" lang="zh-TW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都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在于转眼仰望定晴看耶稣</a:t>
            </a:r>
            <a:endParaRPr kumimoji="0" lang="zh-TW" altLang="en-US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思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想耶稣看见那将来的荣耀</a:t>
            </a:r>
            <a:endParaRPr kumimoji="0" lang="zh-TW" altLang="en-US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大卫常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将耶和华摆在他面前</a:t>
            </a:r>
            <a:endParaRPr kumimoji="0" lang="zh-TW" altLang="en-US" sz="3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保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罗看见那极重无比的荣耀</a:t>
            </a:r>
            <a:endParaRPr kumimoji="0" lang="zh-TW" altLang="en-US" sz="36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定睛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標楷體" pitchFamily="65" charset="-120"/>
                <a:ea typeface="標楷體" pitchFamily="65" charset="-120"/>
                <a:cs typeface="細明體" pitchFamily="49" charset="-120"/>
              </a:rPr>
              <a:t>看基督跑起来就有喜乐</a:t>
            </a:r>
            <a:endParaRPr kumimoji="0" lang="zh-TW" altLang="en-US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6400800" y="2057400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  <a:latin typeface="標楷體" pitchFamily="65" charset="-120"/>
                <a:ea typeface="標楷體" pitchFamily="65" charset="-120"/>
              </a:rPr>
              <a:t>             </a:t>
            </a:r>
          </a:p>
        </p:txBody>
      </p:sp>
      <p:sp>
        <p:nvSpPr>
          <p:cNvPr id="6" name="Oval 5"/>
          <p:cNvSpPr/>
          <p:nvPr/>
        </p:nvSpPr>
        <p:spPr>
          <a:xfrm>
            <a:off x="7848600" y="2514600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endParaRPr lang="en-US" dirty="0">
              <a:solidFill>
                <a:prstClr val="white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-16933" y="2209800"/>
            <a:ext cx="9144000" cy="5791200"/>
          </a:xfrm>
        </p:spPr>
        <p:txBody>
          <a:bodyPr>
            <a:noAutofit/>
          </a:bodyPr>
          <a:lstStyle/>
          <a:p>
            <a:pPr algn="ctr"/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400" dirty="0" smtClean="0">
                <a:latin typeface="標楷體" pitchFamily="65" charset="-120"/>
                <a:ea typeface="標楷體" pitchFamily="65" charset="-120"/>
              </a:rPr>
            </a:br>
            <a:r>
              <a:rPr lang="zh-CN" altLang="en-US" sz="4400" cap="none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叫我们既从仇敌手中被救出来</a:t>
            </a:r>
            <a:r>
              <a:rPr lang="en-US" altLang="zh-CN" sz="1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1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成為神國子民</a:t>
            </a:r>
            <a:r>
              <a:rPr lang="en-US" altLang="zh-TW" sz="40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14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4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			</a:t>
            </a:r>
            <a:br>
              <a:rPr lang="en-US" altLang="zh-TW" sz="40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承受屬天福份</a:t>
            </a:r>
            <a:r>
              <a:rPr lang="en-US" altLang="zh-CN" sz="4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4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CN" sz="44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CN" altLang="en-US" sz="3600" cap="none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就可以终身在他面前、</a:t>
            </a:r>
            <a:r>
              <a:rPr lang="en-US" altLang="zh-CN" sz="3600" cap="none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3600" cap="none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CN" sz="3600" cap="none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	</a:t>
            </a:r>
            <a:r>
              <a:rPr lang="zh-CN" altLang="en-US" sz="3600" cap="none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坦然无惧的用圣洁公义事奉他。</a:t>
            </a:r>
            <a:r>
              <a:rPr lang="en-US" altLang="zh-CN" sz="4400" cap="none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4400" cap="none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sz="4400" cap="none" dirty="0" smtClean="0">
                <a:latin typeface="標楷體" pitchFamily="65" charset="-120"/>
                <a:ea typeface="標楷體" pitchFamily="65" charset="-120"/>
                <a:cs typeface="Arial" pitchFamily="34" charset="0"/>
              </a:rPr>
              <a:t/>
            </a:r>
            <a:br>
              <a:rPr lang="zh-TW" altLang="en-US" sz="4400" cap="none" dirty="0" smtClean="0">
                <a:latin typeface="標楷體" pitchFamily="65" charset="-120"/>
                <a:ea typeface="標楷體" pitchFamily="65" charset="-120"/>
                <a:cs typeface="Arial" pitchFamily="34" charset="0"/>
              </a:rPr>
            </a:br>
            <a:endParaRPr 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2743200"/>
            <a:ext cx="1931160" cy="665695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pPr algn="ctr">
              <a:lnSpc>
                <a:spcPct val="80000"/>
              </a:lnSpc>
            </a:pP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  <a:latin typeface="標楷體" pitchFamily="65" charset="-120"/>
                <a:ea typeface="標楷體" pitchFamily="65" charset="-120"/>
              </a:rPr>
              <a:t>進迦南</a:t>
            </a:r>
            <a:endParaRPr lang="en-US" sz="4800" b="1" dirty="0">
              <a:solidFill>
                <a:schemeClr val="bg1"/>
              </a:solidFill>
              <a:effectLst>
                <a:outerShdw blurRad="50800" dist="25400" dir="5400000" algn="t" rotWithShape="0">
                  <a:prstClr val="black">
                    <a:alpha val="15000"/>
                  </a:prst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590800"/>
            <a:ext cx="1931160" cy="683264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pPr algn="ctr">
              <a:lnSpc>
                <a:spcPct val="80000"/>
              </a:lnSpc>
            </a:pPr>
            <a:r>
              <a:rPr lang="zh-TW" altLang="en-US" sz="4800" b="1" dirty="0" smtClean="0"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  <a:latin typeface="標楷體" pitchFamily="65" charset="-120"/>
                <a:ea typeface="標楷體" pitchFamily="65" charset="-120"/>
              </a:rPr>
              <a:t>出埃及</a:t>
            </a:r>
            <a:endParaRPr lang="en-US" sz="4800" b="1" dirty="0">
              <a:effectLst>
                <a:outerShdw blurRad="50800" dist="25400" dir="5400000" algn="t" rotWithShape="0">
                  <a:prstClr val="black">
                    <a:alpha val="15000"/>
                  </a:prst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505200" y="2057400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  <a:latin typeface="標楷體" pitchFamily="65" charset="-120"/>
                <a:ea typeface="標楷體" pitchFamily="65" charset="-120"/>
              </a:rPr>
              <a:t>             </a:t>
            </a:r>
            <a:endParaRPr lang="en-US" dirty="0">
              <a:solidFill>
                <a:prstClr val="white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2667000"/>
            <a:ext cx="1931160" cy="665695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pPr algn="ctr">
              <a:lnSpc>
                <a:spcPct val="80000"/>
              </a:lnSpc>
            </a:pP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  <a:latin typeface="標楷體" pitchFamily="65" charset="-120"/>
                <a:ea typeface="標楷體" pitchFamily="65" charset="-120"/>
              </a:rPr>
              <a:t>經曠野</a:t>
            </a:r>
            <a:endParaRPr lang="en-US" sz="4800" b="1" dirty="0">
              <a:solidFill>
                <a:schemeClr val="bg1"/>
              </a:solidFill>
              <a:effectLst>
                <a:outerShdw blurRad="50800" dist="25400" dir="5400000" algn="t" rotWithShape="0">
                  <a:prstClr val="black">
                    <a:alpha val="15000"/>
                  </a:prst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57200" y="2057400"/>
            <a:ext cx="2057400" cy="2057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82550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  <a:latin typeface="標楷體" pitchFamily="65" charset="-120"/>
                <a:ea typeface="標楷體" pitchFamily="65" charset="-120"/>
              </a:rPr>
              <a:t>             </a:t>
            </a:r>
            <a:endParaRPr lang="en-US" dirty="0">
              <a:solidFill>
                <a:prstClr val="white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198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  <a:cs typeface="BiauKai"/>
              </a:rPr>
              <a:t>出埃及</a:t>
            </a:r>
            <a:endParaRPr lang="en-US" sz="4400" b="1" dirty="0">
              <a:latin typeface="標楷體" pitchFamily="65" charset="-120"/>
              <a:ea typeface="標楷體" pitchFamily="65" charset="-120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276017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6" name="Oval 5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7868" y="1592766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0" b="1" dirty="0" smtClean="0">
                <a:solidFill>
                  <a:srgbClr val="65B131">
                    <a:alpha val="64000"/>
                  </a:srgbClr>
                </a:solidFill>
                <a:cs typeface="Arial" pitchFamily="34" charset="0"/>
              </a:rPr>
              <a:t>3</a:t>
            </a:r>
            <a:endParaRPr lang="en-US" sz="17000" b="1" dirty="0">
              <a:solidFill>
                <a:srgbClr val="65B131">
                  <a:alpha val="64000"/>
                </a:srgbClr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33600" y="914400"/>
            <a:ext cx="7162800" cy="5562600"/>
          </a:xfrm>
        </p:spPr>
        <p:txBody>
          <a:bodyPr>
            <a:noAutofit/>
          </a:bodyPr>
          <a:lstStyle/>
          <a:p>
            <a:pPr marL="742950" indent="-742950"/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	 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是流奶与蜜之地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是应许赐福之地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要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赶出一切仇敌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虽然强大且有铁车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要得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未得之地为业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纵使城墙高大坚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固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要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除尽偶像务必圣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別</a:t>
            </a:r>
            <a:endParaRPr lang="en-US" sz="4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2590800"/>
            <a:ext cx="1931160" cy="665695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pPr algn="ctr">
              <a:lnSpc>
                <a:spcPct val="80000"/>
              </a:lnSpc>
            </a:pP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  <a:latin typeface="標楷體" pitchFamily="65" charset="-120"/>
                <a:ea typeface="標楷體" pitchFamily="65" charset="-120"/>
              </a:rPr>
              <a:t>進迦南</a:t>
            </a:r>
            <a:endParaRPr lang="en-US" sz="4800" b="1" dirty="0">
              <a:solidFill>
                <a:schemeClr val="bg1"/>
              </a:solidFill>
              <a:effectLst>
                <a:outerShdw blurRad="50800" dist="25400" dir="5400000" algn="t" rotWithShape="0">
                  <a:prstClr val="black">
                    <a:alpha val="15000"/>
                  </a:prst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2600" y="0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属天呼召</a:t>
            </a:r>
            <a:r>
              <a:rPr lang="en-US" altLang="zh-TW" sz="4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: </a:t>
            </a:r>
            <a:r>
              <a:rPr lang="zh-TW" altLang="en-US" sz="4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細明體" pitchFamily="49" charset="-120"/>
              </a:rPr>
              <a:t>进迦南</a:t>
            </a:r>
            <a:endParaRPr lang="en-US" altLang="en-US" sz="48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  <a:cs typeface="細明體" pitchFamily="49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62000" y="1981200"/>
            <a:ext cx="2057400" cy="2057400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3" name="Oval 2"/>
          <p:cNvSpPr/>
          <p:nvPr/>
        </p:nvSpPr>
        <p:spPr>
          <a:xfrm>
            <a:off x="914400" y="1828800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2514600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加底斯</a:t>
            </a:r>
            <a:endParaRPr lang="en-US" sz="4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58000" y="1905000"/>
            <a:ext cx="2057400" cy="2057400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0" y="2514600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加底斯</a:t>
            </a:r>
            <a:endParaRPr lang="en-US" sz="4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3200" y="2456795"/>
            <a:ext cx="441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向曠野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轉回</a:t>
            </a:r>
            <a:endParaRPr lang="en-US" altLang="zh-TW" sz="40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曠野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漂流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四十年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曠野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倒斃</a:t>
            </a:r>
            <a:endParaRPr lang="en-US" sz="4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10200" y="0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不信的惡心</a:t>
            </a:r>
            <a:endParaRPr lang="en-US" sz="48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4572000"/>
            <a:ext cx="381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不得看見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那美地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不得承受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神祝福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不得進入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神安息</a:t>
            </a:r>
            <a:endParaRPr lang="en-US" sz="4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Graphic spid="9" grpId="0">
        <p:bldAsOne/>
      </p:bldGraphic>
      <p:bldGraphic spid="9" grpId="1">
        <p:bldAsOne/>
      </p:bldGraphic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295400"/>
            <a:ext cx="3886200" cy="38862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276600" y="914400"/>
            <a:ext cx="5867400" cy="1600200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另有一个心志</a:t>
            </a:r>
            <a:endParaRPr lang="en-US" sz="7200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1905000"/>
            <a:ext cx="2031325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8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迦勒</a:t>
            </a:r>
            <a:endParaRPr lang="en-US" altLang="zh-TW" sz="48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20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8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約书亞</a:t>
            </a:r>
            <a:endParaRPr lang="en-US" altLang="zh-TW" sz="48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6482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我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们立刻上去得那地为业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6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凡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脚掌所踏之地都得为业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2743200"/>
            <a:ext cx="4038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以信为本</a:t>
            </a:r>
            <a:endParaRPr lang="en-US" altLang="zh-TW" sz="48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一同得福</a:t>
            </a:r>
            <a:endParaRPr lang="en-US" sz="48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因為那進入安息的，乃是歇了自己的工，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正如神歇了他的工一樣。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所以我們務必竭力進入那安息</a:t>
            </a:r>
            <a:r>
              <a:rPr lang="zh-TW" altLang="en-US" sz="32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200" b="1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免得有人學那不信從的樣子跌倒了。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600" b="1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神的道是活潑的，是有功效的，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比一切兩刃的劍更快，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3200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甚至魂與靈，骨節與骨髓，都能刺入剖開，</a:t>
            </a:r>
            <a:endParaRPr lang="en-US" altLang="zh-TW" sz="3200" b="1" dirty="0" smtClean="0">
              <a:ln>
                <a:solidFill>
                  <a:srgbClr val="00B050"/>
                </a:solidFill>
              </a:ln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3200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連心中的思念和主意，都能辨明。</a:t>
            </a:r>
            <a:endParaRPr lang="en-US" altLang="en-US" sz="3200" b="1" dirty="0">
              <a:ln>
                <a:solidFill>
                  <a:srgbClr val="00B050"/>
                </a:solidFill>
              </a:ln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0"/>
            <a:ext cx="5410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竭</a:t>
            </a:r>
            <a:r>
              <a:rPr lang="zh-CN" altLang="en-US" sz="44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力进入那安息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9200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我們既然有一位已經升入高天尊榮的大祭司，</a:t>
            </a:r>
            <a:endParaRPr lang="en-US" altLang="zh-TW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就是神的兒子耶穌，</a:t>
            </a:r>
            <a:endParaRPr lang="en-US" altLang="zh-TW" sz="32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便當持定所承認的道。</a:t>
            </a:r>
            <a:endParaRPr lang="en-US" altLang="zh-TW" sz="3200" b="1" dirty="0" smtClean="0">
              <a:ln>
                <a:solidFill>
                  <a:srgbClr val="00B050"/>
                </a:solidFill>
              </a:ln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因我們的大祭司，並非不能體恤我們的軟弱。</a:t>
            </a:r>
            <a:endParaRPr lang="en-US" altLang="zh-TW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他也曾凡事受過試探，與我們一樣。</a:t>
            </a:r>
            <a:b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只是他沒有犯罪。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所以我們只管坦然無懼的，</a:t>
            </a:r>
            <a:b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來到施恩的寶座前，</a:t>
            </a:r>
            <a:endParaRPr lang="en-US" altLang="zh-TW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為要得憐恤，蒙恩惠作隨時的幫助</a:t>
            </a:r>
            <a:r>
              <a:rPr lang="zh-TW" altLang="en-US" sz="32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sz="32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28349" y="6396335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latin typeface="標楷體" pitchFamily="65" charset="-120"/>
                <a:ea typeface="標楷體" pitchFamily="65" charset="-120"/>
              </a:rPr>
              <a:t>（來</a:t>
            </a:r>
            <a:r>
              <a:rPr lang="en-US" sz="2400" b="1" dirty="0" smtClean="0">
                <a:latin typeface="標楷體" pitchFamily="65" charset="-120"/>
                <a:ea typeface="標楷體" pitchFamily="65" charset="-120"/>
              </a:rPr>
              <a:t> 3:1</a:t>
            </a:r>
            <a:r>
              <a:rPr lang="zh-CN" altLang="en-US" sz="2400" b="1" dirty="0" smtClean="0">
                <a:latin typeface="標楷體" pitchFamily="65" charset="-120"/>
                <a:ea typeface="標楷體" pitchFamily="65" charset="-120"/>
              </a:rPr>
              <a:t>；</a:t>
            </a:r>
            <a:r>
              <a:rPr lang="en-US" sz="2400" b="1" dirty="0" smtClean="0">
                <a:latin typeface="標楷體" pitchFamily="65" charset="-120"/>
                <a:ea typeface="標楷體" pitchFamily="65" charset="-120"/>
              </a:rPr>
              <a:t>4:10-16</a:t>
            </a:r>
            <a:r>
              <a:rPr lang="zh-CN" altLang="en-US" sz="2400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6400" y="0"/>
            <a:ext cx="5791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來到施恩的寶座前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o7EXg3J7pxd79sxolJbfP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2334</TotalTime>
  <Words>1015</Words>
  <Application>Microsoft Office PowerPoint</Application>
  <PresentationFormat>On-screen Show (4:3)</PresentationFormat>
  <Paragraphs>153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BiauKai</vt:lpstr>
      <vt:lpstr>標楷體</vt:lpstr>
      <vt:lpstr>細明體</vt:lpstr>
      <vt:lpstr>新細明體</vt:lpstr>
      <vt:lpstr>SimSun</vt:lpstr>
      <vt:lpstr>新造楷書</vt:lpstr>
      <vt:lpstr>Arial</vt:lpstr>
      <vt:lpstr>Calibri</vt:lpstr>
      <vt:lpstr>Franklin Gothic Book</vt:lpstr>
      <vt:lpstr>Perpetua</vt:lpstr>
      <vt:lpstr>Times New Roman</vt:lpstr>
      <vt:lpstr>Wingdings 2</vt:lpstr>
      <vt:lpstr>Equity</vt:lpstr>
      <vt:lpstr>同奔天路</vt:lpstr>
      <vt:lpstr>PowerPoint Presentation</vt:lpstr>
      <vt:lpstr>PowerPoint Presentation</vt:lpstr>
      <vt:lpstr>  叫我们既从仇敌手中被救出来 成為神國子民          承受屬天福份  就可以终身在他面前、  坦然无惧的用圣洁公义事奉他。  </vt:lpstr>
      <vt:lpstr>  是流奶与蜜之地   是应许赐福之地   要赶出一切仇敌   虽然强大且有铁车   要得未得之地为业   纵使城墙高大坚固   要除尽偶像务必圣別</vt:lpstr>
      <vt:lpstr>PowerPoint Presentation</vt:lpstr>
      <vt:lpstr>另有一个心志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FUJITSU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你跟從我吧</dc:title>
  <dc:creator>Manchild Yu</dc:creator>
  <cp:lastModifiedBy>CAON</cp:lastModifiedBy>
  <cp:revision>73</cp:revision>
  <cp:lastPrinted>2015-03-18T13:39:45Z</cp:lastPrinted>
  <dcterms:created xsi:type="dcterms:W3CDTF">2014-10-04T14:42:01Z</dcterms:created>
  <dcterms:modified xsi:type="dcterms:W3CDTF">2017-10-07T23:58:50Z</dcterms:modified>
</cp:coreProperties>
</file>