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10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1FBB8-1A2B-7945-ADCC-55F34D7C9E9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96A0E-044D-6E4C-89AD-6629DF215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6A0E-044D-6E4C-89AD-6629DF2156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66A2-2F59-2A84-D54A-849D14AF8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468F1-1332-F69A-31F1-2D7F947B6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7FE38-2786-8644-13F4-297DDAB3A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915E4-1129-951D-2361-C684880B8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6A0E-044D-6E4C-89AD-6629DF2156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1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9A1BF-669F-AFE3-7349-B75F0890E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4D343-A110-500B-C01F-433B916AF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FCE4B-B246-F818-B296-03782E59D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B6138-3D85-7855-D1C7-36A313864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6A0E-044D-6E4C-89AD-6629DF2156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D3C24-4616-4D9C-640F-CC2D96072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E3A8E1-BD87-7816-8078-388F147D5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BC623-EA95-F63A-4DDA-10C731786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603F1-FC27-C9DC-CF0B-73C3F0F0A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6A0E-044D-6E4C-89AD-6629DF2156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4477-9DEA-501F-6E88-EA011AB8A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4ADD4E-FEA5-4900-D869-EF7526963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98D6E-F423-DA1C-F5C7-FCABE4A29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75D3A-CB3E-637B-D484-F85267ADA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6A0E-044D-6E4C-89AD-6629DF2156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7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D2BD7-08A3-95BB-744A-9AD049434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E117B7-1874-AD92-927D-73EC8094F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D7E63-A5D8-758D-0C8B-F8B8209C0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52241-5484-9E2E-434B-DD060AC33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6A0E-044D-6E4C-89AD-6629DF2156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5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4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4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8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54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0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8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36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7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1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54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78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5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79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5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98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99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55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24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33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0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9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1205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566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6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50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147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4255524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286099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231114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23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09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53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7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6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4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00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5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6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7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1/11/2026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8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795" r:id="rId45"/>
    <p:sldLayoutId id="2147483796" r:id="rId46"/>
    <p:sldLayoutId id="2147483797" r:id="rId47"/>
    <p:sldLayoutId id="2147483798" r:id="rId48"/>
    <p:sldLayoutId id="2147483799" r:id="rId49"/>
    <p:sldLayoutId id="2147483800" r:id="rId50"/>
    <p:sldLayoutId id="2147483801" r:id="rId51"/>
    <p:sldLayoutId id="2147483802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CB119C-1DE9-5AF4-CA4A-89CA626C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16" y="2579425"/>
            <a:ext cx="10477044" cy="1842020"/>
          </a:xfrm>
        </p:spPr>
        <p:txBody>
          <a:bodyPr anchor="b">
            <a:normAutofit fontScale="90000"/>
          </a:bodyPr>
          <a:lstStyle/>
          <a:p>
            <a:r>
              <a:rPr lang="zh-TW" altLang="en-US" sz="8000" b="1" dirty="0">
                <a:latin typeface="Kaiti TC" panose="02010600040101010101" pitchFamily="2" charset="-120"/>
                <a:ea typeface="Kaiti TC" panose="02010600040101010101" pitchFamily="2" charset="-120"/>
              </a:rPr>
              <a:t>波斯宮廷大戲：</a:t>
            </a:r>
            <a:br>
              <a:rPr lang="en-US" altLang="zh-TW" sz="8000" b="1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br>
              <a:rPr lang="en-US" altLang="zh-TW" sz="8000" b="1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TW" altLang="en-US" b="1" dirty="0">
                <a:latin typeface="Kaiti TC" panose="02010600040101010101" pitchFamily="2" charset="-120"/>
                <a:ea typeface="Kaiti TC" panose="02010600040101010101" pitchFamily="2" charset="-120"/>
              </a:rPr>
              <a:t>           </a:t>
            </a:r>
            <a:r>
              <a:rPr lang="zh-TW" altLang="en-US" sz="9800" b="1" dirty="0">
                <a:latin typeface="Kaiti TC" panose="02010600040101010101" pitchFamily="2" charset="-120"/>
                <a:ea typeface="Kaiti TC" panose="02010600040101010101" pitchFamily="2" charset="-120"/>
              </a:rPr>
              <a:t>上帝的小丑戲</a:t>
            </a:r>
            <a:endParaRPr lang="en-US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374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E80025-24B2-B777-8CF1-C352E78D3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168" y="179190"/>
            <a:ext cx="3583485" cy="3434638"/>
          </a:xfrm>
        </p:spPr>
        <p:txBody>
          <a:bodyPr anchor="b">
            <a:normAutofit/>
          </a:bodyPr>
          <a:lstStyle/>
          <a:p>
            <a:r>
              <a:rPr lang="en-US" altLang="en-US" sz="2800" b="1" dirty="0" err="1">
                <a:latin typeface="Kaiti TC" panose="02010600040101010101" pitchFamily="2" charset="-120"/>
                <a:ea typeface="Kaiti TC" panose="02010600040101010101" pitchFamily="2" charset="-120"/>
              </a:rPr>
              <a:t>国王</a:t>
            </a:r>
            <a:r>
              <a:rPr lang="en-US" altLang="en-US" sz="2800" b="1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r>
              <a:rPr lang="zh-TW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“我統管 </a:t>
            </a:r>
            <a:r>
              <a:rPr lang="en-US" altLang="zh-TW" sz="2800" dirty="0">
                <a:latin typeface="Kaiti TC" panose="02010600040101010101" pitchFamily="2" charset="-120"/>
                <a:ea typeface="Kaiti TC" panose="02010600040101010101" pitchFamily="2" charset="-120"/>
              </a:rPr>
              <a:t>127 </a:t>
            </a:r>
            <a:r>
              <a:rPr lang="zh-TW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省，我是最偉大的！來人，叫王后出來走秀給我的酒友看！”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21" name="Picture 20" descr="Cartoon a cartoon of a king sitting in a throne surrounded by people&#10;&#10;AI-generated content may be incorrect.">
            <a:extLst>
              <a:ext uri="{FF2B5EF4-FFF2-40B4-BE49-F238E27FC236}">
                <a16:creationId xmlns:a16="http://schemas.microsoft.com/office/drawing/2014/main" id="{6429A08F-D56F-AA10-7C55-8DC8678F8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625" y="0"/>
            <a:ext cx="7772400" cy="58033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CB555D-D807-DFC7-4314-60B431935E01}"/>
              </a:ext>
            </a:extLst>
          </p:cNvPr>
          <p:cNvSpPr txBox="1"/>
          <p:nvPr/>
        </p:nvSpPr>
        <p:spPr>
          <a:xfrm>
            <a:off x="4028654" y="6076109"/>
            <a:ext cx="8031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在宏偉的帝國背後，其實是一場空虛的鬧劇</a:t>
            </a:r>
            <a:endParaRPr lang="en-US" sz="3200" b="1" dirty="0">
              <a:solidFill>
                <a:srgbClr val="C0000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33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78132-F8E8-2856-613A-81309E0B3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CE15-36E7-CA20-2845-9CDFCC82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33" y="1977510"/>
            <a:ext cx="3713996" cy="2212313"/>
          </a:xfrm>
        </p:spPr>
        <p:txBody>
          <a:bodyPr anchor="t">
            <a:normAutofit/>
          </a:bodyPr>
          <a:lstStyle/>
          <a:p>
            <a:r>
              <a:rPr lang="en-US" altLang="en-US" sz="2800" b="1" cap="none" dirty="0" err="1">
                <a:latin typeface="Kaiti TC" panose="02010600040101010101" pitchFamily="2" charset="-120"/>
                <a:ea typeface="Kaiti TC" panose="02010600040101010101" pitchFamily="2" charset="-120"/>
              </a:rPr>
              <a:t>哈曼</a:t>
            </a:r>
            <a:r>
              <a:rPr lang="zh-TW" altLang="en-US" sz="2800" b="1" cap="none" dirty="0">
                <a:latin typeface="Kaiti TC" panose="02010600040101010101" pitchFamily="2" charset="-120"/>
                <a:ea typeface="Kaiti TC" panose="02010600040101010101" pitchFamily="2" charset="-120"/>
              </a:rPr>
              <a:t>：</a:t>
            </a:r>
            <a:br>
              <a:rPr lang="en-US" altLang="zh-TW" sz="2800" b="1" cap="none" dirty="0"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TW" altLang="en-US" sz="2800" dirty="0">
                <a:latin typeface="Kaiti TC" panose="02010600040101010101" pitchFamily="2" charset="-120"/>
                <a:ea typeface="Kaiti TC" panose="02010600040101010101" pitchFamily="2" charset="-120"/>
              </a:rPr>
              <a:t>“那個末底改竟然不跪我？我要造一個七層樓高的木架把他掛起來！哈哈哈！”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19" name="Picture 18" descr="A cartoon of a person in a hat and a noose&#10;&#10;AI-generated content may be incorrect.">
            <a:extLst>
              <a:ext uri="{FF2B5EF4-FFF2-40B4-BE49-F238E27FC236}">
                <a16:creationId xmlns:a16="http://schemas.microsoft.com/office/drawing/2014/main" id="{272FABC2-37AD-570B-1DCD-F92F1C42A6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64" y="414134"/>
            <a:ext cx="7772400" cy="58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4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26382-6235-DA8B-DC71-0E7951DF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artoon of a king in bed and a person in a crown reading a paper&#10;&#10;AI-generated content may be incorrect.">
            <a:extLst>
              <a:ext uri="{FF2B5EF4-FFF2-40B4-BE49-F238E27FC236}">
                <a16:creationId xmlns:a16="http://schemas.microsoft.com/office/drawing/2014/main" id="{AE843E55-92DA-CD0B-C912-2A30DDAB08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83169"/>
            <a:ext cx="7772400" cy="5803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DF40E6-D1E0-3274-05C3-2A78A9B07162}"/>
              </a:ext>
            </a:extLst>
          </p:cNvPr>
          <p:cNvSpPr txBox="1"/>
          <p:nvPr/>
        </p:nvSpPr>
        <p:spPr>
          <a:xfrm>
            <a:off x="1080765" y="6048083"/>
            <a:ext cx="9869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歷史有無數偶然，這些「剛好如此」就是笑話的來源</a:t>
            </a:r>
            <a:endParaRPr lang="en-US" sz="3200" dirty="0">
              <a:solidFill>
                <a:srgbClr val="C0000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47122-DB44-CA6C-2624-B65FB0D14169}"/>
              </a:ext>
            </a:extLst>
          </p:cNvPr>
          <p:cNvSpPr txBox="1"/>
          <p:nvPr/>
        </p:nvSpPr>
        <p:spPr>
          <a:xfrm>
            <a:off x="2209800" y="599589"/>
            <a:ext cx="7772400" cy="1264980"/>
          </a:xfrm>
          <a:prstGeom prst="cloud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Kaiti TC" panose="02010600040101010101" pitchFamily="2" charset="-120"/>
                <a:ea typeface="Kaiti TC" panose="02010600040101010101" pitchFamily="2" charset="-120"/>
              </a:rPr>
              <a:t>睡不著</a:t>
            </a:r>
            <a:r>
              <a:rPr lang="en-US" altLang="zh-TW" sz="2400" dirty="0">
                <a:latin typeface="Kaiti TC" panose="02010600040101010101" pitchFamily="2" charset="-120"/>
                <a:ea typeface="Kaiti TC" panose="02010600040101010101" pitchFamily="2" charset="-120"/>
              </a:rPr>
              <a:t>……</a:t>
            </a:r>
            <a:r>
              <a:rPr lang="zh-TW" altLang="en-US" sz="2400" dirty="0">
                <a:latin typeface="Kaiti TC" panose="02010600040101010101" pitchFamily="2" charset="-120"/>
                <a:ea typeface="Kaiti TC" panose="02010600040101010101" pitchFamily="2" charset="-120"/>
              </a:rPr>
              <a:t>唸段歷史來聽聽</a:t>
            </a:r>
            <a:r>
              <a:rPr lang="en-US" altLang="zh-TW" sz="2400" dirty="0">
                <a:latin typeface="Kaiti TC" panose="02010600040101010101" pitchFamily="2" charset="-120"/>
                <a:ea typeface="Kaiti TC" panose="02010600040101010101" pitchFamily="2" charset="-120"/>
              </a:rPr>
              <a:t>……</a:t>
            </a:r>
            <a:r>
              <a:rPr lang="zh-TW" altLang="en-US" sz="2400" dirty="0">
                <a:latin typeface="Kaiti TC" panose="02010600040101010101" pitchFamily="2" charset="-120"/>
                <a:ea typeface="Kaiti TC" panose="02010600040101010101" pitchFamily="2" charset="-120"/>
              </a:rPr>
              <a:t>咦？末底改救過我的命，我竟然忘了賞他？</a:t>
            </a:r>
            <a:endParaRPr lang="en-US" sz="2400" b="1" spc="50" dirty="0">
              <a:ln w="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879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5AA6D-31D9-6EDE-AF2E-A4B75A905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artoon of a person riding a horse&#10;&#10;AI-generated content may be incorrect.">
            <a:extLst>
              <a:ext uri="{FF2B5EF4-FFF2-40B4-BE49-F238E27FC236}">
                <a16:creationId xmlns:a16="http://schemas.microsoft.com/office/drawing/2014/main" id="{63AA16DA-0EE4-422A-2CBC-10D2AB2120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05" y="407773"/>
            <a:ext cx="7772400" cy="5803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177820-2EEA-F3B2-777F-7324FEAF1E90}"/>
              </a:ext>
            </a:extLst>
          </p:cNvPr>
          <p:cNvSpPr txBox="1"/>
          <p:nvPr/>
        </p:nvSpPr>
        <p:spPr>
          <a:xfrm>
            <a:off x="8471208" y="2872945"/>
            <a:ext cx="32496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好！那你就去牽馬，領著末底改逛大街，邊走邊喊『國王喜歡他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』！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 TC" panose="02010600040101010101" pitchFamily="2" charset="-120"/>
              <a:ea typeface="Kaiti TC" panose="02010600040101010101" pitchFamily="2" charset="-120"/>
            </a:endParaRPr>
          </a:p>
          <a:p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”</a:t>
            </a:r>
            <a:endParaRPr lang="en-US" sz="2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E2EC6-6A4F-260A-19B1-B07C1C933461}"/>
              </a:ext>
            </a:extLst>
          </p:cNvPr>
          <p:cNvSpPr txBox="1"/>
          <p:nvPr/>
        </p:nvSpPr>
        <p:spPr>
          <a:xfrm>
            <a:off x="101572" y="1661984"/>
            <a:ext cx="3210040" cy="702766"/>
          </a:xfrm>
          <a:prstGeom prst="cloud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一定是我吧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 TC" panose="02010600040101010101" pitchFamily="2" charset="-120"/>
                <a:ea typeface="Kaiti TC" panose="02010600040101010101" pitchFamily="2" charset="-120"/>
              </a:rPr>
              <a:t>！</a:t>
            </a:r>
            <a:endParaRPr lang="en-US" sz="2400" b="1" spc="50" dirty="0">
              <a:ln w="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352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90909-EEA0-CF2E-E2BD-CCEC75ED6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rtoon of a cartoon of a person sitting on a couch surrounded by a person in a hat and a person in a crown&#10;&#10;AI-generated content may be incorrect.">
            <a:extLst>
              <a:ext uri="{FF2B5EF4-FFF2-40B4-BE49-F238E27FC236}">
                <a16:creationId xmlns:a16="http://schemas.microsoft.com/office/drawing/2014/main" id="{6EF0CA9C-6689-4B9A-B88B-9617F51F0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94767"/>
            <a:ext cx="7772400" cy="5803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7A9547-CF87-D441-0908-5491B481DD1E}"/>
              </a:ext>
            </a:extLst>
          </p:cNvPr>
          <p:cNvSpPr txBox="1"/>
          <p:nvPr/>
        </p:nvSpPr>
        <p:spPr>
          <a:xfrm>
            <a:off x="3623511" y="708478"/>
            <a:ext cx="4944978" cy="1452384"/>
          </a:xfrm>
          <a:prstGeom prst="cloud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800" b="1" spc="50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iti TC" panose="02010600040101010101" pitchFamily="2" charset="-120"/>
                <a:ea typeface="Kaiti TC" panose="02010600040101010101" pitchFamily="2" charset="-120"/>
              </a:rPr>
              <a:t>“大膽！你敢在我面前凌辱王后？”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141F6-3929-12A1-4540-BF070793F774}"/>
              </a:ext>
            </a:extLst>
          </p:cNvPr>
          <p:cNvSpPr txBox="1"/>
          <p:nvPr/>
        </p:nvSpPr>
        <p:spPr>
          <a:xfrm>
            <a:off x="1239252" y="6078458"/>
            <a:ext cx="11153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就像放了蕉皮害人，最後卻是自己踩上去翻了個跟斗</a:t>
            </a:r>
            <a:endParaRPr lang="en-US" sz="3200" b="1" dirty="0">
              <a:solidFill>
                <a:srgbClr val="C0000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119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D66DF-C23A-0B89-A5D2-0430B35C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92CA1F-4630-EFA0-1D08-8CC61F04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073" y="5751843"/>
            <a:ext cx="8138001" cy="221231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即使在不好笑的世界裡，神也會創造笑話，</a:t>
            </a:r>
            <a:br>
              <a:rPr lang="en-US" altLang="zh-TW" dirty="0">
                <a:solidFill>
                  <a:srgbClr val="C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</a:br>
            <a:r>
              <a:rPr lang="zh-TW" altLang="en-US" dirty="0">
                <a:solidFill>
                  <a:srgbClr val="C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讓我們在困局中看見理性框架外的生機</a:t>
            </a:r>
            <a:endParaRPr lang="en-US" dirty="0">
              <a:solidFill>
                <a:srgbClr val="C0000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8" name="Picture 7" descr="A cartoon of two people looking at a hat&#10;&#10;AI-generated content may be incorrect.">
            <a:extLst>
              <a:ext uri="{FF2B5EF4-FFF2-40B4-BE49-F238E27FC236}">
                <a16:creationId xmlns:a16="http://schemas.microsoft.com/office/drawing/2014/main" id="{BE12ADA5-CB03-4E6E-5EC2-EC6368D84B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439" y="0"/>
            <a:ext cx="7557121" cy="56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9F82-5625-9463-D8EE-0B636188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/>
          <a:p>
            <a:r>
              <a:rPr lang="zh-TW" altLang="en-US" sz="4200" dirty="0">
                <a:latin typeface="Kaiti TC" panose="02010600040101010101" pitchFamily="2" charset="-120"/>
                <a:ea typeface="Kaiti TC" panose="02010600040101010101" pitchFamily="2" charset="-120"/>
              </a:rPr>
              <a:t>這篇故事的啟示：</a:t>
            </a:r>
            <a:r>
              <a:rPr lang="en-US" altLang="zh-TW" sz="4200" dirty="0">
                <a:latin typeface="Kaiti TC" panose="02010600040101010101" pitchFamily="2" charset="-120"/>
                <a:ea typeface="Kaiti TC" panose="02010600040101010101" pitchFamily="2" charset="-120"/>
              </a:rPr>
              <a:t>《</a:t>
            </a:r>
            <a:r>
              <a:rPr lang="zh-TW" altLang="en-US" sz="4200" dirty="0">
                <a:latin typeface="Kaiti TC" panose="02010600040101010101" pitchFamily="2" charset="-120"/>
                <a:ea typeface="Kaiti TC" panose="02010600040101010101" pitchFamily="2" charset="-120"/>
              </a:rPr>
              <a:t>以斯帖記</a:t>
            </a:r>
            <a:r>
              <a:rPr lang="en-US" altLang="zh-TW" sz="4200" dirty="0">
                <a:latin typeface="Kaiti TC" panose="02010600040101010101" pitchFamily="2" charset="-120"/>
                <a:ea typeface="Kaiti TC" panose="02010600040101010101" pitchFamily="2" charset="-120"/>
              </a:rPr>
              <a:t>》</a:t>
            </a:r>
            <a:r>
              <a:rPr lang="zh-TW" altLang="en-US" sz="4200" dirty="0">
                <a:latin typeface="Kaiti TC" panose="02010600040101010101" pitchFamily="2" charset="-120"/>
                <a:ea typeface="Kaiti TC" panose="02010600040101010101" pitchFamily="2" charset="-120"/>
              </a:rPr>
              <a:t>是一部教我們在「不好笑的世界」裡如何笑的喜劇</a:t>
            </a:r>
            <a:endParaRPr lang="en-US" sz="42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7A4A5-B103-05CF-ED99-72DC54EA71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比喻：這場戲就像一場「神聖的惡作劇」</a:t>
            </a:r>
            <a:endParaRPr lang="en-US" sz="3600" dirty="0">
              <a:solidFill>
                <a:srgbClr val="C0000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7609423"/>
      </p:ext>
    </p:extLst>
  </p:cSld>
  <p:clrMapOvr>
    <a:masterClrMapping/>
  </p:clrMapOvr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311</Words>
  <Application>Microsoft Office PowerPoint</Application>
  <PresentationFormat>Widescreen</PresentationFormat>
  <Paragraphs>20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Kaiti TC</vt:lpstr>
      <vt:lpstr>Aptos</vt:lpstr>
      <vt:lpstr>Arial</vt:lpstr>
      <vt:lpstr>Neue Haas Grotesk Text Pro</vt:lpstr>
      <vt:lpstr>Oasis</vt:lpstr>
      <vt:lpstr>波斯宮廷大戲：             上帝的小丑戲</vt:lpstr>
      <vt:lpstr>PowerPoint Presentation</vt:lpstr>
      <vt:lpstr>哈曼： “那個末底改竟然不跪我？我要造一個七層樓高的木架把他掛起來！哈哈哈！”</vt:lpstr>
      <vt:lpstr>PowerPoint Presentation</vt:lpstr>
      <vt:lpstr>PowerPoint Presentation</vt:lpstr>
      <vt:lpstr>PowerPoint Presentation</vt:lpstr>
      <vt:lpstr>即使在不好笑的世界裡，神也會創造笑話， 讓我們在困局中看見理性框架外的生機</vt:lpstr>
      <vt:lpstr>這篇故事的啟示：《以斯帖記》是一部教我們在「不好笑的世界」裡如何笑的喜劇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Yi, Fanchao</dc:creator>
  <cp:lastModifiedBy>Alex Jiang</cp:lastModifiedBy>
  <cp:revision>4</cp:revision>
  <dcterms:created xsi:type="dcterms:W3CDTF">2026-01-05T18:04:52Z</dcterms:created>
  <dcterms:modified xsi:type="dcterms:W3CDTF">2026-01-11T05:57:04Z</dcterms:modified>
</cp:coreProperties>
</file>