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5" Type="http://schemas.microsoft.com/office/2020/02/relationships/classificationlabels" Target="docMetadata/LabelInfo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12" r:id="rId5"/>
    <p:sldId id="337" r:id="rId6"/>
    <p:sldId id="338" r:id="rId7"/>
    <p:sldId id="316" r:id="rId8"/>
    <p:sldId id="343" r:id="rId9"/>
    <p:sldId id="340" r:id="rId10"/>
    <p:sldId id="330" r:id="rId11"/>
    <p:sldId id="339" r:id="rId12"/>
    <p:sldId id="341" r:id="rId13"/>
    <p:sldId id="320" r:id="rId14"/>
    <p:sldId id="342" r:id="rId15"/>
    <p:sldId id="310" r:id="rId16"/>
    <p:sldId id="336" r:id="rId17"/>
    <p:sldId id="344" r:id="rId18"/>
    <p:sldId id="345" r:id="rId1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62" d="100"/>
          <a:sy n="62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handoutMaster" Target="handoutMasters/handoutMaster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F273EFC-B541-4D39-ACAE-B43588005231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98FC685-2169-447E-B5F0-6D799AEBC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F0853E1-56A0-44E9-A74E-5E9F6164A239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7926890-3464-4466-B789-5BB6DD4AD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187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924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9891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132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5935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93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617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779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668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890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734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121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769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83251742-F350-4E0A-882E-44E34E005EF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647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>
            <a:normAutofit/>
          </a:bodyPr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201678-5DBC-491F-AA38-F3DF166C36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906" y="1715151"/>
            <a:ext cx="521717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9" name="Picture Placeholder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5" name="Date Placeholder 384">
            <a:extLst>
              <a:ext uri="{FF2B5EF4-FFF2-40B4-BE49-F238E27FC236}">
                <a16:creationId xmlns:a16="http://schemas.microsoft.com/office/drawing/2014/main" id="{7B72116B-F388-4C73-BC4A-D8292B5DA7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86" name="Footer Placeholder 385">
            <a:extLst>
              <a:ext uri="{FF2B5EF4-FFF2-40B4-BE49-F238E27FC236}">
                <a16:creationId xmlns:a16="http://schemas.microsoft.com/office/drawing/2014/main" id="{C072D4A9-194F-4843-B39B-6C34A5D2F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87" name="Slide Number Placeholder 386">
            <a:extLst>
              <a:ext uri="{FF2B5EF4-FFF2-40B4-BE49-F238E27FC236}">
                <a16:creationId xmlns:a16="http://schemas.microsoft.com/office/drawing/2014/main" id="{7827E1CE-788E-4245-B60E-D39AFA5914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/>
          <a:lstStyle>
            <a:lvl1pPr algn="ctr">
              <a:buFontTx/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293D6-0ECB-489A-A405-EAE446F30E8A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505F60-82CB-4E69-9408-A65B5BE7C98C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3B5578-536F-4B38-89D2-C859EFB9E536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Date Placeholder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32" name="Footer Placeholder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Date Placeholder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62" name="Footer Placeholder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63" name="Slide Number Placeholder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g" /><Relationship Id="rId4" Type="http://schemas.openxmlformats.org/officeDocument/2006/relationships/image" Target="../media/image13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7" Type="http://schemas.openxmlformats.org/officeDocument/2006/relationships/image" Target="../media/image9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1.pn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 /><Relationship Id="rId3" Type="http://schemas.openxmlformats.org/officeDocument/2006/relationships/hyperlink" Target="https://wd.bible/bible/verse/eph.5.22.cunps" TargetMode="External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6" Type="http://schemas.openxmlformats.org/officeDocument/2006/relationships/hyperlink" Target="https://wd.bible/bible/verse/eph.5.25.cunps" TargetMode="External" /><Relationship Id="rId5" Type="http://schemas.openxmlformats.org/officeDocument/2006/relationships/hyperlink" Target="https://wd.bible/bible/verse/eph.5.24.cunps" TargetMode="External" /><Relationship Id="rId4" Type="http://schemas.openxmlformats.org/officeDocument/2006/relationships/hyperlink" Target="https://wd.bible/bible/verse/eph.5.23.cunps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8AA4AD-CEB2-D068-FBDD-BC02750D435A}"/>
              </a:ext>
            </a:extLst>
          </p:cNvPr>
          <p:cNvSpPr/>
          <p:nvPr/>
        </p:nvSpPr>
        <p:spPr>
          <a:xfrm>
            <a:off x="9235440" y="1210094"/>
            <a:ext cx="1682496" cy="923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E6E687-5325-42C2-817F-ED9AE11FE2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426349" y="1210094"/>
            <a:ext cx="4669651" cy="172848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E59FF-DBF4-11D9-3591-8310A30F7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74" y="3320077"/>
            <a:ext cx="4809330" cy="269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2E158-7758-C4C8-9536-2E8EA0AD524A}"/>
              </a:ext>
            </a:extLst>
          </p:cNvPr>
          <p:cNvSpPr txBox="1"/>
          <p:nvPr/>
        </p:nvSpPr>
        <p:spPr>
          <a:xfrm>
            <a:off x="6757621" y="799275"/>
            <a:ext cx="480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牵手一世情</a:t>
            </a:r>
            <a:endParaRPr lang="en-AU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F856D-73FF-4F5C-9669-E3B427084715}"/>
              </a:ext>
            </a:extLst>
          </p:cNvPr>
          <p:cNvSpPr txBox="1"/>
          <p:nvPr/>
        </p:nvSpPr>
        <p:spPr>
          <a:xfrm>
            <a:off x="10628733" y="2429008"/>
            <a:ext cx="187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第五课</a:t>
            </a:r>
            <a:endParaRPr lang="en-AU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3ABC7-C7D8-FA67-6B13-319FB2829833}"/>
              </a:ext>
            </a:extLst>
          </p:cNvPr>
          <p:cNvSpPr/>
          <p:nvPr/>
        </p:nvSpPr>
        <p:spPr>
          <a:xfrm>
            <a:off x="1666926" y="3610012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FF8-181E-4897-9463-A6F20768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58B096-1298-91BE-F101-9C580A04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6525"/>
            <a:ext cx="5321808" cy="776638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学习良好的沟通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9A7E9-FC14-5986-656A-6898B8731633}"/>
              </a:ext>
            </a:extLst>
          </p:cNvPr>
          <p:cNvSpPr txBox="1"/>
          <p:nvPr/>
        </p:nvSpPr>
        <p:spPr>
          <a:xfrm>
            <a:off x="2370582" y="147039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你们各人要快快地听，慢慢地说，慢慢地动怒。</a:t>
            </a:r>
            <a:r>
              <a:rPr lang="zh-CN" altLang="en-US" sz="1200" b="0" i="0" dirty="0">
                <a:solidFill>
                  <a:srgbClr val="222222"/>
                </a:solidFill>
                <a:effectLst/>
                <a:latin typeface="Cabin"/>
              </a:rPr>
              <a:t>雅各书</a:t>
            </a:r>
            <a:r>
              <a:rPr lang="en-AU" altLang="zh-CN" sz="1200" dirty="0">
                <a:solidFill>
                  <a:srgbClr val="222222"/>
                </a:solidFill>
                <a:latin typeface="Cabin"/>
              </a:rPr>
              <a:t>1</a:t>
            </a:r>
            <a:r>
              <a:rPr lang="zh-CN" altLang="en-US" sz="1200" dirty="0">
                <a:solidFill>
                  <a:srgbClr val="222222"/>
                </a:solidFill>
                <a:latin typeface="Cabin"/>
              </a:rPr>
              <a:t>章</a:t>
            </a:r>
            <a:r>
              <a:rPr lang="en-AU" altLang="zh-CN" sz="1200" dirty="0">
                <a:solidFill>
                  <a:srgbClr val="222222"/>
                </a:solidFill>
                <a:latin typeface="Cabin"/>
              </a:rPr>
              <a:t>19</a:t>
            </a:r>
            <a:r>
              <a:rPr lang="zh-CN" altLang="en-US" sz="1200" dirty="0">
                <a:solidFill>
                  <a:srgbClr val="222222"/>
                </a:solidFill>
                <a:latin typeface="Cabin"/>
              </a:rPr>
              <a:t>节</a:t>
            </a:r>
            <a:endParaRPr lang="en-A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6AEFE-2033-1C0D-4A95-E519C6C441B4}"/>
              </a:ext>
            </a:extLst>
          </p:cNvPr>
          <p:cNvSpPr txBox="1"/>
          <p:nvPr/>
        </p:nvSpPr>
        <p:spPr>
          <a:xfrm>
            <a:off x="2370582" y="2396965"/>
            <a:ext cx="77061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bin"/>
              </a:rPr>
              <a:t>2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原来我们在许多事上都有过失。若有人在话语上没有过失，他就是完全人，也能勒住自己的全身。</a:t>
            </a: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bin"/>
              </a:rPr>
              <a:t>3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我们若把嚼环放在马嘴里，叫它顺服，就能调动它的全身。</a:t>
            </a: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bin"/>
              </a:rPr>
              <a:t>4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看哪，船只虽然甚大，又被大风催逼，只用小小的舵，就随着掌舵的意思转动。</a:t>
            </a: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bin"/>
              </a:rPr>
              <a:t>5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这样，舌头在百体里也是最小的，却能说大话。看哪，最小的火能点着最大的树林。</a:t>
            </a:r>
          </a:p>
          <a:p>
            <a:r>
              <a:rPr lang="en-US" altLang="zh-CN" b="0" i="0" dirty="0">
                <a:solidFill>
                  <a:srgbClr val="222222"/>
                </a:solidFill>
                <a:effectLst/>
                <a:latin typeface="Cabin"/>
              </a:rPr>
              <a:t>6 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Cabin"/>
              </a:rPr>
              <a:t>舌头就是火，在我们百体中，舌头是个罪恶的世界，能污秽全身，也能把生命的轮子点起来，并且是从地狱里点着的。</a:t>
            </a:r>
            <a:endParaRPr lang="en-AU" altLang="zh-CN" b="0" i="0" dirty="0">
              <a:solidFill>
                <a:srgbClr val="222222"/>
              </a:solidFill>
              <a:effectLst/>
              <a:latin typeface="Cabin"/>
            </a:endParaRPr>
          </a:p>
          <a:p>
            <a:r>
              <a:rPr lang="en-US" altLang="zh-CN" dirty="0"/>
              <a:t>8 </a:t>
            </a:r>
            <a:r>
              <a:rPr lang="zh-CN" altLang="en-US" dirty="0"/>
              <a:t>惟独舌头没有人能制伏，是不止息的恶物，满了害死人的毒气。</a:t>
            </a:r>
          </a:p>
          <a:p>
            <a:r>
              <a:rPr lang="en-US" altLang="zh-CN" dirty="0"/>
              <a:t>9 </a:t>
            </a:r>
            <a:r>
              <a:rPr lang="zh-CN" altLang="en-US" dirty="0"/>
              <a:t>我们用舌头颂赞那为主为父的，又用舌头咒诅那照着神形像被造的人。</a:t>
            </a:r>
          </a:p>
          <a:p>
            <a:r>
              <a:rPr lang="en-US" altLang="zh-CN" dirty="0"/>
              <a:t>10 </a:t>
            </a:r>
            <a:r>
              <a:rPr lang="zh-CN" altLang="en-US" dirty="0"/>
              <a:t>颂赞和咒诅从一个口里出来，我的弟兄们，这是不应当的。</a:t>
            </a:r>
            <a:r>
              <a:rPr lang="zh-CN" altLang="en-US" sz="1400" b="0" i="0" dirty="0">
                <a:solidFill>
                  <a:srgbClr val="222222"/>
                </a:solidFill>
                <a:effectLst/>
                <a:latin typeface="Cabin"/>
              </a:rPr>
              <a:t>雅各书</a:t>
            </a:r>
            <a:r>
              <a:rPr lang="en-AU" altLang="zh-CN" sz="1400" dirty="0">
                <a:solidFill>
                  <a:srgbClr val="222222"/>
                </a:solidFill>
                <a:latin typeface="Cabin"/>
              </a:rPr>
              <a:t>1</a:t>
            </a:r>
            <a:r>
              <a:rPr lang="zh-CN" altLang="en-US" sz="1400" dirty="0">
                <a:solidFill>
                  <a:srgbClr val="222222"/>
                </a:solidFill>
                <a:latin typeface="Cabin"/>
              </a:rPr>
              <a:t>章</a:t>
            </a:r>
            <a:r>
              <a:rPr lang="en-AU" altLang="zh-CN" sz="1400" dirty="0">
                <a:solidFill>
                  <a:srgbClr val="222222"/>
                </a:solidFill>
                <a:latin typeface="Cabin"/>
              </a:rPr>
              <a:t>19</a:t>
            </a:r>
            <a:r>
              <a:rPr lang="zh-CN" altLang="en-US" sz="1400" dirty="0">
                <a:solidFill>
                  <a:srgbClr val="222222"/>
                </a:solidFill>
                <a:latin typeface="Cabin"/>
              </a:rPr>
              <a:t>节</a:t>
            </a:r>
            <a:endParaRPr lang="en-AU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001C2-C12C-CB72-B06F-70201382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95" y="252298"/>
            <a:ext cx="2569845" cy="132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47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C6FF8-181E-4897-9463-A6F20768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58B096-1298-91BE-F101-9C580A04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36525"/>
            <a:ext cx="5321808" cy="776638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学习良好的沟通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9A7E9-FC14-5986-656A-6898B8731633}"/>
              </a:ext>
            </a:extLst>
          </p:cNvPr>
          <p:cNvSpPr txBox="1"/>
          <p:nvPr/>
        </p:nvSpPr>
        <p:spPr>
          <a:xfrm>
            <a:off x="4730496" y="4414061"/>
            <a:ext cx="609447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400" b="1" dirty="0"/>
              <a:t>听</a:t>
            </a:r>
            <a:r>
              <a:rPr lang="en-US" altLang="zh-CN" sz="1400" b="1" dirty="0"/>
              <a:t>——</a:t>
            </a:r>
            <a:r>
              <a:rPr lang="zh-CN" altLang="en-US" sz="1400" b="1" dirty="0"/>
              <a:t>接受并处理对方陈述   （不只是接受指令）</a:t>
            </a:r>
            <a:endParaRPr lang="en-AU" altLang="zh-CN" sz="1400" b="1" dirty="0"/>
          </a:p>
          <a:p>
            <a:endParaRPr lang="en-AU" sz="1400" b="1" dirty="0"/>
          </a:p>
          <a:p>
            <a:pPr marL="228600" indent="-228600">
              <a:buAutoNum type="arabicPeriod"/>
            </a:pPr>
            <a:r>
              <a:rPr lang="zh-CN" altLang="en-US" sz="1400" b="1" dirty="0"/>
              <a:t>认识明白对方</a:t>
            </a:r>
            <a:endParaRPr lang="en-AU" altLang="zh-CN" sz="1400" b="1" dirty="0"/>
          </a:p>
          <a:p>
            <a:pPr marL="228600" indent="-228600">
              <a:buAutoNum type="arabicPeriod"/>
            </a:pPr>
            <a:r>
              <a:rPr lang="zh-CN" altLang="en-US" sz="1400" b="1" dirty="0"/>
              <a:t>认识对方心里面的“自己”</a:t>
            </a:r>
            <a:endParaRPr lang="en-AU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5A4C9-C73F-A965-F80B-1A612EB6D710}"/>
              </a:ext>
            </a:extLst>
          </p:cNvPr>
          <p:cNvSpPr txBox="1"/>
          <p:nvPr/>
        </p:nvSpPr>
        <p:spPr>
          <a:xfrm>
            <a:off x="4730496" y="1735617"/>
            <a:ext cx="609447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1400" b="1" dirty="0"/>
              <a:t>说</a:t>
            </a:r>
            <a:r>
              <a:rPr lang="en-US" altLang="zh-CN" sz="1400" b="1" dirty="0"/>
              <a:t>——</a:t>
            </a:r>
            <a:r>
              <a:rPr lang="zh-CN" altLang="en-US" sz="1400" b="1" dirty="0"/>
              <a:t>让对方明白     （不是只发送指令）</a:t>
            </a:r>
            <a:endParaRPr lang="en-AU" altLang="zh-CN" sz="1400" b="1" dirty="0"/>
          </a:p>
          <a:p>
            <a:endParaRPr lang="en-AU" sz="1400" b="1" dirty="0"/>
          </a:p>
          <a:p>
            <a:pPr marL="228600" indent="-228600">
              <a:buAutoNum type="arabicPeriod"/>
            </a:pPr>
            <a:r>
              <a:rPr lang="zh-CN" altLang="en-US" sz="1400" b="1" dirty="0"/>
              <a:t>帮助对方了解自己</a:t>
            </a:r>
            <a:endParaRPr lang="en-AU" altLang="zh-CN" sz="1400" b="1" dirty="0"/>
          </a:p>
          <a:p>
            <a:pPr marL="228600" indent="-228600">
              <a:buAutoNum type="arabicPeriod"/>
            </a:pPr>
            <a:r>
              <a:rPr lang="zh-CN" altLang="en-US" sz="1400" b="1" dirty="0"/>
              <a:t>帮助自己认识“自己”</a:t>
            </a:r>
            <a:endParaRPr lang="en-AU" sz="1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1047F-6CE5-0B83-F01C-B4E2DFA416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63"/>
          <a:stretch/>
        </p:blipFill>
        <p:spPr>
          <a:xfrm>
            <a:off x="2209800" y="1262441"/>
            <a:ext cx="2298192" cy="1710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FFD8F5-3DC1-9182-C6CC-3881F9499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46" t="5600" r="5686" b="8667"/>
          <a:stretch/>
        </p:blipFill>
        <p:spPr>
          <a:xfrm>
            <a:off x="2532126" y="4283032"/>
            <a:ext cx="1380744" cy="14205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11911-9531-F0D5-4E82-0D06BD14314F}"/>
              </a:ext>
            </a:extLst>
          </p:cNvPr>
          <p:cNvSpPr txBox="1"/>
          <p:nvPr/>
        </p:nvSpPr>
        <p:spPr>
          <a:xfrm>
            <a:off x="2791358" y="3308352"/>
            <a:ext cx="534633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因为心里面所充满的，口里就说出来。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马太福音</a:t>
            </a:r>
            <a:r>
              <a:rPr lang="en-AU" altLang="zh-CN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章</a:t>
            </a:r>
            <a:r>
              <a:rPr lang="en-AU" altLang="zh-CN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34</a:t>
            </a:r>
            <a:endParaRPr lang="en-AU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7D693-5665-DF85-D4B8-170A7394E11A}"/>
              </a:ext>
            </a:extLst>
          </p:cNvPr>
          <p:cNvSpPr txBox="1"/>
          <p:nvPr/>
        </p:nvSpPr>
        <p:spPr>
          <a:xfrm>
            <a:off x="2791358" y="6104650"/>
            <a:ext cx="4705134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听从生命责备的，必常在智慧人中。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箴言</a:t>
            </a:r>
            <a:r>
              <a:rPr lang="en-AU" altLang="zh-CN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章</a:t>
            </a:r>
            <a:r>
              <a:rPr lang="en-AU" altLang="zh-CN" sz="1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endParaRPr lang="en-AU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ACB533-0FA2-A62E-1581-7C7F5C91A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595" y="252298"/>
            <a:ext cx="2569845" cy="1321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60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" grpId="0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840E350-A8AF-4AAF-93E3-4D6B5B4B1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789" y="3209544"/>
            <a:ext cx="3670771" cy="4389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在真实里沟通</a:t>
            </a:r>
            <a:endParaRPr 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17518-8616-8BD9-E6FF-57AF7FD4C63C}"/>
              </a:ext>
            </a:extLst>
          </p:cNvPr>
          <p:cNvSpPr txBox="1"/>
          <p:nvPr/>
        </p:nvSpPr>
        <p:spPr>
          <a:xfrm>
            <a:off x="1952789" y="707835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学习</a:t>
            </a:r>
            <a:br>
              <a:rPr lang="en-AU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先和神沟通</a:t>
            </a:r>
            <a:endParaRPr lang="en-A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606578-4E9C-C955-D048-3A806AD33DFA}"/>
              </a:ext>
            </a:extLst>
          </p:cNvPr>
          <p:cNvSpPr/>
          <p:nvPr/>
        </p:nvSpPr>
        <p:spPr>
          <a:xfrm>
            <a:off x="6851965" y="4151376"/>
            <a:ext cx="3572195" cy="132868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来帮助我们在 </a:t>
            </a:r>
            <a:r>
              <a:rPr lang="zh-CN" altLang="en-US" sz="2800" dirty="0">
                <a:solidFill>
                  <a:srgbClr val="FF0000"/>
                </a:solidFill>
              </a:rPr>
              <a:t>爱里 </a:t>
            </a:r>
            <a:r>
              <a:rPr lang="zh-CN" altLang="en-US" sz="2000" dirty="0"/>
              <a:t>沟通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394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9C70-F913-4CB3-A901-69476783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F3450C42-9A0B-4425-92C2-70FCF7C45734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pic>
        <p:nvPicPr>
          <p:cNvPr id="20" name="Picture Placeholder 7">
            <a:extLst>
              <a:ext uri="{FF2B5EF4-FFF2-40B4-BE49-F238E27FC236}">
                <a16:creationId xmlns:a16="http://schemas.microsoft.com/office/drawing/2014/main" id="{AFEA9BE6-D6BF-5008-CB58-A31F44C302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6830453" y="1228382"/>
            <a:ext cx="4669651" cy="1728484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E86B398-0C86-D218-C77A-36A26D71DEA0}"/>
              </a:ext>
            </a:extLst>
          </p:cNvPr>
          <p:cNvSpPr/>
          <p:nvPr/>
        </p:nvSpPr>
        <p:spPr>
          <a:xfrm>
            <a:off x="7071030" y="3628300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8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B25C1EF-4748-9168-3868-44C97C5C6882}"/>
              </a:ext>
            </a:extLst>
          </p:cNvPr>
          <p:cNvSpPr txBox="1">
            <a:spLocks/>
          </p:cNvSpPr>
          <p:nvPr/>
        </p:nvSpPr>
        <p:spPr>
          <a:xfrm>
            <a:off x="82412" y="1315986"/>
            <a:ext cx="5321808" cy="776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15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你和神的关系：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1B4882-FA14-85EE-15CC-7F2F63E4E2BC}"/>
              </a:ext>
            </a:extLst>
          </p:cNvPr>
          <p:cNvSpPr txBox="1"/>
          <p:nvPr/>
        </p:nvSpPr>
        <p:spPr>
          <a:xfrm>
            <a:off x="371355" y="3011051"/>
            <a:ext cx="5724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“决定”</a:t>
            </a:r>
            <a:br>
              <a:rPr lang="en-AU" altLang="zh-C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你和你配偶的关系</a:t>
            </a:r>
            <a:endParaRPr lang="en-A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0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问题讨论：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C2C8F03-9C28-5039-6939-B7CB6AB19AC3}"/>
              </a:ext>
            </a:extLst>
          </p:cNvPr>
          <p:cNvSpPr txBox="1">
            <a:spLocks/>
          </p:cNvSpPr>
          <p:nvPr/>
        </p:nvSpPr>
        <p:spPr>
          <a:xfrm>
            <a:off x="1064496" y="2266751"/>
            <a:ext cx="9319295" cy="179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zh-CN" altLang="en-US" sz="2400" dirty="0"/>
              <a:t>你是一个经常和神沟通的人吗？沟通的内容是什么？</a:t>
            </a:r>
            <a:endParaRPr lang="en-AU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/>
              <a:t>你会经常和你的配偶沟通吗？多久？</a:t>
            </a:r>
            <a:endParaRPr lang="en-AU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/>
              <a:t>在沟通方面，你最喜欢，最欣赏对方做的是什么？分享一点。</a:t>
            </a:r>
          </a:p>
          <a:p>
            <a:pPr marL="342900" indent="-342900">
              <a:buAutoNum type="arabicPeriod"/>
            </a:pPr>
            <a:r>
              <a:rPr lang="zh-CN" altLang="en-US" sz="2400" dirty="0"/>
              <a:t>你认为你和你的配偶在沟通方面自己需更多要学习的地方是什么？</a:t>
            </a:r>
            <a:endParaRPr lang="en-AU" altLang="zh-CN" sz="2400" dirty="0"/>
          </a:p>
          <a:p>
            <a:pPr marL="342900" indent="-342900">
              <a:buAutoNum type="arabicPeriod"/>
            </a:pPr>
            <a:r>
              <a:rPr lang="zh-CN" altLang="en-US" sz="2400" dirty="0"/>
              <a:t>当你发现对方无法沟通时（交通就吵架），通常你选择怎么办？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AU" altLang="zh-CN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Case Study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1ABB9-8F20-1EB4-5415-E162978E427A}"/>
              </a:ext>
            </a:extLst>
          </p:cNvPr>
          <p:cNvSpPr txBox="1"/>
          <p:nvPr/>
        </p:nvSpPr>
        <p:spPr>
          <a:xfrm>
            <a:off x="1106967" y="2206522"/>
            <a:ext cx="89093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。丈夫上班一天很累，工作又非常不顺利，回到家里，心情特别的</a:t>
            </a: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AU" dirty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没有好脸色</a:t>
            </a:r>
            <a:r>
              <a:rPr lang="en-AU" altLang="zh-CN" dirty="0">
                <a:latin typeface="Calibri" panose="020F050202020403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….</a:t>
            </a: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你是如何和他开始沟通，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你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会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怎么样帮助他。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 （妻子做答）</a:t>
            </a: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。</a:t>
            </a:r>
            <a:r>
              <a:rPr lang="zh-C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你下班回答家里，看见妻子特别的不开心，一看孩子正躲在一旁。看试一场战争刚刚结束</a:t>
            </a:r>
            <a:r>
              <a:rPr lang="en-AU" altLang="zh-CN" dirty="0">
                <a:ea typeface="Microsoft YaHei" panose="020B0503020204020204" pitchFamily="34" charset="-122"/>
                <a:cs typeface="Microsoft YaHei" panose="020B0503020204020204" pitchFamily="34" charset="-122"/>
              </a:rPr>
              <a:t>….</a:t>
            </a: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你如何和她开始沟通，你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会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怎么帮助她。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 （丈夫做答）</a:t>
            </a: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。最近你发现丈夫太忙于工作（或者他自己的事）对你比较少关心，也不太顾及你的感受，连你最近身体不舒服她也没发觉，你感觉自己被冷漠了。</a:t>
            </a:r>
            <a:b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遇到这种情况，你是如何处理，怎样和他交通你的感受？</a:t>
            </a:r>
            <a:r>
              <a:rPr lang="zh-CN" altLang="en-US" sz="1800" dirty="0">
                <a:effectLst/>
                <a:ea typeface="Microsoft YaHei" panose="020B0503020204020204" pitchFamily="34" charset="-122"/>
                <a:cs typeface="Microsoft YaHei" panose="020B0503020204020204" pitchFamily="34" charset="-122"/>
              </a:rPr>
              <a:t>（妻子做答）</a:t>
            </a:r>
            <a:endParaRPr lang="en-AU" altLang="zh-CN" sz="1800" dirty="0">
              <a:effectLst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endParaRPr lang="en-AU" dirty="0">
              <a:ea typeface="Microsoft YaHei" panose="020B0503020204020204" pitchFamily="34" charset="-122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0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58" y="485654"/>
            <a:ext cx="7604870" cy="776638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上一课回顾：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761" y="1738466"/>
            <a:ext cx="6489303" cy="366827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世人的婚姻观：</a:t>
            </a:r>
            <a:endParaRPr lang="en-AU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altLang="zh-CN" dirty="0"/>
          </a:p>
          <a:p>
            <a:r>
              <a:rPr lang="zh-CN" altLang="en-US" i="1" dirty="0"/>
              <a:t>追求“梦幻情侣”</a:t>
            </a:r>
            <a:r>
              <a:rPr lang="en-US" altLang="zh-CN" i="1" dirty="0"/>
              <a:t>——</a:t>
            </a:r>
            <a:r>
              <a:rPr lang="zh-CN" altLang="en-US" i="1" dirty="0"/>
              <a:t>期待于对方</a:t>
            </a:r>
            <a:r>
              <a:rPr lang="en-AU" altLang="zh-CN" i="1" dirty="0"/>
              <a:t>/</a:t>
            </a:r>
            <a:r>
              <a:rPr lang="zh-CN" altLang="en-US" i="1" dirty="0"/>
              <a:t>改变对方</a:t>
            </a:r>
            <a:endParaRPr lang="en-AU" altLang="zh-CN" i="1" dirty="0"/>
          </a:p>
          <a:p>
            <a:endParaRPr lang="en-AU" altLang="zh-CN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世人的婚姻关系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直线型关系</a:t>
            </a:r>
            <a:endParaRPr lang="en-AU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altLang="zh-CN" dirty="0"/>
          </a:p>
          <a:p>
            <a:r>
              <a:rPr lang="zh-CN" altLang="en-US" dirty="0"/>
              <a:t>怎样来满足对方的需要，怎样做到让对方开心</a:t>
            </a:r>
            <a:endParaRPr lang="en-AU" altLang="zh-CN" dirty="0"/>
          </a:p>
          <a:p>
            <a:r>
              <a:rPr lang="zh-CN" altLang="en-US" dirty="0"/>
              <a:t>在对方身上寻找满足，并努力的去满足对方</a:t>
            </a:r>
            <a:r>
              <a:rPr lang="en-AU" altLang="zh-CN" dirty="0"/>
              <a:t>…</a:t>
            </a:r>
            <a:br>
              <a:rPr lang="en-AU" altLang="zh-CN" dirty="0"/>
            </a:br>
            <a:endParaRPr lang="en-AU" altLang="zh-CN" dirty="0"/>
          </a:p>
          <a:p>
            <a:endParaRPr lang="en-AU" dirty="0"/>
          </a:p>
          <a:p>
            <a:endParaRPr lang="en-US" dirty="0"/>
          </a:p>
          <a:p>
            <a:endParaRPr lang="en-AU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B3F06BA9-200A-4546-8C17-44B9F05F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70863" y="5063828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00A030-8E40-42C9-BA7A-C57F560E28B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1CB66D-59CC-42E6-9F71-86AA8F1A83E5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2CF368-1DA1-4155-A52E-1D7117691AE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CA8E35-7EDC-4B54-84C6-7439052862A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6E2D90-3377-475B-908D-8DEFA47683EF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911BE-DDD3-49C2-8777-60297A15722D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515E5A-13FF-4F37-9082-C1584EE41A65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C90979-3DFC-45AC-8666-5039DC14B0B5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69B7C0-8434-4008-B429-35208DBDC7CB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7D2AA-D66F-4FD5-BB00-10B56396B8A1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31D87-07CF-4EBC-97C6-C6BB01161057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DF15BC-97AC-4CEB-A3B4-6F400C38A32F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A02847-240E-4210-ABB0-6789739465D3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95333-D57E-6AC5-4EA0-F0A0732289EC}"/>
              </a:ext>
            </a:extLst>
          </p:cNvPr>
          <p:cNvSpPr/>
          <p:nvPr/>
        </p:nvSpPr>
        <p:spPr>
          <a:xfrm>
            <a:off x="-655649" y="550807"/>
            <a:ext cx="42309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梦幻情侣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6BC355-EDAD-04CD-1F24-97F4FB52FF83}"/>
              </a:ext>
            </a:extLst>
          </p:cNvPr>
          <p:cNvSpPr txBox="1"/>
          <p:nvPr/>
        </p:nvSpPr>
        <p:spPr>
          <a:xfrm>
            <a:off x="2023761" y="5573136"/>
            <a:ext cx="80329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en-US" dirty="0"/>
              <a:t>殊不知，我们都是罪人，我们的需求是无限的，我们的欲望是不可能被满足的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507D73-85BD-1DC1-980A-1698AF00A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30" y="1302779"/>
            <a:ext cx="3035231" cy="1708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42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58" y="485654"/>
            <a:ext cx="7604870" cy="776638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上一课回顾：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761" y="1738467"/>
            <a:ext cx="8144367" cy="2202598"/>
          </a:xfrm>
        </p:spPr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符合圣经的婚姻观：</a:t>
            </a:r>
            <a:endParaRPr lang="en-AU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从起初神设立婚姻开始</a:t>
            </a:r>
            <a:br>
              <a:rPr lang="en-AU" altLang="zh-CN" dirty="0"/>
            </a:br>
            <a:endParaRPr lang="en-AU" altLang="zh-CN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婚姻的关系里，神是重要的“第三者”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——</a:t>
            </a:r>
            <a:r>
              <a:rPr lang="zh-CN" altLang="en-US" dirty="0"/>
              <a:t>驾驭于婚姻之上</a:t>
            </a:r>
            <a:endParaRPr lang="en-AU" altLang="zh-CN" dirty="0"/>
          </a:p>
          <a:p>
            <a:endParaRPr lang="en-AU" dirty="0"/>
          </a:p>
          <a:p>
            <a:endParaRPr lang="en-US" dirty="0"/>
          </a:p>
          <a:p>
            <a:endParaRPr lang="en-AU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95333-D57E-6AC5-4EA0-F0A0732289EC}"/>
              </a:ext>
            </a:extLst>
          </p:cNvPr>
          <p:cNvSpPr/>
          <p:nvPr/>
        </p:nvSpPr>
        <p:spPr>
          <a:xfrm>
            <a:off x="-655649" y="550807"/>
            <a:ext cx="42309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梦幻情侣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45077C2C-3673-FD20-7586-3C22F4589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202" y="3753509"/>
            <a:ext cx="2992205" cy="2244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430B3C-26E5-3F90-AEB4-EFD688B0417E}"/>
              </a:ext>
            </a:extLst>
          </p:cNvPr>
          <p:cNvSpPr txBox="1"/>
          <p:nvPr/>
        </p:nvSpPr>
        <p:spPr>
          <a:xfrm>
            <a:off x="5722746" y="4472105"/>
            <a:ext cx="39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当我们越靠近主，我们就越靠近彼此</a:t>
            </a:r>
            <a:endParaRPr lang="en-AU" altLang="zh-CN" dirty="0"/>
          </a:p>
          <a:p>
            <a:pPr algn="ctr"/>
            <a:endParaRPr lang="en-AU" dirty="0"/>
          </a:p>
          <a:p>
            <a:pPr algn="ctr"/>
            <a:r>
              <a:rPr lang="zh-CN" altLang="en-US" dirty="0"/>
              <a:t>神是我们婚姻中最大的帮助者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AB3AB-411F-6F51-2800-0C3E73D76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3569">
            <a:off x="8608459" y="521242"/>
            <a:ext cx="3119338" cy="1754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91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258" y="485654"/>
            <a:ext cx="7604870" cy="776638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上一课回顾：</a:t>
            </a:r>
            <a:endParaRPr lang="en-US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099" y="2663622"/>
            <a:ext cx="8564845" cy="2202598"/>
          </a:xfrm>
        </p:spPr>
        <p:txBody>
          <a:bodyPr>
            <a:normAutofit/>
          </a:bodyPr>
          <a:lstStyle/>
          <a:p>
            <a:r>
              <a:rPr lang="zh-CN" altLang="en-US" dirty="0"/>
              <a:t>人对于婚姻的期待和要求</a:t>
            </a:r>
            <a:r>
              <a:rPr lang="en-US" altLang="zh-CN" dirty="0"/>
              <a:t>——</a:t>
            </a:r>
          </a:p>
          <a:p>
            <a:r>
              <a:rPr lang="en-US" altLang="zh-CN" dirty="0"/>
              <a:t>                                                    </a:t>
            </a:r>
            <a:r>
              <a:rPr lang="zh-CN" altLang="en-US" sz="3600" dirty="0"/>
              <a:t>梦幻情侣</a:t>
            </a:r>
            <a:r>
              <a:rPr lang="en-US" altLang="zh-CN" sz="3600" dirty="0"/>
              <a:t>&gt;&gt;&gt;&gt;&gt;&gt;&gt;</a:t>
            </a:r>
            <a:r>
              <a:rPr lang="en-US" altLang="zh-CN" sz="6600" dirty="0">
                <a:sym typeface="Wingdings" panose="05000000000000000000" pitchFamily="2" charset="2"/>
              </a:rPr>
              <a:t></a:t>
            </a:r>
            <a:endParaRPr lang="en-AU" sz="6600" dirty="0"/>
          </a:p>
          <a:p>
            <a:endParaRPr lang="en-US" dirty="0"/>
          </a:p>
          <a:p>
            <a:endParaRPr lang="en-AU" alt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B95333-D57E-6AC5-4EA0-F0A0732289EC}"/>
              </a:ext>
            </a:extLst>
          </p:cNvPr>
          <p:cNvSpPr/>
          <p:nvPr/>
        </p:nvSpPr>
        <p:spPr>
          <a:xfrm>
            <a:off x="-655649" y="550807"/>
            <a:ext cx="42309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梦幻情侣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070B6-09EB-CE8E-A170-27163E961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694" y="4067608"/>
            <a:ext cx="2902562" cy="22887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E34B51-A5C6-3708-8311-8C8D83CA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675" y="4011039"/>
            <a:ext cx="3638125" cy="22738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DF0BAA68-9227-15E2-3763-3C761A5F67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4449" r="19976"/>
          <a:stretch/>
        </p:blipFill>
        <p:spPr>
          <a:xfrm rot="1177867">
            <a:off x="8718372" y="616863"/>
            <a:ext cx="2858388" cy="1613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29581-171B-34F7-BE4F-A7C7AD9FF3D0}"/>
              </a:ext>
            </a:extLst>
          </p:cNvPr>
          <p:cNvSpPr/>
          <p:nvPr/>
        </p:nvSpPr>
        <p:spPr>
          <a:xfrm>
            <a:off x="5701210" y="1988977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1A5F58-5EB0-F98C-842E-929211658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74" y="369983"/>
            <a:ext cx="2894224" cy="1808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3B95333-D57E-6AC5-4EA0-F0A0732289EC}"/>
              </a:ext>
            </a:extLst>
          </p:cNvPr>
          <p:cNvSpPr/>
          <p:nvPr/>
        </p:nvSpPr>
        <p:spPr>
          <a:xfrm>
            <a:off x="933713" y="1988977"/>
            <a:ext cx="4261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梦幻情侣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E065C0-7F27-78D5-338B-38C123CC86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713" y="3747718"/>
            <a:ext cx="2902562" cy="26086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9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75E95A-A6B3-43C7-A552-1EAFCCA0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1886275"/>
            <a:ext cx="6870280" cy="3610635"/>
          </a:xfrm>
        </p:spPr>
        <p:txBody>
          <a:bodyPr>
            <a:noAutofit/>
          </a:bodyPr>
          <a:lstStyle/>
          <a:p>
            <a:r>
              <a:rPr lang="zh-CN" altLang="en-US" b="1" dirty="0"/>
              <a:t>无条件地爱</a:t>
            </a:r>
            <a:r>
              <a:rPr lang="en-US" altLang="zh-CN" b="1" dirty="0"/>
              <a:t>----</a:t>
            </a:r>
            <a:r>
              <a:rPr lang="zh-CN" altLang="en-US" b="1" dirty="0"/>
              <a:t>爱对方</a:t>
            </a:r>
            <a:endParaRPr lang="en-US" altLang="zh-CN" b="1" dirty="0"/>
          </a:p>
          <a:p>
            <a:endParaRPr lang="en-US" sz="1600" dirty="0"/>
          </a:p>
          <a:p>
            <a:r>
              <a:rPr lang="zh-CN" altLang="en-US" sz="1600" dirty="0"/>
              <a:t>神盼望夫妻之间的爱，要像神对我们的一样的爱。</a:t>
            </a:r>
            <a:br>
              <a:rPr lang="en-AU" altLang="zh-CN" sz="1600" dirty="0"/>
            </a:br>
            <a:br>
              <a:rPr lang="en-AU" altLang="zh-CN" sz="1600" dirty="0"/>
            </a:br>
            <a:endParaRPr lang="en-AU" altLang="zh-CN" sz="1600" dirty="0"/>
          </a:p>
          <a:p>
            <a:r>
              <a:rPr lang="zh-CN" altLang="en-US" sz="1600" b="1" dirty="0"/>
              <a:t>以弗所书</a:t>
            </a:r>
            <a:r>
              <a:rPr lang="en-AU" altLang="zh-CN" sz="1600" b="1" dirty="0"/>
              <a:t>5</a:t>
            </a:r>
            <a:r>
              <a:rPr lang="zh-CN" altLang="en-US" sz="1600" b="1" dirty="0"/>
              <a:t>章：</a:t>
            </a:r>
            <a:endParaRPr lang="en-AU" sz="1600" b="1" dirty="0"/>
          </a:p>
          <a:p>
            <a:pPr algn="l" fontAlgn="t"/>
            <a:r>
              <a:rPr lang="en-US" altLang="zh-CN" sz="1600" b="0" i="0" u="none" strike="noStrike" dirty="0">
                <a:solidFill>
                  <a:srgbClr val="1890FF"/>
                </a:solidFill>
                <a:effectLst/>
                <a:latin typeface="Arial" panose="020B0604020202020204" pitchFamily="34" charset="0"/>
                <a:hlinkClick r:id="rId3"/>
              </a:rPr>
              <a:t>22</a:t>
            </a:r>
            <a:r>
              <a:rPr lang="zh-CN" altLang="en-US" sz="1600" b="0" i="0" dirty="0">
                <a:effectLst/>
                <a:latin typeface="Arial" panose="020B0604020202020204" pitchFamily="34" charset="0"/>
              </a:rPr>
              <a:t>你们作妻子的，当顺服自己的丈夫，如同顺服主。 </a:t>
            </a:r>
          </a:p>
          <a:p>
            <a:pPr algn="l" fontAlgn="t"/>
            <a:r>
              <a:rPr lang="en-US" altLang="zh-CN" sz="1600" b="0" i="0" u="none" strike="noStrike" dirty="0">
                <a:solidFill>
                  <a:srgbClr val="1890FF"/>
                </a:solidFill>
                <a:effectLst/>
                <a:latin typeface="Arial" panose="020B0604020202020204" pitchFamily="34" charset="0"/>
                <a:hlinkClick r:id="rId4"/>
              </a:rPr>
              <a:t>23</a:t>
            </a:r>
            <a:r>
              <a:rPr lang="zh-CN" altLang="en-US" sz="1600" b="0" i="0" dirty="0">
                <a:effectLst/>
                <a:latin typeface="Arial" panose="020B0604020202020204" pitchFamily="34" charset="0"/>
              </a:rPr>
              <a:t>因为丈夫是妻子的头，如同基督是教会的头；他又是教会全体的救主。 </a:t>
            </a:r>
          </a:p>
          <a:p>
            <a:pPr algn="l" fontAlgn="t"/>
            <a:r>
              <a:rPr lang="en-US" altLang="zh-CN" sz="1600" b="0" i="0" u="none" strike="noStrike" dirty="0">
                <a:solidFill>
                  <a:srgbClr val="1890FF"/>
                </a:solidFill>
                <a:effectLst/>
                <a:latin typeface="Arial" panose="020B0604020202020204" pitchFamily="34" charset="0"/>
                <a:hlinkClick r:id="rId5"/>
              </a:rPr>
              <a:t>24</a:t>
            </a:r>
            <a:r>
              <a:rPr lang="zh-CN" altLang="en-US" sz="1600" b="0" i="0" dirty="0">
                <a:effectLst/>
                <a:latin typeface="Arial" panose="020B0604020202020204" pitchFamily="34" charset="0"/>
              </a:rPr>
              <a:t>教会怎样顺服基督，妻子也要怎样凡事顺服丈夫。 </a:t>
            </a:r>
          </a:p>
          <a:p>
            <a:pPr algn="l" fontAlgn="t"/>
            <a:r>
              <a:rPr lang="en-US" altLang="zh-CN" sz="1600" b="0" i="0" u="none" strike="noStrike" dirty="0">
                <a:solidFill>
                  <a:srgbClr val="1890FF"/>
                </a:solidFill>
                <a:effectLst/>
                <a:latin typeface="Arial" panose="020B0604020202020204" pitchFamily="34" charset="0"/>
                <a:hlinkClick r:id="rId6"/>
              </a:rPr>
              <a:t>25</a:t>
            </a:r>
            <a:r>
              <a:rPr lang="zh-CN" altLang="en-US" sz="1600" b="0" i="0" dirty="0">
                <a:effectLst/>
                <a:latin typeface="Arial" panose="020B0604020202020204" pitchFamily="34" charset="0"/>
              </a:rPr>
              <a:t>你们作丈夫的，要爱你们的妻子，正如基督爱教会，为教会舍己。</a:t>
            </a:r>
          </a:p>
          <a:p>
            <a:endParaRPr lang="en-AU" sz="1600" dirty="0"/>
          </a:p>
          <a:p>
            <a:endParaRPr lang="en-US" sz="16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神对婚姻的要求：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C0357-559E-CAC7-BCEB-F06618EEB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0049" y="4319283"/>
            <a:ext cx="3236976" cy="1942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1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75E95A-A6B3-43C7-A552-1EAFCCA0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706" y="2179373"/>
            <a:ext cx="8753734" cy="21548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我们的爱</a:t>
            </a:r>
            <a:r>
              <a:rPr lang="en-US" altLang="zh-CN" dirty="0"/>
              <a:t>——</a:t>
            </a:r>
            <a:r>
              <a:rPr lang="zh-CN" altLang="en-US" sz="2000" b="1" dirty="0"/>
              <a:t>有条件的爱</a:t>
            </a:r>
            <a:endParaRPr lang="en-AU" altLang="zh-CN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我们</a:t>
            </a:r>
            <a:r>
              <a:rPr lang="zh-CN" altLang="en-US" sz="2000" b="1" dirty="0"/>
              <a:t>没有</a:t>
            </a:r>
            <a:r>
              <a:rPr lang="zh-CN" altLang="en-US" dirty="0"/>
              <a:t>像神那样的爱</a:t>
            </a:r>
            <a:r>
              <a:rPr lang="en-US" altLang="zh-CN" dirty="0"/>
              <a:t>——</a:t>
            </a:r>
            <a:r>
              <a:rPr lang="zh-CN" altLang="en-US" dirty="0"/>
              <a:t>无条件的爱</a:t>
            </a:r>
            <a:endParaRPr lang="en-US" altLang="zh-CN" dirty="0"/>
          </a:p>
          <a:p>
            <a:r>
              <a:rPr lang="zh-CN" altLang="en-US" dirty="0"/>
              <a:t>如果我们希望在婚姻中找到满足</a:t>
            </a:r>
            <a:r>
              <a:rPr lang="en-US" altLang="zh-CN" dirty="0"/>
              <a:t>——</a:t>
            </a:r>
            <a:r>
              <a:rPr lang="zh-CN" altLang="en-US" dirty="0"/>
              <a:t>只有神那无条件的爱才可以使我们满足。</a:t>
            </a:r>
            <a:endParaRPr lang="en-AU" altLang="zh-CN" dirty="0"/>
          </a:p>
          <a:p>
            <a:r>
              <a:rPr lang="zh-CN" altLang="en-US" dirty="0"/>
              <a:t>如果我们希望婚姻合乎神的心意，需要有这份圣神的爱在其中。</a:t>
            </a:r>
            <a:br>
              <a:rPr lang="en-AU" altLang="zh-CN" dirty="0"/>
            </a:br>
            <a:endParaRPr lang="en-US" sz="18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我们的问题：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E89D7D-8E1A-C62F-A2AA-C176B8862726}"/>
              </a:ext>
            </a:extLst>
          </p:cNvPr>
          <p:cNvSpPr txBox="1">
            <a:spLocks/>
          </p:cNvSpPr>
          <p:nvPr/>
        </p:nvSpPr>
        <p:spPr>
          <a:xfrm>
            <a:off x="938906" y="5184976"/>
            <a:ext cx="5321808" cy="776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0221A-C6CD-59DE-6876-B58BC308CF8C}"/>
              </a:ext>
            </a:extLst>
          </p:cNvPr>
          <p:cNvSpPr txBox="1"/>
          <p:nvPr/>
        </p:nvSpPr>
        <p:spPr>
          <a:xfrm>
            <a:off x="1773936" y="4574950"/>
            <a:ext cx="2646878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从我们的海誓山盟</a:t>
            </a:r>
            <a:endParaRPr lang="en-AU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C66512-231B-8625-6D8A-DF382036AD01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>
            <a:off x="4420814" y="4805783"/>
            <a:ext cx="14130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01EDC4-38D5-E682-6984-1AAFF831CDB5}"/>
              </a:ext>
            </a:extLst>
          </p:cNvPr>
          <p:cNvSpPr txBox="1"/>
          <p:nvPr/>
        </p:nvSpPr>
        <p:spPr>
          <a:xfrm>
            <a:off x="5833872" y="4574950"/>
            <a:ext cx="233910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仰望各各他的爱</a:t>
            </a:r>
            <a:endParaRPr lang="en-AU" sz="2400" b="1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4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回到起初的创造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C2C8F03-9C28-5039-6939-B7CB6AB19AC3}"/>
              </a:ext>
            </a:extLst>
          </p:cNvPr>
          <p:cNvSpPr txBox="1">
            <a:spLocks/>
          </p:cNvSpPr>
          <p:nvPr/>
        </p:nvSpPr>
        <p:spPr>
          <a:xfrm>
            <a:off x="1941636" y="4944253"/>
            <a:ext cx="7833299" cy="11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/>
              <a:t>今天我们婚姻里有那么多的难处，可以归功于一个原因：</a:t>
            </a:r>
            <a:endParaRPr lang="en-AU" altLang="zh-CN" sz="1600" dirty="0"/>
          </a:p>
          <a:p>
            <a:r>
              <a:rPr lang="zh-CN" altLang="en-US" sz="1600" dirty="0"/>
              <a:t>我们没有寻求那个生命</a:t>
            </a:r>
            <a:r>
              <a:rPr lang="en-AU" altLang="zh-CN" sz="1600" dirty="0"/>
              <a:t>(</a:t>
            </a:r>
            <a:r>
              <a:rPr lang="zh-CN" altLang="en-US" sz="1600" dirty="0"/>
              <a:t>圣神的爱）</a:t>
            </a:r>
            <a:endParaRPr lang="en-AU" altLang="zh-CN" sz="1600" dirty="0"/>
          </a:p>
          <a:p>
            <a:r>
              <a:rPr lang="zh-CN" altLang="en-US" sz="1600" dirty="0"/>
              <a:t>我们而是去寻找人的能力和办法</a:t>
            </a:r>
            <a:endParaRPr lang="en-AU" sz="1600" dirty="0"/>
          </a:p>
          <a:p>
            <a:endParaRPr lang="en-US" sz="1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B34228-7FE8-72E2-6204-A8137A781271}"/>
              </a:ext>
            </a:extLst>
          </p:cNvPr>
          <p:cNvSpPr/>
          <p:nvPr/>
        </p:nvSpPr>
        <p:spPr>
          <a:xfrm>
            <a:off x="5742432" y="2040289"/>
            <a:ext cx="2017715" cy="118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分别善恶树</a:t>
            </a:r>
            <a:endParaRPr lang="en-AU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8AD1DE-0A2A-F941-E95E-6A8962DD2ABB}"/>
              </a:ext>
            </a:extLst>
          </p:cNvPr>
          <p:cNvSpPr/>
          <p:nvPr/>
        </p:nvSpPr>
        <p:spPr>
          <a:xfrm>
            <a:off x="1941637" y="2040289"/>
            <a:ext cx="2017715" cy="11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生命树</a:t>
            </a:r>
            <a:endParaRPr lang="en-AU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623B4C-D8BD-5532-FD84-511255E0DB23}"/>
              </a:ext>
            </a:extLst>
          </p:cNvPr>
          <p:cNvSpPr/>
          <p:nvPr/>
        </p:nvSpPr>
        <p:spPr>
          <a:xfrm>
            <a:off x="1941637" y="3429000"/>
            <a:ext cx="2017715" cy="11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得生命</a:t>
            </a:r>
            <a:endParaRPr lang="en-A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1A0D06-FE4A-C1CD-7F16-C3071B47CF0F}"/>
              </a:ext>
            </a:extLst>
          </p:cNvPr>
          <p:cNvSpPr/>
          <p:nvPr/>
        </p:nvSpPr>
        <p:spPr>
          <a:xfrm>
            <a:off x="5742432" y="3439076"/>
            <a:ext cx="2017715" cy="118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得能力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015B90CB-954C-5BCE-90D5-4987D4B23426}"/>
              </a:ext>
            </a:extLst>
          </p:cNvPr>
          <p:cNvSpPr/>
          <p:nvPr/>
        </p:nvSpPr>
        <p:spPr>
          <a:xfrm>
            <a:off x="2898648" y="3221489"/>
            <a:ext cx="51846" cy="217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0D41262-934B-C6EB-CCE1-38957C9E711C}"/>
              </a:ext>
            </a:extLst>
          </p:cNvPr>
          <p:cNvSpPr/>
          <p:nvPr/>
        </p:nvSpPr>
        <p:spPr>
          <a:xfrm>
            <a:off x="6757416" y="3233155"/>
            <a:ext cx="45719" cy="18576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31F2CC-7940-5E86-C538-EBC6EA64F410}"/>
              </a:ext>
            </a:extLst>
          </p:cNvPr>
          <p:cNvSpPr txBox="1"/>
          <p:nvPr/>
        </p:nvSpPr>
        <p:spPr>
          <a:xfrm>
            <a:off x="1968816" y="607514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</a:t>
            </a:r>
            <a:r>
              <a:rPr lang="zh-CN" altLang="en-US" sz="1600" dirty="0"/>
              <a:t>有神生命的特质，才有可能行出“好老公，好妻子”</a:t>
            </a:r>
            <a:endParaRPr lang="en-AU" altLang="zh-CN" sz="1600" dirty="0"/>
          </a:p>
          <a:p>
            <a:r>
              <a:rPr lang="zh-CN" altLang="en-US" sz="1600" dirty="0"/>
              <a:t>顺服，接纳，</a:t>
            </a:r>
            <a:r>
              <a:rPr lang="zh-CN" altLang="en-US" sz="1600" dirty="0">
                <a:latin typeface="Chinese Quote"/>
              </a:rPr>
              <a:t> 忍耐，尊重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42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0" grpId="0" animBg="1"/>
      <p:bldP spid="12" grpId="0" animBg="1"/>
      <p:bldP spid="15" grpId="0" animBg="1"/>
      <p:bldP spid="17" grpId="0" animBg="1"/>
      <p:bldP spid="18" grpId="0" animBg="1"/>
      <p:bldP spid="1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54E52E9-66B9-7D32-E6F5-201B0A5CFB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4449" r="19976"/>
          <a:stretch/>
        </p:blipFill>
        <p:spPr>
          <a:xfrm>
            <a:off x="7467600" y="244546"/>
            <a:ext cx="1798190" cy="101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161C81-BB09-EAF8-45DA-6B3B3F0D8C0D}"/>
              </a:ext>
            </a:extLst>
          </p:cNvPr>
          <p:cNvSpPr txBox="1">
            <a:spLocks/>
          </p:cNvSpPr>
          <p:nvPr/>
        </p:nvSpPr>
        <p:spPr>
          <a:xfrm>
            <a:off x="938906" y="363746"/>
            <a:ext cx="3352910" cy="77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ln/>
              <a:solidFill>
                <a:schemeClr val="accent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449326B-96D4-8B08-439E-6A35B36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3746"/>
            <a:ext cx="5321808" cy="776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bg2">
                    <a:lumMod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回到起初的爱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D1959A-E45F-0CB3-C5F3-E79F601276DC}"/>
              </a:ext>
            </a:extLst>
          </p:cNvPr>
          <p:cNvSpPr/>
          <p:nvPr/>
        </p:nvSpPr>
        <p:spPr>
          <a:xfrm>
            <a:off x="8530049" y="596531"/>
            <a:ext cx="36619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鸡同鸭讲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38AD1DE-0A2A-F941-E95E-6A8962DD2ABB}"/>
              </a:ext>
            </a:extLst>
          </p:cNvPr>
          <p:cNvSpPr/>
          <p:nvPr/>
        </p:nvSpPr>
        <p:spPr>
          <a:xfrm>
            <a:off x="938906" y="2095154"/>
            <a:ext cx="6254496" cy="308949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/>
              <a:t>耶和华神说，那人独居不好，我要为他造一个配偶帮助他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/>
              <a:t>耶和华神使他沉睡，他就睡了。于是取下他的一条肋骨，又把肉合起来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/>
              <a:t>耶和华神就用那人身上所取的肋骨，造成一个女人，领她到那人跟前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600" dirty="0"/>
              <a:t>二人成为一体</a:t>
            </a:r>
            <a:endParaRPr lang="en-AU" altLang="zh-CN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AU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C24881-CAE1-9ED9-BCF6-1E0063B46750}"/>
              </a:ext>
            </a:extLst>
          </p:cNvPr>
          <p:cNvSpPr/>
          <p:nvPr/>
        </p:nvSpPr>
        <p:spPr>
          <a:xfrm>
            <a:off x="7467600" y="2041464"/>
            <a:ext cx="3459480" cy="314318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神亲自设立</a:t>
            </a:r>
            <a:r>
              <a:rPr lang="en-US" altLang="zh-CN" sz="1600" dirty="0"/>
              <a:t>——</a:t>
            </a:r>
            <a:r>
              <a:rPr lang="zh-CN" altLang="en-US" sz="1600" dirty="0"/>
              <a:t>成就彼此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亲密的关系</a:t>
            </a:r>
            <a:r>
              <a:rPr lang="en-US" altLang="zh-CN" sz="1600" dirty="0"/>
              <a:t>——</a:t>
            </a:r>
            <a:r>
              <a:rPr lang="zh-CN" altLang="en-US" sz="1600" dirty="0"/>
              <a:t>骨中的骨，肉中的肉</a:t>
            </a:r>
            <a:br>
              <a:rPr lang="en-AU" altLang="zh-CN" sz="1600" dirty="0"/>
            </a:br>
            <a:r>
              <a:rPr lang="zh-CN" altLang="en-US" sz="1600" dirty="0"/>
              <a:t>受造的不一样</a:t>
            </a:r>
            <a:r>
              <a:rPr lang="en-US" altLang="zh-CN" sz="1600" dirty="0"/>
              <a:t>——</a:t>
            </a:r>
            <a:r>
              <a:rPr lang="zh-CN" altLang="en-US" sz="1600" dirty="0"/>
              <a:t>男女有别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神的心意</a:t>
            </a:r>
            <a:r>
              <a:rPr lang="en-US" altLang="zh-CN" sz="1600" dirty="0"/>
              <a:t>——</a:t>
            </a:r>
            <a:r>
              <a:rPr lang="zh-CN" altLang="en-US" sz="1600" dirty="0"/>
              <a:t>因为神说是他</a:t>
            </a:r>
            <a:r>
              <a:rPr lang="en-AU" altLang="zh-CN" sz="1600" dirty="0"/>
              <a:t>/</a:t>
            </a:r>
            <a:r>
              <a:rPr lang="zh-CN" altLang="en-US" sz="1600" dirty="0"/>
              <a:t>祂</a:t>
            </a:r>
            <a:endParaRPr lang="en-AU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/>
              <a:t>成为神 爱的见证</a:t>
            </a:r>
            <a:r>
              <a:rPr lang="en-US" altLang="zh-CN" sz="1600" dirty="0"/>
              <a:t>——</a:t>
            </a:r>
            <a:r>
              <a:rPr lang="zh-CN" altLang="en-US" sz="1600" dirty="0"/>
              <a:t>荣耀神</a:t>
            </a:r>
            <a:endParaRPr lang="en-AU" altLang="zh-CN" dirty="0"/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AU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10D2AEC-5BA8-E2CA-32BD-4070A866D957}"/>
              </a:ext>
            </a:extLst>
          </p:cNvPr>
          <p:cNvSpPr txBox="1">
            <a:spLocks/>
          </p:cNvSpPr>
          <p:nvPr/>
        </p:nvSpPr>
        <p:spPr>
          <a:xfrm>
            <a:off x="938906" y="5526310"/>
            <a:ext cx="7833299" cy="119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/>
              <a:t>在我们学习沟通前，我们需要明白认识神起初的爱。</a:t>
            </a:r>
            <a:endParaRPr lang="en-AU" altLang="zh-CN" sz="1600" dirty="0"/>
          </a:p>
          <a:p>
            <a:r>
              <a:rPr lang="zh-CN" altLang="en-US" sz="1600" dirty="0"/>
              <a:t>婚姻是神设立的，为着神祂自己，也为着成就夫妇彼此。</a:t>
            </a:r>
            <a:r>
              <a:rPr lang="en-US" altLang="zh-CN" sz="1600" dirty="0"/>
              <a:t>-----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难处中的受伤者</a:t>
            </a:r>
            <a:endParaRPr lang="en-AU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1600" dirty="0"/>
              <a:t>婚姻要成为神 爱的见证</a:t>
            </a:r>
            <a:r>
              <a:rPr lang="en-US" altLang="zh-CN" sz="1600" dirty="0"/>
              <a:t>——</a:t>
            </a:r>
            <a:r>
              <a:rPr lang="zh-CN" altLang="en-US" sz="1600" dirty="0"/>
              <a:t>荣耀神</a:t>
            </a:r>
            <a:r>
              <a:rPr lang="en-AU" altLang="zh-CN" sz="1600" dirty="0"/>
              <a:t>----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我做不到</a:t>
            </a:r>
            <a:endParaRPr lang="en-AU" altLang="zh-C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AU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3185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1_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Custom 7">
      <a:majorFont>
        <a:latin typeface="Source Sans Pro 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Funky shapes design</Template>
  <TotalTime>435</TotalTime>
  <Words>1270</Words>
  <Application>Microsoft Office PowerPoint</Application>
  <PresentationFormat>Widescreen</PresentationFormat>
  <Paragraphs>137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1_FunkyShapesVTI</vt:lpstr>
      <vt:lpstr>PowerPoint Presentation</vt:lpstr>
      <vt:lpstr>上一课回顾：</vt:lpstr>
      <vt:lpstr>上一课回顾：</vt:lpstr>
      <vt:lpstr>上一课回顾：</vt:lpstr>
      <vt:lpstr>PowerPoint Presentation</vt:lpstr>
      <vt:lpstr>神对婚姻的要求：</vt:lpstr>
      <vt:lpstr>我们的问题：</vt:lpstr>
      <vt:lpstr>回到起初的创造</vt:lpstr>
      <vt:lpstr>回到起初的爱</vt:lpstr>
      <vt:lpstr>学习良好的沟通</vt:lpstr>
      <vt:lpstr>学习良好的沟通</vt:lpstr>
      <vt:lpstr>PowerPoint Presentation</vt:lpstr>
      <vt:lpstr>PowerPoint Presentation</vt:lpstr>
      <vt:lpstr>问题讨论：</vt:lpstr>
      <vt:lpstr>Case Study：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Eric wang</dc:creator>
  <cp:lastModifiedBy>Alex Jiang</cp:lastModifiedBy>
  <cp:revision>11</cp:revision>
  <cp:lastPrinted>2022-09-10T13:30:15Z</cp:lastPrinted>
  <dcterms:created xsi:type="dcterms:W3CDTF">2022-09-08T12:08:48Z</dcterms:created>
  <dcterms:modified xsi:type="dcterms:W3CDTF">2022-10-04T11:06:18Z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