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257" r:id="rId3"/>
    <p:sldId id="314" r:id="rId4"/>
    <p:sldId id="263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339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16" r:id="rId23"/>
    <p:sldId id="303" r:id="rId24"/>
    <p:sldId id="304" r:id="rId25"/>
    <p:sldId id="307" r:id="rId26"/>
    <p:sldId id="308" r:id="rId27"/>
    <p:sldId id="346" r:id="rId28"/>
    <p:sldId id="309" r:id="rId29"/>
    <p:sldId id="317" r:id="rId30"/>
    <p:sldId id="311" r:id="rId31"/>
    <p:sldId id="310" r:id="rId32"/>
    <p:sldId id="312" r:id="rId33"/>
    <p:sldId id="313" r:id="rId34"/>
    <p:sldId id="315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40" r:id="rId57"/>
    <p:sldId id="341" r:id="rId58"/>
    <p:sldId id="342" r:id="rId59"/>
    <p:sldId id="343" r:id="rId60"/>
    <p:sldId id="344" r:id="rId61"/>
    <p:sldId id="345" r:id="rId62"/>
    <p:sldId id="347" r:id="rId63"/>
    <p:sldId id="348" r:id="rId64"/>
    <p:sldId id="349" r:id="rId65"/>
    <p:sldId id="350" r:id="rId6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61" y="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viewProps" Target="viewProp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presProps" Target="presProp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b="1" dirty="0">
                <a:latin typeface="隶书" pitchFamily="49" charset="-122"/>
                <a:ea typeface="隶书" pitchFamily="49" charset="-122"/>
              </a:rPr>
              <a:t>路加福音</a:t>
            </a:r>
            <a:r>
              <a:rPr lang="en-US" altLang="zh-CN" sz="7200" b="1" dirty="0">
                <a:latin typeface="隶书" pitchFamily="49" charset="-122"/>
                <a:ea typeface="隶书" pitchFamily="49" charset="-122"/>
              </a:rPr>
              <a:t>7-12</a:t>
            </a:r>
            <a:r>
              <a:rPr lang="zh-CN" altLang="en-US" sz="7200" b="1" dirty="0">
                <a:latin typeface="隶书" pitchFamily="49" charset="-122"/>
                <a:ea typeface="隶书" pitchFamily="49" charset="-122"/>
              </a:rPr>
              <a:t>章</a:t>
            </a:r>
            <a:endParaRPr lang="en-AU" sz="72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26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【路八</a:t>
            </a:r>
            <a:r>
              <a:rPr lang="en-US" sz="2000" b="1" dirty="0"/>
              <a:t>1</a:t>
            </a:r>
            <a:r>
              <a:rPr lang="zh-CN" sz="2000" b="1" dirty="0"/>
              <a:t>】</a:t>
            </a:r>
            <a:r>
              <a:rPr lang="zh-CN" sz="2000" dirty="0"/>
              <a:t>「过了不多日，耶稣周游各城各乡传道，宣讲神国的福音；和祂同去的有十二个门徒」</a:t>
            </a:r>
            <a:br>
              <a:rPr lang="en-US" altLang="zh-CN" sz="2000" dirty="0"/>
            </a:br>
            <a:r>
              <a:rPr lang="zh-CN" sz="2000" b="1" dirty="0"/>
              <a:t>【路八</a:t>
            </a:r>
            <a:r>
              <a:rPr lang="en-US" sz="2000" b="1" dirty="0"/>
              <a:t>2</a:t>
            </a:r>
            <a:r>
              <a:rPr lang="zh-CN" sz="2000" b="1" dirty="0"/>
              <a:t>】</a:t>
            </a:r>
            <a:r>
              <a:rPr lang="zh-CN" sz="2000" dirty="0"/>
              <a:t>「还有被恶鬼所附，被疾病所累，已经治好的几个</a:t>
            </a:r>
            <a:r>
              <a:rPr lang="zh-CN" sz="2000" dirty="0">
                <a:solidFill>
                  <a:srgbClr val="FF0000"/>
                </a:solidFill>
              </a:rPr>
              <a:t>妇女</a:t>
            </a:r>
            <a:r>
              <a:rPr lang="zh-CN" sz="2000" dirty="0"/>
              <a:t>，内中有称为抹大拉的马利亚，曾有七个鬼从她身上赶出来；」</a:t>
            </a:r>
            <a:br>
              <a:rPr lang="en-US" altLang="zh-CN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99160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妇女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10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dirty="0"/>
              <a:t>【路九</a:t>
            </a:r>
            <a:r>
              <a:rPr lang="en-US" sz="2000" dirty="0"/>
              <a:t>1</a:t>
            </a:r>
            <a:r>
              <a:rPr lang="zh-CN" sz="2000" dirty="0"/>
              <a:t>】「耶稣叫齐了十二个门徒，给他们</a:t>
            </a:r>
            <a:r>
              <a:rPr lang="zh-CN" sz="2000" dirty="0">
                <a:solidFill>
                  <a:srgbClr val="FF0000"/>
                </a:solidFill>
              </a:rPr>
              <a:t>能力权柄</a:t>
            </a:r>
            <a:r>
              <a:rPr lang="zh-CN" sz="2000" dirty="0"/>
              <a:t>，制伏一切的鬼，医治各样的病。」【路九</a:t>
            </a:r>
            <a:r>
              <a:rPr lang="en-US" sz="2000" dirty="0"/>
              <a:t>2</a:t>
            </a:r>
            <a:r>
              <a:rPr lang="zh-CN" sz="2000" dirty="0"/>
              <a:t>】「又差遣他们去宣传神国的道，医治病人。」</a:t>
            </a:r>
            <a:br>
              <a:rPr lang="en-US" altLang="zh-CN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828246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00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dirty="0"/>
              <a:t>【路十</a:t>
            </a:r>
            <a:r>
              <a:rPr lang="en-US" sz="2000" dirty="0"/>
              <a:t>1</a:t>
            </a:r>
            <a:r>
              <a:rPr lang="zh-CN" sz="2000" dirty="0"/>
              <a:t>】「这事以后，主又设立</a:t>
            </a:r>
            <a:r>
              <a:rPr lang="zh-CN" sz="2000" dirty="0">
                <a:solidFill>
                  <a:srgbClr val="FF0000"/>
                </a:solidFill>
              </a:rPr>
              <a:t>七十个人</a:t>
            </a:r>
            <a:r>
              <a:rPr lang="zh-CN" sz="2000" dirty="0"/>
              <a:t>，差遣他们</a:t>
            </a:r>
            <a:r>
              <a:rPr lang="zh-CN" sz="2000" dirty="0">
                <a:solidFill>
                  <a:srgbClr val="FF0000"/>
                </a:solidFill>
              </a:rPr>
              <a:t>两个两个</a:t>
            </a:r>
            <a:r>
              <a:rPr lang="zh-CN" sz="2000" dirty="0"/>
              <a:t>的，在祂前面往自己所要到的各城各地方去。」【路十</a:t>
            </a:r>
            <a:r>
              <a:rPr lang="en-US" sz="2000" dirty="0"/>
              <a:t>2</a:t>
            </a:r>
            <a:r>
              <a:rPr lang="zh-CN" sz="2000" dirty="0"/>
              <a:t>】「就对他们说：『要收的庄稼多，作工的人少；所以你们当求庄稼的主，打发工人出去收他的庄稼。」 」</a:t>
            </a:r>
            <a:br>
              <a:rPr lang="en-US" altLang="zh-CN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673380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两个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99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dirty="0"/>
              <a:t>【路四</a:t>
            </a:r>
            <a:r>
              <a:rPr lang="en-US" sz="2000" dirty="0"/>
              <a:t>34</a:t>
            </a:r>
            <a:r>
              <a:rPr lang="zh-CN" sz="2000" dirty="0"/>
              <a:t>】「『唉，拿撒勒的耶稣，我们与你有甚么相干，你来灭我们么？我知道你是谁，乃是</a:t>
            </a:r>
            <a:r>
              <a:rPr lang="zh-CN" sz="2000" dirty="0">
                <a:solidFill>
                  <a:srgbClr val="FF0000"/>
                </a:solidFill>
              </a:rPr>
              <a:t>神的圣者</a:t>
            </a:r>
            <a:r>
              <a:rPr lang="zh-CN" sz="2000" dirty="0"/>
              <a:t>。』」【路四</a:t>
            </a:r>
            <a:r>
              <a:rPr lang="en-US" sz="2000" dirty="0"/>
              <a:t>35</a:t>
            </a:r>
            <a:r>
              <a:rPr lang="zh-CN" sz="2000" dirty="0"/>
              <a:t>】「耶稣</a:t>
            </a:r>
            <a:r>
              <a:rPr lang="zh-CN" sz="2000" dirty="0">
                <a:solidFill>
                  <a:srgbClr val="FF0000"/>
                </a:solidFill>
              </a:rPr>
              <a:t>责备</a:t>
            </a:r>
            <a:r>
              <a:rPr lang="zh-CN" sz="2000" dirty="0"/>
              <a:t>牠说：『不要作声，从这人身上出来罢。』鬼把那人摔倒在众人中间，就出来了，却也没有害他。」</a:t>
            </a:r>
            <a:br>
              <a:rPr lang="en-US" altLang="zh-CN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361365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责备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81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【路八</a:t>
            </a:r>
            <a:r>
              <a:rPr lang="en-US" sz="2000" b="1" dirty="0"/>
              <a:t>24</a:t>
            </a:r>
            <a:r>
              <a:rPr lang="zh-CN" sz="2000" b="1" dirty="0"/>
              <a:t>】</a:t>
            </a:r>
            <a:r>
              <a:rPr lang="zh-CN" sz="2000" dirty="0"/>
              <a:t>「门徒来叫醒了祂，说：『夫子，夫子，我们丧命喇。』耶稣醒了，</a:t>
            </a:r>
            <a:r>
              <a:rPr lang="zh-CN" sz="2000" dirty="0">
                <a:solidFill>
                  <a:srgbClr val="FF0000"/>
                </a:solidFill>
              </a:rPr>
              <a:t>斥责</a:t>
            </a:r>
            <a:r>
              <a:rPr lang="zh-CN" sz="2000" dirty="0"/>
              <a:t>那狂风大浪；风浪就止住，平静了。」</a:t>
            </a:r>
            <a:br>
              <a:rPr lang="en-US" altLang="zh-CN" sz="2000" dirty="0"/>
            </a:br>
            <a:r>
              <a:rPr lang="zh-CN" b="1" dirty="0"/>
              <a:t>【路八</a:t>
            </a:r>
            <a:r>
              <a:rPr lang="en-US" b="1" dirty="0"/>
              <a:t>25</a:t>
            </a:r>
            <a:r>
              <a:rPr lang="zh-CN" b="1" dirty="0"/>
              <a:t>】</a:t>
            </a:r>
            <a:r>
              <a:rPr lang="zh-CN" dirty="0"/>
              <a:t>「耶稣对他们说：『你们的</a:t>
            </a:r>
            <a:r>
              <a:rPr lang="zh-CN" dirty="0">
                <a:solidFill>
                  <a:srgbClr val="FF0000"/>
                </a:solidFill>
              </a:rPr>
              <a:t>信心</a:t>
            </a:r>
            <a:r>
              <a:rPr lang="zh-CN" dirty="0"/>
              <a:t>在那里呢？』他们又惧怕，又希奇，彼此说：『这到底是谁？祂吩咐风和水，连风和水也听从祂了。』」</a:t>
            </a:r>
            <a:br>
              <a:rPr lang="en-US" altLang="zh-CN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0846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斥责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98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dirty="0"/>
              <a:t>【路八</a:t>
            </a:r>
            <a:r>
              <a:rPr lang="en-US" sz="2000" dirty="0"/>
              <a:t>28</a:t>
            </a:r>
            <a:r>
              <a:rPr lang="zh-CN" sz="2000" dirty="0"/>
              <a:t>】「他见了耶稣，就俯伏在祂面前，大声喊叫，说：『</a:t>
            </a:r>
            <a:r>
              <a:rPr lang="zh-CN" sz="2000" dirty="0">
                <a:solidFill>
                  <a:srgbClr val="FF0000"/>
                </a:solidFill>
              </a:rPr>
              <a:t>至高神的儿子耶稣</a:t>
            </a:r>
            <a:r>
              <a:rPr lang="zh-CN" sz="2000" dirty="0"/>
              <a:t>，我与你有甚么相干？求你不要叫我受苦。』」【路八</a:t>
            </a:r>
            <a:r>
              <a:rPr lang="en-US" sz="2000" dirty="0"/>
              <a:t>29</a:t>
            </a:r>
            <a:r>
              <a:rPr lang="zh-CN" sz="2000" dirty="0"/>
              <a:t>】「是因耶稣曾</a:t>
            </a:r>
            <a:r>
              <a:rPr lang="zh-CN" sz="2000" dirty="0">
                <a:solidFill>
                  <a:srgbClr val="FF0000"/>
                </a:solidFill>
              </a:rPr>
              <a:t>吩咐</a:t>
            </a:r>
            <a:r>
              <a:rPr lang="zh-CN" sz="2000" dirty="0"/>
              <a:t>污鬼从那人身上出来；原来</a:t>
            </a:r>
            <a:r>
              <a:rPr lang="en-US" altLang="zh-CN" sz="2000" dirty="0"/>
              <a:t>……</a:t>
            </a:r>
            <a:r>
              <a:rPr lang="zh-CN" sz="2000" dirty="0"/>
              <a:t>」</a:t>
            </a:r>
            <a:br>
              <a:rPr lang="en-US" altLang="zh-CN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095304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吩咐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61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dirty="0"/>
              <a:t>【路九</a:t>
            </a:r>
            <a:r>
              <a:rPr lang="en-US" sz="2000" dirty="0"/>
              <a:t>41</a:t>
            </a:r>
            <a:r>
              <a:rPr lang="zh-CN" sz="2000" dirty="0"/>
              <a:t>】「耶稣说：『嗳，这</a:t>
            </a:r>
            <a:r>
              <a:rPr lang="zh-CN" sz="2000" dirty="0">
                <a:solidFill>
                  <a:srgbClr val="FF0000"/>
                </a:solidFill>
              </a:rPr>
              <a:t>又不信又悖谬</a:t>
            </a:r>
            <a:r>
              <a:rPr lang="zh-CN" sz="2000" dirty="0"/>
              <a:t>的世代阿，我在你们这里，忍耐你们，要到几时呢？将你的儿子带到这里来罢。』」路九</a:t>
            </a:r>
            <a:r>
              <a:rPr lang="en-US" sz="2000" dirty="0"/>
              <a:t>42</a:t>
            </a:r>
            <a:r>
              <a:rPr lang="zh-CN" sz="2000" dirty="0"/>
              <a:t>】「正来的时候，鬼把他摔倒，叫他重重的抽疯。耶稣就</a:t>
            </a:r>
            <a:r>
              <a:rPr lang="zh-CN" sz="2000" dirty="0">
                <a:solidFill>
                  <a:srgbClr val="FF0000"/>
                </a:solidFill>
              </a:rPr>
              <a:t>斥责</a:t>
            </a:r>
            <a:r>
              <a:rPr lang="zh-CN" sz="2000" dirty="0"/>
              <a:t>那污鬼，把孩子治好了，交给他父亲。」</a:t>
            </a:r>
            <a:br>
              <a:rPr lang="en-US" altLang="zh-CN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982407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斥责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44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dirty="0"/>
              <a:t>【路十</a:t>
            </a:r>
            <a:r>
              <a:rPr lang="en-US" sz="2000" dirty="0"/>
              <a:t>17</a:t>
            </a:r>
            <a:r>
              <a:rPr lang="zh-CN" sz="2000" dirty="0"/>
              <a:t>】「那七十个人欢欢喜喜的回来说：『主阿，因</a:t>
            </a:r>
            <a:r>
              <a:rPr lang="zh-CN" sz="2000" dirty="0">
                <a:solidFill>
                  <a:srgbClr val="FF0000"/>
                </a:solidFill>
              </a:rPr>
              <a:t>你的名</a:t>
            </a:r>
            <a:r>
              <a:rPr lang="zh-CN" sz="2000" dirty="0"/>
              <a:t>，就是鬼也服了我们。』」【路十</a:t>
            </a:r>
            <a:r>
              <a:rPr lang="en-US" sz="2000" dirty="0"/>
              <a:t>18</a:t>
            </a:r>
            <a:r>
              <a:rPr lang="zh-CN" sz="2000" dirty="0"/>
              <a:t>】「耶稣对他们说：『我曾看见撒但从天上坠落，像闪电一样。」</a:t>
            </a:r>
            <a:br>
              <a:rPr lang="en-US" altLang="zh-CN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287882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主名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【路十一</a:t>
            </a:r>
            <a:r>
              <a:rPr lang="en-US" sz="2000" b="1" dirty="0"/>
              <a:t>14</a:t>
            </a:r>
            <a:r>
              <a:rPr lang="zh-CN" sz="2000" b="1" dirty="0"/>
              <a:t>】</a:t>
            </a:r>
            <a:r>
              <a:rPr lang="zh-CN" sz="2000" dirty="0"/>
              <a:t>「耶稣赶出一个叫人哑吧的鬼；鬼出去了，哑吧就说出话来；众人都希奇。」</a:t>
            </a:r>
            <a:br>
              <a:rPr lang="en-US" altLang="zh-CN" dirty="0">
                <a:solidFill>
                  <a:schemeClr val="tx1"/>
                </a:solidFill>
              </a:rPr>
            </a:br>
            <a:r>
              <a:rPr lang="zh-CN" sz="2000" dirty="0"/>
              <a:t>【路十一</a:t>
            </a:r>
            <a:r>
              <a:rPr lang="en-US" sz="2000" dirty="0"/>
              <a:t>20</a:t>
            </a:r>
            <a:r>
              <a:rPr lang="zh-CN" sz="2000" dirty="0"/>
              <a:t>】「我若靠着</a:t>
            </a:r>
            <a:r>
              <a:rPr lang="zh-CN" sz="2000" dirty="0">
                <a:solidFill>
                  <a:srgbClr val="FF0000"/>
                </a:solidFill>
              </a:rPr>
              <a:t>神的能力</a:t>
            </a:r>
            <a:r>
              <a:rPr lang="zh-CN" sz="2000" dirty="0"/>
              <a:t>赶鬼，这就是神的国临到你们了。」</a:t>
            </a:r>
            <a:br>
              <a:rPr lang="en-US" altLang="zh-CN" sz="1100" dirty="0">
                <a:solidFill>
                  <a:schemeClr val="tx1"/>
                </a:solidFill>
              </a:rPr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313656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神能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41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dirty="0"/>
              <a:t>【路四</a:t>
            </a:r>
            <a:r>
              <a:rPr lang="en-US" sz="2000" dirty="0"/>
              <a:t>39</a:t>
            </a:r>
            <a:r>
              <a:rPr lang="zh-CN" sz="2000" dirty="0"/>
              <a:t>】「耶稣站在她旁边，</a:t>
            </a:r>
            <a:r>
              <a:rPr lang="zh-CN" sz="2000" dirty="0">
                <a:solidFill>
                  <a:srgbClr val="FF0000"/>
                </a:solidFill>
              </a:rPr>
              <a:t>斥责</a:t>
            </a:r>
            <a:r>
              <a:rPr lang="zh-CN" sz="2000" dirty="0"/>
              <a:t>那热病，热就退了；她立刻起来服事他们。」</a:t>
            </a:r>
            <a:br>
              <a:rPr lang="en-US" altLang="zh-CN" sz="2000" dirty="0"/>
            </a:br>
            <a:r>
              <a:rPr lang="zh-CN" sz="2000" b="1" dirty="0"/>
              <a:t>【可一</a:t>
            </a:r>
            <a:r>
              <a:rPr lang="en-US" sz="2000" b="1" dirty="0"/>
              <a:t>31</a:t>
            </a:r>
            <a:r>
              <a:rPr lang="zh-CN" sz="2000" b="1" dirty="0"/>
              <a:t>】</a:t>
            </a:r>
            <a:r>
              <a:rPr lang="zh-CN" sz="2000" dirty="0"/>
              <a:t>「耶稣进前拉着她的手，扶她起来，热就退了，她就服事他们。」</a:t>
            </a:r>
            <a:br>
              <a:rPr lang="en-US" altLang="zh-CN" sz="2000" dirty="0"/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327303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斥责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73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路加福音内容大纲</a:t>
            </a:r>
            <a:br>
              <a:rPr lang="en-US" altLang="zh-CN" dirty="0"/>
            </a:b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人子和祂先锋的出生</a:t>
            </a:r>
            <a:r>
              <a:rPr lang="en-US" altLang="zh-CN" dirty="0"/>
              <a:t>(1:1 – 2:52)</a:t>
            </a:r>
          </a:p>
          <a:p>
            <a:r>
              <a:rPr lang="zh-CN" altLang="en-US" dirty="0"/>
              <a:t>人子工作的准备</a:t>
            </a:r>
            <a:r>
              <a:rPr lang="en-US" altLang="zh-CN" dirty="0"/>
              <a:t>(3:1 – 4:13)</a:t>
            </a:r>
          </a:p>
          <a:p>
            <a:r>
              <a:rPr lang="zh-CN" altLang="en-US" dirty="0"/>
              <a:t>人子工作的展开</a:t>
            </a:r>
            <a:r>
              <a:rPr lang="en-US" altLang="zh-CN" dirty="0"/>
              <a:t>(4:14 – 21:38)</a:t>
            </a: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人子在加利利的工作</a:t>
            </a:r>
            <a:r>
              <a:rPr lang="en-US" altLang="zh-CN" dirty="0">
                <a:solidFill>
                  <a:srgbClr val="FF0000"/>
                </a:solidFill>
              </a:rPr>
              <a:t>(4:14 -- 9:50)</a:t>
            </a: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人子在往耶路撒冷途中的工作</a:t>
            </a:r>
            <a:r>
              <a:rPr lang="en-US" altLang="zh-CN" dirty="0">
                <a:solidFill>
                  <a:srgbClr val="FF0000"/>
                </a:solidFill>
              </a:rPr>
              <a:t>(9:51 – 19:27)</a:t>
            </a:r>
          </a:p>
          <a:p>
            <a:pPr lvl="1"/>
            <a:r>
              <a:rPr lang="zh-CN" altLang="en-US" dirty="0"/>
              <a:t>人子在耶路撒冷的工作</a:t>
            </a:r>
            <a:r>
              <a:rPr lang="en-US" altLang="zh-CN" dirty="0"/>
              <a:t>(19:28 – 21:38)</a:t>
            </a:r>
          </a:p>
          <a:p>
            <a:r>
              <a:rPr lang="zh-CN" altLang="en-US" dirty="0"/>
              <a:t>人子工作的高峰</a:t>
            </a:r>
            <a:r>
              <a:rPr lang="en-US" altLang="zh-CN" dirty="0"/>
              <a:t>(22:1 – 24:53)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7769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【路五</a:t>
            </a:r>
            <a:r>
              <a:rPr lang="en-US" sz="2000" b="1" dirty="0"/>
              <a:t>13</a:t>
            </a:r>
            <a:r>
              <a:rPr lang="zh-CN" sz="2000" b="1" dirty="0"/>
              <a:t>】</a:t>
            </a:r>
            <a:r>
              <a:rPr lang="zh-CN" sz="2000" dirty="0"/>
              <a:t>「耶稣伸手</a:t>
            </a:r>
            <a:r>
              <a:rPr lang="zh-CN" sz="2000" dirty="0">
                <a:solidFill>
                  <a:srgbClr val="FF0000"/>
                </a:solidFill>
              </a:rPr>
              <a:t>摸</a:t>
            </a:r>
            <a:r>
              <a:rPr lang="zh-CN" sz="2000" dirty="0"/>
              <a:t>他说：『</a:t>
            </a:r>
            <a:r>
              <a:rPr lang="zh-CN" sz="2000" dirty="0">
                <a:solidFill>
                  <a:srgbClr val="FF0000"/>
                </a:solidFill>
              </a:rPr>
              <a:t>我肯</a:t>
            </a:r>
            <a:r>
              <a:rPr lang="zh-CN" sz="2000" dirty="0"/>
              <a:t>，你洁净了罢。』大痲疯立刻就离了他的身。」</a:t>
            </a:r>
            <a:br>
              <a:rPr lang="en-US" altLang="zh-CN" sz="2000" dirty="0"/>
            </a:br>
            <a:r>
              <a:rPr lang="en-US" altLang="zh-CN" sz="1600" dirty="0"/>
              <a:t>——</a:t>
            </a:r>
            <a:r>
              <a:rPr lang="zh-CN" sz="1600" dirty="0"/>
              <a:t>主原可以只用一句话，就叫那长大痲疯的痊愈，但祂却「伸手摸他」，这是主爱的表现。主并非不能体恤我们的软弱</a:t>
            </a:r>
            <a:r>
              <a:rPr lang="en-US" sz="1600" dirty="0"/>
              <a:t>(</a:t>
            </a:r>
            <a:r>
              <a:rPr lang="zh-CN" sz="1600" dirty="0"/>
              <a:t>来四</a:t>
            </a:r>
            <a:r>
              <a:rPr lang="en-US" sz="1600" dirty="0"/>
              <a:t>15)</a:t>
            </a:r>
            <a:r>
              <a:rPr lang="zh-CN" sz="1600" dirty="0"/>
              <a:t>；祂喜欢进到我们的感觉里面，与我们表同情。</a:t>
            </a:r>
            <a:br>
              <a:rPr lang="en-US" altLang="zh-CN" sz="1600" dirty="0"/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07530"/>
              </p:ext>
            </p:extLst>
          </p:nvPr>
        </p:nvGraphicFramePr>
        <p:xfrm>
          <a:off x="395536" y="1844824"/>
          <a:ext cx="843528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摸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895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【路五</a:t>
            </a:r>
            <a:r>
              <a:rPr lang="en-US" sz="2000" b="1" dirty="0"/>
              <a:t>20</a:t>
            </a:r>
            <a:r>
              <a:rPr lang="zh-CN" sz="2000" b="1" dirty="0"/>
              <a:t>】</a:t>
            </a:r>
            <a:r>
              <a:rPr lang="zh-CN" sz="2000" dirty="0"/>
              <a:t>「耶稣见</a:t>
            </a:r>
            <a:r>
              <a:rPr lang="zh-CN" sz="2000" dirty="0">
                <a:solidFill>
                  <a:srgbClr val="FF0000"/>
                </a:solidFill>
              </a:rPr>
              <a:t>他们的</a:t>
            </a:r>
            <a:r>
              <a:rPr lang="zh-CN" sz="2000" dirty="0"/>
              <a:t>信心，就对瘫子说：『</a:t>
            </a:r>
            <a:r>
              <a:rPr lang="zh-CN" sz="2000" dirty="0">
                <a:solidFill>
                  <a:srgbClr val="FF0000"/>
                </a:solidFill>
              </a:rPr>
              <a:t>你的罪赦了</a:t>
            </a:r>
            <a:r>
              <a:rPr lang="zh-CN" sz="2000" dirty="0"/>
              <a:t>。』」</a:t>
            </a:r>
            <a:br>
              <a:rPr lang="en-US" altLang="zh-CN" sz="2000" dirty="0"/>
            </a:br>
            <a:r>
              <a:rPr lang="en-US" altLang="zh-CN" sz="2000" dirty="0"/>
              <a:t>——</a:t>
            </a:r>
            <a:r>
              <a:rPr lang="zh-CN" altLang="en-US" sz="1600" dirty="0"/>
              <a:t>「他们的信心」：</a:t>
            </a:r>
            <a:r>
              <a:rPr lang="en-US" altLang="zh-CN" sz="1600" dirty="0"/>
              <a:t>『</a:t>
            </a:r>
            <a:r>
              <a:rPr lang="zh-CN" altLang="en-US" sz="1600" dirty="0"/>
              <a:t>他们</a:t>
            </a:r>
            <a:r>
              <a:rPr lang="en-US" altLang="zh-CN" sz="1600" dirty="0"/>
              <a:t>』</a:t>
            </a:r>
            <a:r>
              <a:rPr lang="zh-CN" altLang="en-US" sz="1600" dirty="0"/>
              <a:t>是指抬瘫子的人，可能也包括那个瘫子本人；无论如何，这也表示代祷的信心，相当有功效。</a:t>
            </a:r>
            <a:br>
              <a:rPr lang="en-US" altLang="zh-CN" sz="1600" dirty="0"/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213358"/>
              </p:ext>
            </p:extLst>
          </p:nvPr>
        </p:nvGraphicFramePr>
        <p:xfrm>
          <a:off x="395536" y="1844824"/>
          <a:ext cx="843528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赦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77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【路六</a:t>
            </a:r>
            <a:r>
              <a:rPr lang="en-US" sz="2000" b="1" dirty="0"/>
              <a:t>5</a:t>
            </a:r>
            <a:r>
              <a:rPr lang="zh-CN" sz="2000" b="1" dirty="0"/>
              <a:t>】</a:t>
            </a:r>
            <a:r>
              <a:rPr lang="zh-CN" sz="2000" dirty="0"/>
              <a:t>「又对他们说：『人子是</a:t>
            </a:r>
            <a:r>
              <a:rPr lang="zh-CN" sz="2000" dirty="0">
                <a:solidFill>
                  <a:srgbClr val="FF0000"/>
                </a:solidFill>
              </a:rPr>
              <a:t>安息日</a:t>
            </a:r>
            <a:r>
              <a:rPr lang="zh-CN" sz="2000" dirty="0"/>
              <a:t>的主。』」</a:t>
            </a:r>
            <a:br>
              <a:rPr lang="en-US" altLang="zh-CN" sz="2000" dirty="0"/>
            </a:br>
            <a:r>
              <a:rPr lang="zh-CN" sz="2000" b="1" dirty="0"/>
              <a:t>【路六</a:t>
            </a:r>
            <a:r>
              <a:rPr lang="en-US" sz="2000" b="1" dirty="0"/>
              <a:t>9</a:t>
            </a:r>
            <a:r>
              <a:rPr lang="zh-CN" sz="2000" b="1" dirty="0"/>
              <a:t>】</a:t>
            </a:r>
            <a:r>
              <a:rPr lang="zh-CN" sz="2000" dirty="0"/>
              <a:t>「耶稣对他们说：『我问你们，在</a:t>
            </a:r>
            <a:r>
              <a:rPr lang="zh-CN" sz="2000" dirty="0">
                <a:solidFill>
                  <a:srgbClr val="FF0000"/>
                </a:solidFill>
              </a:rPr>
              <a:t>安息日</a:t>
            </a:r>
            <a:r>
              <a:rPr lang="zh-CN" sz="2000" dirty="0"/>
              <a:t>行善行恶，救命害命，那样是可以的呢？』」</a:t>
            </a:r>
            <a:br>
              <a:rPr lang="en-US" altLang="zh-CN" sz="2000" dirty="0"/>
            </a:br>
            <a:r>
              <a:rPr lang="en-US" altLang="zh-CN" sz="2000" dirty="0"/>
              <a:t>——</a:t>
            </a:r>
            <a:r>
              <a:rPr lang="zh-CN" sz="2000" dirty="0"/>
              <a:t>【路</a:t>
            </a:r>
            <a:r>
              <a:rPr lang="zh-CN" altLang="en-US" sz="2000" dirty="0"/>
              <a:t>十三</a:t>
            </a:r>
            <a:r>
              <a:rPr lang="en-US" altLang="zh-CN" sz="2000" dirty="0"/>
              <a:t>15</a:t>
            </a:r>
            <a:r>
              <a:rPr lang="zh-CN" sz="2000" dirty="0"/>
              <a:t>】 【路</a:t>
            </a:r>
            <a:r>
              <a:rPr lang="zh-CN" altLang="en-US" sz="2000" dirty="0"/>
              <a:t>十四</a:t>
            </a:r>
            <a:r>
              <a:rPr lang="en-US" altLang="zh-CN" sz="2000" dirty="0"/>
              <a:t>5</a:t>
            </a:r>
            <a:r>
              <a:rPr lang="zh-CN" sz="2000" dirty="0"/>
              <a:t>】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645482"/>
              </p:ext>
            </p:extLst>
          </p:nvPr>
        </p:nvGraphicFramePr>
        <p:xfrm>
          <a:off x="395536" y="1844824"/>
          <a:ext cx="843528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安息日</a:t>
                      </a:r>
                      <a:endParaRPr lang="en-A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安息日的主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589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【路七</a:t>
            </a:r>
            <a:r>
              <a:rPr lang="en-US" sz="2000" b="1" dirty="0"/>
              <a:t>7</a:t>
            </a:r>
            <a:r>
              <a:rPr lang="zh-CN" sz="2000" b="1" dirty="0"/>
              <a:t>】</a:t>
            </a:r>
            <a:r>
              <a:rPr lang="zh-CN" sz="2000" dirty="0"/>
              <a:t>「我也自以为不配去见你，只要你</a:t>
            </a:r>
            <a:r>
              <a:rPr lang="zh-CN" sz="2000" dirty="0">
                <a:solidFill>
                  <a:srgbClr val="FF0000"/>
                </a:solidFill>
              </a:rPr>
              <a:t>说一句话</a:t>
            </a:r>
            <a:r>
              <a:rPr lang="zh-CN" sz="2000" dirty="0"/>
              <a:t>，我的仆人就必好了。」</a:t>
            </a:r>
            <a:br>
              <a:rPr lang="en-US" altLang="zh-CN" sz="2000" dirty="0"/>
            </a:br>
            <a:r>
              <a:rPr lang="zh-CN" sz="1600" dirty="0"/>
              <a:t>主的话里有权柄</a:t>
            </a:r>
            <a:r>
              <a:rPr lang="en-US" sz="1600" dirty="0"/>
              <a:t>(</a:t>
            </a:r>
            <a:r>
              <a:rPr lang="zh-CN" sz="1600" dirty="0"/>
              <a:t>参四</a:t>
            </a:r>
            <a:r>
              <a:rPr lang="en-US" sz="1600" dirty="0"/>
              <a:t>32)</a:t>
            </a:r>
            <a:r>
              <a:rPr lang="zh-CN" sz="1600" dirty="0"/>
              <a:t>；祂用权能的话托住万有</a:t>
            </a:r>
            <a:r>
              <a:rPr lang="en-US" sz="1600" dirty="0"/>
              <a:t>(</a:t>
            </a:r>
            <a:r>
              <a:rPr lang="zh-CN" sz="1600" dirty="0"/>
              <a:t>来一</a:t>
            </a:r>
            <a:r>
              <a:rPr lang="en-US" sz="1600" dirty="0"/>
              <a:t>3)</a:t>
            </a:r>
            <a:r>
              <a:rPr lang="zh-CN" sz="1600" dirty="0"/>
              <a:t>。我们只要得着主的「一句话」，个人或教会一切的难处，就都过去了。</a:t>
            </a:r>
            <a:br>
              <a:rPr lang="en-US" altLang="zh-CN" sz="1600" dirty="0"/>
            </a:br>
            <a:br>
              <a:rPr lang="en-US" altLang="zh-CN" sz="1100" dirty="0">
                <a:solidFill>
                  <a:schemeClr val="tx1"/>
                </a:solidFill>
              </a:rPr>
            </a:b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497855"/>
              </p:ext>
            </p:extLst>
          </p:nvPr>
        </p:nvGraphicFramePr>
        <p:xfrm>
          <a:off x="395536" y="1844824"/>
          <a:ext cx="843528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197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【路七</a:t>
            </a:r>
            <a:r>
              <a:rPr lang="en-US" sz="2000" b="1" dirty="0"/>
              <a:t>13</a:t>
            </a:r>
            <a:r>
              <a:rPr lang="zh-CN" sz="2000" b="1" dirty="0"/>
              <a:t>】</a:t>
            </a:r>
            <a:r>
              <a:rPr lang="zh-CN" sz="2000" dirty="0"/>
              <a:t>「主看见那寡妇就怜悯她，对她说：『</a:t>
            </a:r>
            <a:r>
              <a:rPr lang="zh-CN" sz="2000" dirty="0">
                <a:solidFill>
                  <a:srgbClr val="FF0000"/>
                </a:solidFill>
              </a:rPr>
              <a:t>不要哭</a:t>
            </a:r>
            <a:r>
              <a:rPr lang="zh-CN" sz="2000" dirty="0"/>
              <a:t>。』」【路七</a:t>
            </a:r>
            <a:r>
              <a:rPr lang="en-US" sz="2000" dirty="0"/>
              <a:t>14</a:t>
            </a:r>
            <a:r>
              <a:rPr lang="zh-CN" sz="2000" dirty="0"/>
              <a:t>】「于是进前按着杠，抬的人就站住了。耶稣说：『少年人，我吩咐你起来。』」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26947"/>
              </p:ext>
            </p:extLst>
          </p:nvPr>
        </p:nvGraphicFramePr>
        <p:xfrm>
          <a:off x="395536" y="1844824"/>
          <a:ext cx="8528242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095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【路八</a:t>
            </a:r>
            <a:r>
              <a:rPr lang="en-US" sz="2000" b="1" dirty="0"/>
              <a:t>45</a:t>
            </a:r>
            <a:r>
              <a:rPr lang="zh-CN" sz="2000" b="1" dirty="0"/>
              <a:t>】</a:t>
            </a:r>
            <a:r>
              <a:rPr lang="zh-CN" sz="2000" dirty="0"/>
              <a:t>「耶稣说：『</a:t>
            </a:r>
            <a:r>
              <a:rPr lang="zh-CN" sz="2000" dirty="0">
                <a:solidFill>
                  <a:srgbClr val="FF0000"/>
                </a:solidFill>
              </a:rPr>
              <a:t>摸我的是谁</a:t>
            </a:r>
            <a:r>
              <a:rPr lang="zh-CN" sz="2000" dirty="0"/>
              <a:t>？』众人都不承认，彼得和同行的人都说：『夫子，众人</a:t>
            </a:r>
            <a:r>
              <a:rPr lang="zh-CN" sz="2000" dirty="0">
                <a:solidFill>
                  <a:srgbClr val="FF0000"/>
                </a:solidFill>
              </a:rPr>
              <a:t>拥拥挤挤</a:t>
            </a:r>
            <a:r>
              <a:rPr lang="zh-CN" sz="2000" dirty="0"/>
              <a:t>紧靠着你，</a:t>
            </a:r>
            <a:r>
              <a:rPr lang="en-US" sz="2000" dirty="0"/>
              <a:t>(</a:t>
            </a:r>
            <a:r>
              <a:rPr lang="zh-CN" sz="2000" dirty="0"/>
              <a:t>有古卷在此有你还问摸我的是谁么？</a:t>
            </a:r>
            <a:r>
              <a:rPr lang="en-US" sz="2000" dirty="0"/>
              <a:t>)</a:t>
            </a:r>
            <a:r>
              <a:rPr lang="zh-CN" sz="2000" dirty="0"/>
              <a:t>』」</a:t>
            </a:r>
            <a:br>
              <a:rPr lang="en-US" altLang="zh-CN" sz="2000" dirty="0"/>
            </a:br>
            <a:r>
              <a:rPr lang="zh-CN" sz="2000" b="1" dirty="0"/>
              <a:t>【路八</a:t>
            </a:r>
            <a:r>
              <a:rPr lang="en-US" sz="2000" b="1" dirty="0"/>
              <a:t>48</a:t>
            </a:r>
            <a:r>
              <a:rPr lang="zh-CN" sz="2000" b="1" dirty="0"/>
              <a:t>】</a:t>
            </a:r>
            <a:r>
              <a:rPr lang="zh-CN" sz="2000" dirty="0"/>
              <a:t>「耶稣对她说：『女儿，</a:t>
            </a:r>
            <a:r>
              <a:rPr lang="zh-CN" sz="2000" dirty="0">
                <a:solidFill>
                  <a:srgbClr val="FF0000"/>
                </a:solidFill>
              </a:rPr>
              <a:t>你的信</a:t>
            </a:r>
            <a:r>
              <a:rPr lang="zh-CN" sz="2000" dirty="0"/>
              <a:t>救了你，</a:t>
            </a:r>
            <a:r>
              <a:rPr lang="zh-CN" sz="2000" dirty="0">
                <a:solidFill>
                  <a:srgbClr val="FF0000"/>
                </a:solidFill>
              </a:rPr>
              <a:t>平平安安</a:t>
            </a:r>
            <a:r>
              <a:rPr lang="zh-CN" sz="2000" dirty="0"/>
              <a:t>的去罢。』」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849709"/>
              </p:ext>
            </p:extLst>
          </p:nvPr>
        </p:nvGraphicFramePr>
        <p:xfrm>
          <a:off x="395536" y="1844824"/>
          <a:ext cx="8528242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挤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060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【路八</a:t>
            </a:r>
            <a:r>
              <a:rPr lang="en-US" sz="2000" b="1" dirty="0"/>
              <a:t>50</a:t>
            </a:r>
            <a:r>
              <a:rPr lang="zh-CN" sz="2000" b="1" dirty="0"/>
              <a:t>】</a:t>
            </a:r>
            <a:r>
              <a:rPr lang="zh-CN" sz="2000" dirty="0"/>
              <a:t>「耶稣听见就对他说：『</a:t>
            </a:r>
            <a:r>
              <a:rPr lang="zh-CN" sz="2000" dirty="0">
                <a:solidFill>
                  <a:srgbClr val="FF0000"/>
                </a:solidFill>
              </a:rPr>
              <a:t>不要怕，只要信，</a:t>
            </a:r>
            <a:r>
              <a:rPr lang="zh-CN" sz="2000" dirty="0"/>
              <a:t>你的女儿就必得救。』」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093483"/>
              </p:ext>
            </p:extLst>
          </p:nvPr>
        </p:nvGraphicFramePr>
        <p:xfrm>
          <a:off x="395536" y="1844824"/>
          <a:ext cx="857308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831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【路九</a:t>
            </a:r>
            <a:r>
              <a:rPr lang="en-US" sz="2000" b="1" dirty="0"/>
              <a:t>16</a:t>
            </a:r>
            <a:r>
              <a:rPr lang="zh-CN" sz="2000" b="1" dirty="0"/>
              <a:t>】</a:t>
            </a:r>
            <a:r>
              <a:rPr lang="zh-CN" sz="2000" dirty="0"/>
              <a:t>「耶稣拿着这五个饼、两条鱼，望着天祝福，擘开，递给门徒摆在众人面前。」</a:t>
            </a:r>
            <a:br>
              <a:rPr lang="en-US" altLang="zh-CN" sz="2000" dirty="0"/>
            </a:br>
            <a:r>
              <a:rPr lang="zh-CN" sz="2000" b="1" dirty="0"/>
              <a:t>【路九</a:t>
            </a:r>
            <a:r>
              <a:rPr lang="en-US" sz="2000" b="1" dirty="0"/>
              <a:t>17</a:t>
            </a:r>
            <a:r>
              <a:rPr lang="zh-CN" sz="2000" b="1" dirty="0"/>
              <a:t>】</a:t>
            </a:r>
            <a:r>
              <a:rPr lang="zh-CN" sz="2000" dirty="0"/>
              <a:t>「他们就吃，并且都</a:t>
            </a:r>
            <a:r>
              <a:rPr lang="zh-CN" sz="2000" dirty="0">
                <a:solidFill>
                  <a:srgbClr val="FF0000"/>
                </a:solidFill>
              </a:rPr>
              <a:t>吃饱</a:t>
            </a:r>
            <a:r>
              <a:rPr lang="zh-CN" sz="2000" dirty="0"/>
              <a:t>了；把剩下的零碎收拾起来，装满了十二篮子。」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839551"/>
              </p:ext>
            </p:extLst>
          </p:nvPr>
        </p:nvGraphicFramePr>
        <p:xfrm>
          <a:off x="395536" y="1844824"/>
          <a:ext cx="857308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吃饱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023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【路三</a:t>
            </a:r>
            <a:r>
              <a:rPr lang="en-US" sz="2000" b="1" dirty="0"/>
              <a:t>16</a:t>
            </a:r>
            <a:r>
              <a:rPr lang="zh-CN" sz="2000" b="1" dirty="0"/>
              <a:t>】</a:t>
            </a:r>
            <a:r>
              <a:rPr lang="zh-CN" sz="2000" dirty="0"/>
              <a:t>「约翰说：『我是用水给你们施洗，但有一</a:t>
            </a:r>
            <a:r>
              <a:rPr lang="zh-CN" sz="2000" dirty="0">
                <a:solidFill>
                  <a:srgbClr val="FF0000"/>
                </a:solidFill>
              </a:rPr>
              <a:t>位能力比我更大</a:t>
            </a:r>
            <a:r>
              <a:rPr lang="zh-CN" sz="2000" dirty="0"/>
              <a:t>的要来，我就是给祂解鞋带也不配；祂要用圣灵与火给你们施洗。」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633013"/>
              </p:ext>
            </p:extLst>
          </p:nvPr>
        </p:nvGraphicFramePr>
        <p:xfrm>
          <a:off x="395536" y="1844824"/>
          <a:ext cx="857308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165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【路五</a:t>
            </a:r>
            <a:r>
              <a:rPr lang="en-US" sz="2000" b="1" dirty="0"/>
              <a:t>33</a:t>
            </a:r>
            <a:r>
              <a:rPr lang="zh-CN" sz="2000" b="1" dirty="0"/>
              <a:t>】</a:t>
            </a:r>
            <a:r>
              <a:rPr lang="zh-CN" sz="2000" dirty="0"/>
              <a:t>「他们说：『约翰的门徒屡次禁食祈祷，法利赛人的门徒也是这样；惟独你的门徒又吃又喝。』」</a:t>
            </a:r>
            <a:br>
              <a:rPr lang="en-US" altLang="zh-CN" sz="2000" dirty="0"/>
            </a:br>
            <a:r>
              <a:rPr lang="zh-CN" sz="2000" b="1" dirty="0"/>
              <a:t>【路五</a:t>
            </a:r>
            <a:r>
              <a:rPr lang="en-US" sz="2000" b="1" dirty="0"/>
              <a:t>38</a:t>
            </a:r>
            <a:r>
              <a:rPr lang="zh-CN" sz="2000" b="1" dirty="0"/>
              <a:t>】</a:t>
            </a:r>
            <a:r>
              <a:rPr lang="zh-CN" sz="2000" dirty="0"/>
              <a:t>「但新酒必须装在新皮袋里。」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461451"/>
              </p:ext>
            </p:extLst>
          </p:nvPr>
        </p:nvGraphicFramePr>
        <p:xfrm>
          <a:off x="395536" y="1844824"/>
          <a:ext cx="857308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30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0634"/>
            <a:ext cx="3744416" cy="6014468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/>
          <a:lstStyle/>
          <a:p>
            <a:r>
              <a:rPr lang="zh-CN" altLang="en-US" dirty="0"/>
              <a:t>（区）加利利、撒马利亚、犹大、低加坡里</a:t>
            </a:r>
            <a:endParaRPr lang="en-US" altLang="zh-CN" dirty="0"/>
          </a:p>
          <a:p>
            <a:r>
              <a:rPr lang="zh-CN" altLang="en-US" dirty="0"/>
              <a:t>死海、加利利海（革尼撒勒湖）、约旦河</a:t>
            </a:r>
            <a:endParaRPr lang="en-US" altLang="zh-CN" dirty="0"/>
          </a:p>
          <a:p>
            <a:r>
              <a:rPr lang="zh-CN" altLang="en-US" dirty="0"/>
              <a:t>黑门山、迦密山</a:t>
            </a:r>
            <a:endParaRPr lang="en-US" altLang="zh-CN" dirty="0"/>
          </a:p>
          <a:p>
            <a:r>
              <a:rPr lang="zh-CN" altLang="en-US" dirty="0"/>
              <a:t>拿撒勒、伯赛大、迦百农、哥拉汛、拿因、凯撒利亚腓立比</a:t>
            </a:r>
            <a:endParaRPr lang="en-US" altLang="zh-CN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418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【路七</a:t>
            </a:r>
            <a:r>
              <a:rPr lang="en-US" sz="2000" b="1" dirty="0"/>
              <a:t>19</a:t>
            </a:r>
            <a:r>
              <a:rPr lang="zh-CN" sz="2000" b="1" dirty="0"/>
              <a:t>】</a:t>
            </a:r>
            <a:r>
              <a:rPr lang="zh-CN" sz="2000" dirty="0"/>
              <a:t>「他便叫了两个门徒来，打发他们到主那里去，说：『那将要来的是你么，还是我们等候别人呢？』」</a:t>
            </a:r>
            <a:br>
              <a:rPr lang="en-US" altLang="zh-CN" sz="2000" dirty="0"/>
            </a:br>
            <a:r>
              <a:rPr lang="zh-CN" sz="2000" b="1" dirty="0"/>
              <a:t>【路七</a:t>
            </a:r>
            <a:r>
              <a:rPr lang="en-US" sz="2000" b="1" dirty="0"/>
              <a:t>23</a:t>
            </a:r>
            <a:r>
              <a:rPr lang="zh-CN" sz="2000" b="1" dirty="0"/>
              <a:t>】</a:t>
            </a:r>
            <a:r>
              <a:rPr lang="zh-CN" sz="2000" dirty="0"/>
              <a:t>「凡不因我跌倒的，就有福了。』」</a:t>
            </a:r>
            <a:br>
              <a:rPr lang="en-US" altLang="zh-CN" sz="2000" dirty="0"/>
            </a:br>
            <a:r>
              <a:rPr lang="zh-CN" sz="2000" b="1" dirty="0"/>
              <a:t>【路七</a:t>
            </a:r>
            <a:r>
              <a:rPr lang="en-US" sz="2000" b="1" dirty="0"/>
              <a:t>28</a:t>
            </a:r>
            <a:r>
              <a:rPr lang="zh-CN" sz="2000" b="1" dirty="0"/>
              <a:t>】</a:t>
            </a:r>
            <a:r>
              <a:rPr lang="zh-CN" sz="2000" dirty="0"/>
              <a:t>「我告诉你们，凡妇人所生的，没有一个大过约翰的；然而神国里最小的，比他还大。』」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294203"/>
              </p:ext>
            </p:extLst>
          </p:nvPr>
        </p:nvGraphicFramePr>
        <p:xfrm>
          <a:off x="395536" y="1844824"/>
          <a:ext cx="857308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485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【路九</a:t>
            </a:r>
            <a:r>
              <a:rPr lang="en-US" sz="2000" b="1" dirty="0"/>
              <a:t>7</a:t>
            </a:r>
            <a:r>
              <a:rPr lang="zh-CN" sz="2000" b="1" dirty="0"/>
              <a:t>】</a:t>
            </a:r>
            <a:r>
              <a:rPr lang="zh-CN" sz="2000" dirty="0"/>
              <a:t>「分封的王希律听见耶稣所作的一切事，就游移不定；因为有人说：『是约翰从死里复活。』」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115477"/>
              </p:ext>
            </p:extLst>
          </p:nvPr>
        </p:nvGraphicFramePr>
        <p:xfrm>
          <a:off x="395536" y="1844824"/>
          <a:ext cx="857308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866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【路九</a:t>
            </a:r>
            <a:r>
              <a:rPr lang="en-US" sz="2000" b="1" dirty="0"/>
              <a:t>20</a:t>
            </a:r>
            <a:r>
              <a:rPr lang="zh-CN" sz="2000" b="1" dirty="0"/>
              <a:t>】</a:t>
            </a:r>
            <a:r>
              <a:rPr lang="zh-CN" sz="2000" dirty="0"/>
              <a:t>「耶稣说：『</a:t>
            </a:r>
            <a:r>
              <a:rPr lang="zh-CN" sz="2000" dirty="0">
                <a:solidFill>
                  <a:srgbClr val="FF0000"/>
                </a:solidFill>
              </a:rPr>
              <a:t>你们说</a:t>
            </a:r>
            <a:r>
              <a:rPr lang="zh-CN" sz="2000" dirty="0"/>
              <a:t>我是谁？』彼得回答说：『是神所立的基督。』」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751493"/>
              </p:ext>
            </p:extLst>
          </p:nvPr>
        </p:nvGraphicFramePr>
        <p:xfrm>
          <a:off x="395536" y="1844824"/>
          <a:ext cx="857308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690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【路四</a:t>
            </a:r>
            <a:r>
              <a:rPr lang="en-US" sz="2000" b="1" dirty="0"/>
              <a:t>18</a:t>
            </a:r>
            <a:r>
              <a:rPr lang="zh-CN" sz="2000" b="1" dirty="0"/>
              <a:t>】</a:t>
            </a:r>
            <a:r>
              <a:rPr lang="zh-CN" sz="2000" dirty="0"/>
              <a:t>「『主的灵在我身上，因为祂用膏膏我，叫我传福音给贫穷的人；差遣我报告被掳的得释放，瞎眼的得看见，叫那受压制的得自由」：</a:t>
            </a:r>
            <a:r>
              <a:rPr lang="zh-CN" sz="2000" b="1" dirty="0"/>
              <a:t>【路四</a:t>
            </a:r>
            <a:r>
              <a:rPr lang="en-US" sz="2000" b="1" dirty="0"/>
              <a:t>19</a:t>
            </a:r>
            <a:r>
              <a:rPr lang="zh-CN" sz="2000" b="1" dirty="0"/>
              <a:t>】</a:t>
            </a:r>
            <a:r>
              <a:rPr lang="zh-CN" sz="2000" dirty="0"/>
              <a:t>「报告神悦纳人的</a:t>
            </a:r>
            <a:r>
              <a:rPr lang="zh-CN" sz="2000" dirty="0">
                <a:solidFill>
                  <a:srgbClr val="FF0000"/>
                </a:solidFill>
              </a:rPr>
              <a:t>禧年</a:t>
            </a:r>
            <a:r>
              <a:rPr lang="zh-CN" sz="2000" dirty="0"/>
              <a:t>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016120"/>
              </p:ext>
            </p:extLst>
          </p:nvPr>
        </p:nvGraphicFramePr>
        <p:xfrm>
          <a:off x="395536" y="1844824"/>
          <a:ext cx="857308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禧年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93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【路六</a:t>
            </a:r>
            <a:r>
              <a:rPr lang="en-US" sz="2000" b="1" dirty="0"/>
              <a:t>20</a:t>
            </a:r>
            <a:r>
              <a:rPr lang="zh-CN" sz="2000" b="1" dirty="0"/>
              <a:t>】</a:t>
            </a:r>
            <a:r>
              <a:rPr lang="zh-CN" sz="2000" dirty="0"/>
              <a:t>「耶稣举目看着门徒说：『你们贫穷的人</a:t>
            </a:r>
            <a:r>
              <a:rPr lang="zh-CN" sz="2000" dirty="0">
                <a:solidFill>
                  <a:srgbClr val="FF0000"/>
                </a:solidFill>
              </a:rPr>
              <a:t>有福</a:t>
            </a:r>
            <a:r>
              <a:rPr lang="zh-CN" sz="2000" dirty="0"/>
              <a:t>了，因为神的国是你们的。」</a:t>
            </a:r>
            <a:br>
              <a:rPr lang="en-US" altLang="zh-CN" sz="2000" dirty="0"/>
            </a:br>
            <a:r>
              <a:rPr lang="zh-CN" sz="2000" b="1" dirty="0"/>
              <a:t>【路六</a:t>
            </a:r>
            <a:r>
              <a:rPr lang="en-US" sz="2000" b="1" dirty="0"/>
              <a:t>43</a:t>
            </a:r>
            <a:r>
              <a:rPr lang="zh-CN" sz="2000" b="1" dirty="0"/>
              <a:t>】</a:t>
            </a:r>
            <a:r>
              <a:rPr lang="zh-CN" sz="2000" dirty="0"/>
              <a:t>「因为没有</a:t>
            </a:r>
            <a:r>
              <a:rPr lang="zh-CN" sz="2000" dirty="0">
                <a:solidFill>
                  <a:srgbClr val="FF0000"/>
                </a:solidFill>
              </a:rPr>
              <a:t>好树</a:t>
            </a:r>
            <a:r>
              <a:rPr lang="zh-CN" sz="2000" dirty="0"/>
              <a:t>结坏果子；也没有坏树结好果子。」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378066"/>
              </p:ext>
            </p:extLst>
          </p:nvPr>
        </p:nvGraphicFramePr>
        <p:xfrm>
          <a:off x="395536" y="1844824"/>
          <a:ext cx="857308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rgbClr val="FF0000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409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【路七</a:t>
            </a:r>
            <a:r>
              <a:rPr lang="en-US" sz="2000" b="1" dirty="0"/>
              <a:t>47</a:t>
            </a:r>
            <a:r>
              <a:rPr lang="zh-CN" sz="2000" b="1" dirty="0"/>
              <a:t>】</a:t>
            </a:r>
            <a:r>
              <a:rPr lang="zh-CN" sz="2000" dirty="0"/>
              <a:t>「所以我告诉你，她许多的罪都赦免了，</a:t>
            </a:r>
            <a:r>
              <a:rPr lang="zh-CN" sz="2000" dirty="0">
                <a:solidFill>
                  <a:srgbClr val="FF0000"/>
                </a:solidFill>
              </a:rPr>
              <a:t>因为她的爱多</a:t>
            </a:r>
            <a:r>
              <a:rPr lang="zh-CN" sz="2000" dirty="0"/>
              <a:t>；但那赦免少的，他的爱就少。』」</a:t>
            </a:r>
            <a:br>
              <a:rPr lang="en-US" altLang="zh-CN" sz="2000" dirty="0"/>
            </a:br>
            <a:r>
              <a:rPr lang="zh-CN" sz="2000" b="1" dirty="0"/>
              <a:t>【路七</a:t>
            </a:r>
            <a:r>
              <a:rPr lang="en-US" sz="2000" b="1" dirty="0"/>
              <a:t>50</a:t>
            </a:r>
            <a:r>
              <a:rPr lang="zh-CN" sz="2000" b="1" dirty="0"/>
              <a:t>】</a:t>
            </a:r>
            <a:r>
              <a:rPr lang="zh-CN" sz="2000" dirty="0"/>
              <a:t>「耶稣对那女人说：『</a:t>
            </a:r>
            <a:r>
              <a:rPr lang="zh-CN" sz="2000" dirty="0">
                <a:solidFill>
                  <a:srgbClr val="FF0000"/>
                </a:solidFill>
              </a:rPr>
              <a:t>你的信</a:t>
            </a:r>
            <a:r>
              <a:rPr lang="zh-CN" sz="2000" dirty="0"/>
              <a:t>救了你，</a:t>
            </a:r>
            <a:r>
              <a:rPr lang="zh-CN" sz="2000" dirty="0">
                <a:solidFill>
                  <a:srgbClr val="FF0000"/>
                </a:solidFill>
              </a:rPr>
              <a:t>平平安安</a:t>
            </a:r>
            <a:r>
              <a:rPr lang="zh-CN" sz="2000" dirty="0"/>
              <a:t>的回去罢。』」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556387"/>
              </p:ext>
            </p:extLst>
          </p:nvPr>
        </p:nvGraphicFramePr>
        <p:xfrm>
          <a:off x="395536" y="1844824"/>
          <a:ext cx="868992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3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【路八</a:t>
            </a:r>
            <a:r>
              <a:rPr lang="en-US" sz="2000" b="1" dirty="0"/>
              <a:t>10</a:t>
            </a:r>
            <a:r>
              <a:rPr lang="zh-CN" sz="2000" b="1" dirty="0"/>
              <a:t>】</a:t>
            </a:r>
            <a:r>
              <a:rPr lang="zh-CN" sz="2000" dirty="0"/>
              <a:t>「祂说：『神国的奥秘，只叫你们知道；至于别人，就用</a:t>
            </a:r>
            <a:r>
              <a:rPr lang="zh-CN" sz="2000" dirty="0">
                <a:solidFill>
                  <a:srgbClr val="FF0000"/>
                </a:solidFill>
              </a:rPr>
              <a:t>比喻</a:t>
            </a:r>
            <a:r>
              <a:rPr lang="zh-CN" sz="2000" dirty="0"/>
              <a:t>，叫他们看也看不见，听也听不明。」</a:t>
            </a:r>
            <a:r>
              <a:rPr lang="zh-CN" sz="2000" b="1" dirty="0"/>
              <a:t>【路八</a:t>
            </a:r>
            <a:r>
              <a:rPr lang="en-US" sz="2000" b="1" dirty="0"/>
              <a:t>11</a:t>
            </a:r>
            <a:r>
              <a:rPr lang="zh-CN" sz="2000" b="1" dirty="0"/>
              <a:t>】</a:t>
            </a:r>
            <a:r>
              <a:rPr lang="zh-CN" sz="2000" dirty="0"/>
              <a:t>「这比喻乃是这样：</a:t>
            </a:r>
            <a:r>
              <a:rPr lang="zh-CN" sz="2000" dirty="0">
                <a:solidFill>
                  <a:srgbClr val="FF0000"/>
                </a:solidFill>
              </a:rPr>
              <a:t>种子就是神的道</a:t>
            </a:r>
            <a:r>
              <a:rPr lang="zh-CN" sz="2000" dirty="0"/>
              <a:t>。」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37669"/>
              </p:ext>
            </p:extLst>
          </p:nvPr>
        </p:nvGraphicFramePr>
        <p:xfrm>
          <a:off x="395536" y="1844824"/>
          <a:ext cx="868992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510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【路九</a:t>
            </a:r>
            <a:r>
              <a:rPr lang="en-US" sz="2000" b="1" dirty="0"/>
              <a:t>22</a:t>
            </a:r>
            <a:r>
              <a:rPr lang="zh-CN" sz="2000" b="1" dirty="0"/>
              <a:t>】</a:t>
            </a:r>
            <a:r>
              <a:rPr lang="zh-CN" sz="2000" dirty="0"/>
              <a:t>「又说：『人子必须受许多的苦，被长老、祭司长和文士弃绝，并且</a:t>
            </a:r>
            <a:r>
              <a:rPr lang="zh-CN" sz="2000" dirty="0">
                <a:solidFill>
                  <a:srgbClr val="FF0000"/>
                </a:solidFill>
              </a:rPr>
              <a:t>被杀</a:t>
            </a:r>
            <a:r>
              <a:rPr lang="zh-CN" sz="2000" dirty="0"/>
              <a:t>，第三日</a:t>
            </a:r>
            <a:r>
              <a:rPr lang="zh-CN" sz="2000" dirty="0">
                <a:solidFill>
                  <a:srgbClr val="FF0000"/>
                </a:solidFill>
              </a:rPr>
              <a:t>复活</a:t>
            </a:r>
            <a:r>
              <a:rPr lang="zh-CN" sz="2000" dirty="0"/>
              <a:t>。』」</a:t>
            </a:r>
            <a:br>
              <a:rPr lang="en-US" altLang="zh-CN" sz="2000" dirty="0"/>
            </a:br>
            <a:r>
              <a:rPr lang="zh-CN" sz="2000" b="1" dirty="0"/>
              <a:t>【路九</a:t>
            </a:r>
            <a:r>
              <a:rPr lang="en-US" sz="2000" b="1" dirty="0"/>
              <a:t>23</a:t>
            </a:r>
            <a:r>
              <a:rPr lang="zh-CN" sz="2000" b="1" dirty="0"/>
              <a:t>】</a:t>
            </a:r>
            <a:r>
              <a:rPr lang="zh-CN" sz="2000" dirty="0"/>
              <a:t>「耶稣又对众人说：『若有人要跟从我，就当舍己，天天背起他的</a:t>
            </a:r>
            <a:r>
              <a:rPr lang="zh-CN" sz="2000" dirty="0">
                <a:solidFill>
                  <a:srgbClr val="FF0000"/>
                </a:solidFill>
              </a:rPr>
              <a:t>十字架</a:t>
            </a:r>
            <a:r>
              <a:rPr lang="zh-CN" sz="2000" dirty="0"/>
              <a:t>来，跟从我；」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123418"/>
              </p:ext>
            </p:extLst>
          </p:nvPr>
        </p:nvGraphicFramePr>
        <p:xfrm>
          <a:off x="395536" y="1844824"/>
          <a:ext cx="868992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50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【路九</a:t>
            </a:r>
            <a:r>
              <a:rPr lang="en-US" sz="2000" b="1" dirty="0"/>
              <a:t>46</a:t>
            </a:r>
            <a:r>
              <a:rPr lang="zh-CN" sz="2000" b="1" dirty="0"/>
              <a:t>】</a:t>
            </a:r>
            <a:r>
              <a:rPr lang="zh-CN" sz="2000" dirty="0"/>
              <a:t>「门徒中间起了议论，</a:t>
            </a:r>
            <a:r>
              <a:rPr lang="zh-CN" sz="2000" dirty="0">
                <a:solidFill>
                  <a:srgbClr val="FF0000"/>
                </a:solidFill>
              </a:rPr>
              <a:t>谁将为大</a:t>
            </a:r>
            <a:r>
              <a:rPr lang="zh-CN" sz="2000" dirty="0"/>
              <a:t>。」</a:t>
            </a:r>
            <a:br>
              <a:rPr lang="en-US" altLang="zh-CN" sz="2000" dirty="0"/>
            </a:br>
            <a:r>
              <a:rPr lang="zh-CN" sz="2000" b="1" dirty="0"/>
              <a:t>【路九</a:t>
            </a:r>
            <a:r>
              <a:rPr lang="en-US" sz="2000" b="1" dirty="0"/>
              <a:t>55</a:t>
            </a:r>
            <a:r>
              <a:rPr lang="zh-CN" sz="2000" b="1" dirty="0"/>
              <a:t>】</a:t>
            </a:r>
            <a:r>
              <a:rPr lang="zh-CN" sz="2000" dirty="0"/>
              <a:t>「耶稣转身责备两个门徒说：『</a:t>
            </a:r>
            <a:r>
              <a:rPr lang="zh-CN" sz="2000" dirty="0">
                <a:solidFill>
                  <a:srgbClr val="FF0000"/>
                </a:solidFill>
              </a:rPr>
              <a:t>你们的心</a:t>
            </a:r>
            <a:r>
              <a:rPr lang="zh-CN" sz="2000" dirty="0"/>
              <a:t>如何，你们并不知道。」</a:t>
            </a:r>
            <a:br>
              <a:rPr lang="en-US" altLang="zh-CN" sz="2000" dirty="0"/>
            </a:br>
            <a:r>
              <a:rPr lang="zh-CN" sz="2000" b="1" dirty="0"/>
              <a:t>【路九</a:t>
            </a:r>
            <a:r>
              <a:rPr lang="en-US" sz="2000" b="1" dirty="0"/>
              <a:t>62</a:t>
            </a:r>
            <a:r>
              <a:rPr lang="zh-CN" sz="2000" b="1" dirty="0"/>
              <a:t>】</a:t>
            </a:r>
            <a:r>
              <a:rPr lang="zh-CN" sz="2000" dirty="0"/>
              <a:t>「耶稣说：『手扶着犁向后看的，</a:t>
            </a:r>
            <a:r>
              <a:rPr lang="zh-CN" sz="2000" dirty="0">
                <a:solidFill>
                  <a:srgbClr val="FF0000"/>
                </a:solidFill>
              </a:rPr>
              <a:t>不配</a:t>
            </a:r>
            <a:r>
              <a:rPr lang="zh-CN" sz="2000" dirty="0"/>
              <a:t>进神的国。』」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219640"/>
              </p:ext>
            </p:extLst>
          </p:nvPr>
        </p:nvGraphicFramePr>
        <p:xfrm>
          <a:off x="395536" y="1844824"/>
          <a:ext cx="868992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不配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66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【路十</a:t>
            </a:r>
            <a:r>
              <a:rPr lang="en-US" sz="2000" b="1" dirty="0"/>
              <a:t>36</a:t>
            </a:r>
            <a:r>
              <a:rPr lang="zh-CN" sz="2000" b="1" dirty="0"/>
              <a:t>】</a:t>
            </a:r>
            <a:r>
              <a:rPr lang="zh-CN" sz="2000" dirty="0"/>
              <a:t>「你想这三个人，那一个是落在强盗手中的</a:t>
            </a:r>
            <a:r>
              <a:rPr lang="zh-CN" sz="2000" dirty="0">
                <a:solidFill>
                  <a:srgbClr val="FF0000"/>
                </a:solidFill>
              </a:rPr>
              <a:t>邻舍</a:t>
            </a:r>
            <a:r>
              <a:rPr lang="zh-CN" sz="2000" dirty="0"/>
              <a:t>呢？』」</a:t>
            </a:r>
            <a:br>
              <a:rPr lang="en-US" altLang="zh-CN" sz="2000" dirty="0"/>
            </a:br>
            <a:r>
              <a:rPr lang="zh-CN" sz="2000" b="1" dirty="0"/>
              <a:t>【路十</a:t>
            </a:r>
            <a:r>
              <a:rPr lang="en-US" sz="2000" b="1" dirty="0"/>
              <a:t>42</a:t>
            </a:r>
            <a:r>
              <a:rPr lang="zh-CN" sz="2000" b="1" dirty="0"/>
              <a:t>】</a:t>
            </a:r>
            <a:r>
              <a:rPr lang="zh-CN" sz="2000" dirty="0"/>
              <a:t>「但是</a:t>
            </a:r>
            <a:r>
              <a:rPr lang="zh-CN" sz="2000" dirty="0">
                <a:solidFill>
                  <a:srgbClr val="FF0000"/>
                </a:solidFill>
              </a:rPr>
              <a:t>不可少的只有一件</a:t>
            </a:r>
            <a:r>
              <a:rPr lang="zh-CN" sz="2000" dirty="0"/>
              <a:t>；马利亚已经选择那上好的福分，是不能夺去的。』」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25483"/>
              </p:ext>
            </p:extLst>
          </p:nvPr>
        </p:nvGraphicFramePr>
        <p:xfrm>
          <a:off x="395536" y="1844824"/>
          <a:ext cx="868992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邻舍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一件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5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br>
              <a:rPr lang="en-US" altLang="zh-CN" sz="2700" dirty="0">
                <a:solidFill>
                  <a:schemeClr val="tx1"/>
                </a:solidFill>
              </a:rPr>
            </a:br>
            <a:r>
              <a:rPr lang="zh-CN" altLang="en-US" sz="2700" dirty="0">
                <a:solidFill>
                  <a:schemeClr val="tx1"/>
                </a:solidFill>
              </a:rPr>
              <a:t>人子在加利利的工作</a:t>
            </a:r>
            <a:r>
              <a:rPr lang="en-US" altLang="zh-CN" sz="2700" dirty="0">
                <a:solidFill>
                  <a:schemeClr val="tx1"/>
                </a:solidFill>
              </a:rPr>
              <a:t>(4:14 -- 9:50)</a:t>
            </a:r>
            <a:br>
              <a:rPr lang="en-US" altLang="zh-CN" sz="2700" dirty="0">
                <a:solidFill>
                  <a:schemeClr val="tx1"/>
                </a:solidFill>
              </a:rPr>
            </a:br>
            <a:r>
              <a:rPr lang="zh-CN" altLang="en-US" sz="2700" dirty="0">
                <a:solidFill>
                  <a:schemeClr val="tx1"/>
                </a:solidFill>
              </a:rPr>
              <a:t>人子在往耶路撒冷途中的工作</a:t>
            </a:r>
            <a:r>
              <a:rPr lang="en-US" altLang="zh-CN" sz="2700" dirty="0">
                <a:solidFill>
                  <a:schemeClr val="tx1"/>
                </a:solidFill>
              </a:rPr>
              <a:t>(9:51 – 19:27)</a:t>
            </a:r>
            <a:br>
              <a:rPr lang="en-US" altLang="zh-CN" sz="2700" dirty="0">
                <a:solidFill>
                  <a:schemeClr val="tx1"/>
                </a:solidFill>
              </a:rPr>
            </a:br>
            <a:r>
              <a:rPr lang="zh-CN" sz="2400" b="1" dirty="0"/>
              <a:t>【路一</a:t>
            </a:r>
            <a:r>
              <a:rPr lang="en-US" sz="2400" b="1" dirty="0"/>
              <a:t>3</a:t>
            </a:r>
            <a:r>
              <a:rPr lang="zh-CN" sz="2400" b="1" dirty="0"/>
              <a:t>】</a:t>
            </a:r>
            <a:r>
              <a:rPr lang="zh-CN" sz="2400" dirty="0"/>
              <a:t>「这些事我既从起头都详细考察了，就定意要按着</a:t>
            </a:r>
            <a:r>
              <a:rPr lang="zh-CN" sz="2400" dirty="0">
                <a:solidFill>
                  <a:srgbClr val="FF0000"/>
                </a:solidFill>
              </a:rPr>
              <a:t>次序</a:t>
            </a:r>
            <a:r>
              <a:rPr lang="zh-CN" sz="2400" dirty="0"/>
              <a:t>写给你」</a:t>
            </a:r>
            <a:br>
              <a:rPr lang="en-US" altLang="zh-CN" sz="2700" dirty="0">
                <a:solidFill>
                  <a:schemeClr val="tx1"/>
                </a:solidFill>
              </a:rPr>
            </a:br>
            <a:br>
              <a:rPr lang="en-US" altLang="zh-CN" dirty="0">
                <a:solidFill>
                  <a:schemeClr val="tx1"/>
                </a:solidFill>
              </a:rPr>
            </a:br>
            <a:br>
              <a:rPr lang="en-US" altLang="zh-CN" dirty="0">
                <a:solidFill>
                  <a:schemeClr val="tx1"/>
                </a:solidFill>
              </a:rPr>
            </a:b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943681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69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【路十一</a:t>
            </a:r>
            <a:r>
              <a:rPr lang="en-US" sz="2000" b="1" dirty="0"/>
              <a:t>10</a:t>
            </a:r>
            <a:r>
              <a:rPr lang="zh-CN" sz="2000" b="1" dirty="0"/>
              <a:t>】</a:t>
            </a:r>
            <a:r>
              <a:rPr lang="zh-CN" sz="2000" dirty="0"/>
              <a:t>「因为凡</a:t>
            </a:r>
            <a:r>
              <a:rPr lang="zh-CN" sz="2000" dirty="0">
                <a:solidFill>
                  <a:srgbClr val="FF0000"/>
                </a:solidFill>
              </a:rPr>
              <a:t>祈求</a:t>
            </a:r>
            <a:r>
              <a:rPr lang="zh-CN" sz="2000" dirty="0"/>
              <a:t>的就得着；寻找的就寻见；叩门的就给他开门。」</a:t>
            </a:r>
            <a:br>
              <a:rPr lang="en-US" altLang="zh-CN" sz="2000" dirty="0"/>
            </a:br>
            <a:r>
              <a:rPr lang="zh-CN" sz="2000" b="1" dirty="0"/>
              <a:t>【路十一</a:t>
            </a:r>
            <a:r>
              <a:rPr lang="en-US" sz="2000" b="1" dirty="0"/>
              <a:t>29</a:t>
            </a:r>
            <a:r>
              <a:rPr lang="zh-CN" sz="2000" b="1" dirty="0"/>
              <a:t>】</a:t>
            </a:r>
            <a:r>
              <a:rPr lang="zh-CN" sz="2000" dirty="0"/>
              <a:t>「当众人聚集的时候，耶稣开讲说：『这世代是一个邪恶的世代；他们</a:t>
            </a:r>
            <a:r>
              <a:rPr lang="zh-CN" sz="2000" dirty="0">
                <a:solidFill>
                  <a:srgbClr val="FF0000"/>
                </a:solidFill>
              </a:rPr>
              <a:t>求看神迹</a:t>
            </a:r>
            <a:r>
              <a:rPr lang="zh-CN" sz="2000" dirty="0"/>
              <a:t>，除了约拿的神迹以外，再没有神迹给他们看。」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092127"/>
              </p:ext>
            </p:extLst>
          </p:nvPr>
        </p:nvGraphicFramePr>
        <p:xfrm>
          <a:off x="395536" y="1844824"/>
          <a:ext cx="868992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求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708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【路十一</a:t>
            </a:r>
            <a:r>
              <a:rPr lang="en-US" sz="2000" b="1" dirty="0"/>
              <a:t>34</a:t>
            </a:r>
            <a:r>
              <a:rPr lang="zh-CN" sz="2000" b="1" dirty="0"/>
              <a:t>】</a:t>
            </a:r>
            <a:r>
              <a:rPr lang="zh-CN" sz="2000" dirty="0"/>
              <a:t>「你</a:t>
            </a:r>
            <a:r>
              <a:rPr lang="zh-CN" sz="2000" dirty="0">
                <a:solidFill>
                  <a:srgbClr val="FF0000"/>
                </a:solidFill>
              </a:rPr>
              <a:t>眼睛</a:t>
            </a:r>
            <a:r>
              <a:rPr lang="zh-CN" sz="2000" dirty="0"/>
              <a:t>就是身上的灯，你的眼睛若瞭亮，全身就</a:t>
            </a:r>
            <a:r>
              <a:rPr lang="zh-CN" sz="2000" dirty="0">
                <a:solidFill>
                  <a:srgbClr val="FF0000"/>
                </a:solidFill>
              </a:rPr>
              <a:t>光明</a:t>
            </a:r>
            <a:r>
              <a:rPr lang="zh-CN" sz="2000" dirty="0"/>
              <a:t>；眼睛若昏花，全身就黑暗。」</a:t>
            </a:r>
            <a:br>
              <a:rPr lang="en-US" altLang="zh-CN" sz="2000" dirty="0"/>
            </a:br>
            <a:r>
              <a:rPr lang="zh-CN" sz="2000" b="1" dirty="0"/>
              <a:t>【路十一</a:t>
            </a:r>
            <a:r>
              <a:rPr lang="en-US" sz="2000" b="1" dirty="0"/>
              <a:t>46</a:t>
            </a:r>
            <a:r>
              <a:rPr lang="zh-CN" sz="2000" b="1" dirty="0"/>
              <a:t>】</a:t>
            </a:r>
            <a:r>
              <a:rPr lang="zh-CN" sz="2000" dirty="0"/>
              <a:t>「耶稣说：『你们律法师也</a:t>
            </a:r>
            <a:r>
              <a:rPr lang="zh-CN" sz="2000" dirty="0">
                <a:solidFill>
                  <a:srgbClr val="FF0000"/>
                </a:solidFill>
              </a:rPr>
              <a:t>有祸</a:t>
            </a:r>
            <a:r>
              <a:rPr lang="zh-CN" sz="2000" dirty="0"/>
              <a:t>了；因为你们把难担的担子，放在人身上，自己一个指头却不肯动。」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150379"/>
              </p:ext>
            </p:extLst>
          </p:nvPr>
        </p:nvGraphicFramePr>
        <p:xfrm>
          <a:off x="395536" y="1844824"/>
          <a:ext cx="868992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求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六祸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817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【路十二</a:t>
            </a:r>
            <a:r>
              <a:rPr lang="en-US" sz="2000" b="1" dirty="0"/>
              <a:t>21</a:t>
            </a:r>
            <a:r>
              <a:rPr lang="zh-CN" sz="2000" b="1" dirty="0"/>
              <a:t>】</a:t>
            </a:r>
            <a:r>
              <a:rPr lang="zh-CN" sz="2000" dirty="0"/>
              <a:t>「凡为自己</a:t>
            </a:r>
            <a:r>
              <a:rPr lang="zh-CN" sz="2000" dirty="0">
                <a:solidFill>
                  <a:srgbClr val="FF0000"/>
                </a:solidFill>
              </a:rPr>
              <a:t>积财</a:t>
            </a:r>
            <a:r>
              <a:rPr lang="zh-CN" sz="2000" dirty="0"/>
              <a:t>，在神面前却不富足的，也是这样。』」</a:t>
            </a:r>
            <a:br>
              <a:rPr lang="en-US" altLang="zh-CN" sz="2000" dirty="0"/>
            </a:br>
            <a:r>
              <a:rPr lang="zh-CN" sz="2000" b="1" dirty="0"/>
              <a:t>【路十二</a:t>
            </a:r>
            <a:r>
              <a:rPr lang="en-US" sz="2000" b="1" dirty="0"/>
              <a:t>42</a:t>
            </a:r>
            <a:r>
              <a:rPr lang="zh-CN" sz="2000" b="1" dirty="0"/>
              <a:t>】</a:t>
            </a:r>
            <a:r>
              <a:rPr lang="zh-CN" sz="2000" dirty="0"/>
              <a:t>「主说：『谁是那</a:t>
            </a:r>
            <a:r>
              <a:rPr lang="zh-CN" sz="2000" dirty="0">
                <a:solidFill>
                  <a:srgbClr val="FF0000"/>
                </a:solidFill>
              </a:rPr>
              <a:t>忠心有见识的管家</a:t>
            </a:r>
            <a:r>
              <a:rPr lang="zh-CN" sz="2000" dirty="0"/>
              <a:t>，主人派他管理家里的人，按时分粮给他们呢？」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530174"/>
              </p:ext>
            </p:extLst>
          </p:nvPr>
        </p:nvGraphicFramePr>
        <p:xfrm>
          <a:off x="395536" y="1844824"/>
          <a:ext cx="868992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财宝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忠仆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38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【路三</a:t>
            </a:r>
            <a:r>
              <a:rPr lang="en-US" sz="2000" b="1" dirty="0"/>
              <a:t>21</a:t>
            </a:r>
            <a:r>
              <a:rPr lang="zh-CN" sz="2000" b="1" dirty="0"/>
              <a:t>】</a:t>
            </a:r>
            <a:r>
              <a:rPr lang="zh-CN" sz="2000" dirty="0"/>
              <a:t>「众百姓都受了洗，耶稣也受了洗，正祷告的时候，天就开了」</a:t>
            </a:r>
            <a:br>
              <a:rPr lang="en-US" altLang="zh-CN" sz="2000" dirty="0"/>
            </a:br>
            <a:r>
              <a:rPr lang="zh-CN" sz="2000" b="1" dirty="0"/>
              <a:t>【路五</a:t>
            </a:r>
            <a:r>
              <a:rPr lang="en-US" sz="2000" b="1" dirty="0"/>
              <a:t>16</a:t>
            </a:r>
            <a:r>
              <a:rPr lang="zh-CN" sz="2000" b="1" dirty="0"/>
              <a:t>】</a:t>
            </a:r>
            <a:r>
              <a:rPr lang="zh-CN" sz="2000" dirty="0"/>
              <a:t>「耶稣却</a:t>
            </a:r>
            <a:r>
              <a:rPr lang="zh-CN" sz="2000" dirty="0">
                <a:solidFill>
                  <a:srgbClr val="FF0000"/>
                </a:solidFill>
              </a:rPr>
              <a:t>退</a:t>
            </a:r>
            <a:r>
              <a:rPr lang="zh-CN" sz="2000" dirty="0"/>
              <a:t>到旷野去祷告。」</a:t>
            </a:r>
            <a:br>
              <a:rPr lang="en-US" altLang="zh-CN" sz="2000" dirty="0"/>
            </a:br>
            <a:r>
              <a:rPr lang="zh-CN" sz="2000" b="1" dirty="0"/>
              <a:t>【路六</a:t>
            </a:r>
            <a:r>
              <a:rPr lang="en-US" sz="2000" b="1" dirty="0"/>
              <a:t>12</a:t>
            </a:r>
            <a:r>
              <a:rPr lang="zh-CN" sz="2000" b="1" dirty="0"/>
              <a:t>】</a:t>
            </a:r>
            <a:r>
              <a:rPr lang="zh-CN" sz="2000" dirty="0"/>
              <a:t>「那时，耶稣出去上山祷告；</a:t>
            </a:r>
            <a:r>
              <a:rPr lang="zh-CN" sz="2000" dirty="0">
                <a:solidFill>
                  <a:srgbClr val="FF0000"/>
                </a:solidFill>
              </a:rPr>
              <a:t>整夜祷告神。</a:t>
            </a:r>
            <a:r>
              <a:rPr lang="zh-CN" sz="2000" dirty="0"/>
              <a:t>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405208"/>
              </p:ext>
            </p:extLst>
          </p:nvPr>
        </p:nvGraphicFramePr>
        <p:xfrm>
          <a:off x="395536" y="1844824"/>
          <a:ext cx="869366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退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587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【路九</a:t>
            </a:r>
            <a:r>
              <a:rPr lang="en-US" sz="2000" b="1" dirty="0"/>
              <a:t>29</a:t>
            </a:r>
            <a:r>
              <a:rPr lang="zh-CN" sz="2000" b="1" dirty="0"/>
              <a:t>】</a:t>
            </a:r>
            <a:r>
              <a:rPr lang="zh-CN" sz="2000" dirty="0"/>
              <a:t>「正</a:t>
            </a:r>
            <a:r>
              <a:rPr lang="zh-CN" sz="2000" dirty="0">
                <a:solidFill>
                  <a:srgbClr val="FF0000"/>
                </a:solidFill>
              </a:rPr>
              <a:t>祷告</a:t>
            </a:r>
            <a:r>
              <a:rPr lang="zh-CN" sz="2000" dirty="0"/>
              <a:t>的时候，祂的面貌就改变了，衣服洁白放光。」</a:t>
            </a:r>
            <a:br>
              <a:rPr lang="en-US" altLang="zh-CN" sz="2000" dirty="0"/>
            </a:br>
            <a:r>
              <a:rPr lang="zh-CN" sz="2000" b="1" dirty="0"/>
              <a:t>【路十一</a:t>
            </a:r>
            <a:r>
              <a:rPr lang="en-US" sz="2000" b="1" dirty="0"/>
              <a:t>1</a:t>
            </a:r>
            <a:r>
              <a:rPr lang="zh-CN" sz="2000" b="1" dirty="0"/>
              <a:t>】</a:t>
            </a:r>
            <a:r>
              <a:rPr lang="zh-CN" sz="2000" dirty="0"/>
              <a:t>「耶稣在一个地方祷告；祷告完了，有个门徒对祂说：『求</a:t>
            </a:r>
            <a:r>
              <a:rPr lang="zh-CN" sz="2000" dirty="0">
                <a:solidFill>
                  <a:srgbClr val="FF0000"/>
                </a:solidFill>
              </a:rPr>
              <a:t>主教导我们祷告</a:t>
            </a:r>
            <a:r>
              <a:rPr lang="zh-CN" sz="2000" dirty="0"/>
              <a:t>，像约翰教导他的门徒。』」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007356"/>
              </p:ext>
            </p:extLst>
          </p:nvPr>
        </p:nvGraphicFramePr>
        <p:xfrm>
          <a:off x="395536" y="1844824"/>
          <a:ext cx="869366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属天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4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【路四</a:t>
            </a:r>
            <a:r>
              <a:rPr lang="en-US" sz="2000" b="1" dirty="0"/>
              <a:t>14</a:t>
            </a:r>
            <a:r>
              <a:rPr lang="zh-CN" sz="2000" b="1" dirty="0"/>
              <a:t>】</a:t>
            </a:r>
            <a:r>
              <a:rPr lang="zh-CN" sz="2000" dirty="0"/>
              <a:t>「耶稣</a:t>
            </a:r>
            <a:r>
              <a:rPr lang="zh-CN" sz="2000" dirty="0">
                <a:solidFill>
                  <a:srgbClr val="FF0000"/>
                </a:solidFill>
              </a:rPr>
              <a:t>满有圣灵的能力</a:t>
            </a:r>
            <a:r>
              <a:rPr lang="zh-CN" sz="2000" dirty="0"/>
              <a:t>回到加利利，祂的名声就传遍了四方。」</a:t>
            </a:r>
            <a:br>
              <a:rPr lang="en-US" altLang="zh-CN" sz="2000" dirty="0"/>
            </a:br>
            <a:r>
              <a:rPr lang="zh-CN" sz="2000" b="1" dirty="0"/>
              <a:t>【路八</a:t>
            </a:r>
            <a:r>
              <a:rPr lang="en-US" sz="2000" b="1" dirty="0"/>
              <a:t>46</a:t>
            </a:r>
            <a:r>
              <a:rPr lang="zh-CN" sz="2000" b="1" dirty="0"/>
              <a:t>】</a:t>
            </a:r>
            <a:r>
              <a:rPr lang="zh-CN" sz="2000" dirty="0"/>
              <a:t>「耶稣说：『总有人摸我；因我觉得有</a:t>
            </a:r>
            <a:r>
              <a:rPr lang="zh-CN" sz="2000" dirty="0">
                <a:solidFill>
                  <a:srgbClr val="FF0000"/>
                </a:solidFill>
              </a:rPr>
              <a:t>能力</a:t>
            </a:r>
            <a:r>
              <a:rPr lang="zh-CN" sz="2000" dirty="0"/>
              <a:t>从我身上出去。』」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629180"/>
              </p:ext>
            </p:extLst>
          </p:nvPr>
        </p:nvGraphicFramePr>
        <p:xfrm>
          <a:off x="395536" y="1844824"/>
          <a:ext cx="869366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吃饱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733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【路十</a:t>
            </a:r>
            <a:r>
              <a:rPr lang="en-US" sz="2000" b="1" dirty="0"/>
              <a:t>21</a:t>
            </a:r>
            <a:r>
              <a:rPr lang="zh-CN" sz="2000" b="1" dirty="0"/>
              <a:t>】</a:t>
            </a:r>
            <a:r>
              <a:rPr lang="zh-CN" sz="2000" dirty="0"/>
              <a:t>「正当那时，耶稣</a:t>
            </a:r>
            <a:r>
              <a:rPr lang="zh-CN" sz="2000" dirty="0">
                <a:solidFill>
                  <a:srgbClr val="FF0000"/>
                </a:solidFill>
              </a:rPr>
              <a:t>被圣灵感动就欢乐</a:t>
            </a:r>
            <a:r>
              <a:rPr lang="zh-CN" sz="2000" dirty="0"/>
              <a:t>，说：『父阿，天地的主，我感谢你，因为你将这些事，向聪明通达人就藏起来，向婴孩就显出来。父阿，是的，因为你的美意本是如此。」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468791"/>
              </p:ext>
            </p:extLst>
          </p:nvPr>
        </p:nvGraphicFramePr>
        <p:xfrm>
          <a:off x="179512" y="1844824"/>
          <a:ext cx="869366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欢乐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897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【路十一</a:t>
            </a:r>
            <a:r>
              <a:rPr lang="en-US" sz="2000" b="1" dirty="0"/>
              <a:t>13</a:t>
            </a:r>
            <a:r>
              <a:rPr lang="zh-CN" sz="2000" b="1" dirty="0"/>
              <a:t>】</a:t>
            </a:r>
            <a:r>
              <a:rPr lang="zh-CN" sz="2000" dirty="0"/>
              <a:t>「你们虽然不好，尚且知道拿</a:t>
            </a:r>
            <a:r>
              <a:rPr lang="zh-CN" sz="2000" dirty="0">
                <a:solidFill>
                  <a:srgbClr val="FF0000"/>
                </a:solidFill>
              </a:rPr>
              <a:t>好东西</a:t>
            </a:r>
            <a:r>
              <a:rPr lang="zh-CN" sz="2000" dirty="0"/>
              <a:t>给儿女，何况天父，岂不更将圣灵给求祂的人么？』」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725197"/>
              </p:ext>
            </p:extLst>
          </p:nvPr>
        </p:nvGraphicFramePr>
        <p:xfrm>
          <a:off x="395536" y="1844824"/>
          <a:ext cx="869366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377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【路十二</a:t>
            </a:r>
            <a:r>
              <a:rPr lang="en-US" sz="2000" b="1" dirty="0"/>
              <a:t>10</a:t>
            </a:r>
            <a:r>
              <a:rPr lang="zh-CN" sz="2000" b="1" dirty="0"/>
              <a:t>】</a:t>
            </a:r>
            <a:r>
              <a:rPr lang="zh-CN" sz="2000" dirty="0"/>
              <a:t>「凡说话干犯人子的，还可得赦免；惟独</a:t>
            </a:r>
            <a:r>
              <a:rPr lang="zh-CN" sz="2000" dirty="0">
                <a:solidFill>
                  <a:srgbClr val="FF0000"/>
                </a:solidFill>
              </a:rPr>
              <a:t>亵渎圣灵</a:t>
            </a:r>
            <a:r>
              <a:rPr lang="zh-CN" sz="2000" dirty="0"/>
              <a:t>的，总不得赦免。」</a:t>
            </a:r>
            <a:br>
              <a:rPr lang="en-US" altLang="zh-CN" sz="2000" dirty="0"/>
            </a:br>
            <a:r>
              <a:rPr lang="zh-CN" sz="2000" b="1" dirty="0"/>
              <a:t>【路十二</a:t>
            </a:r>
            <a:r>
              <a:rPr lang="en-US" sz="2000" b="1" dirty="0"/>
              <a:t>12</a:t>
            </a:r>
            <a:r>
              <a:rPr lang="zh-CN" sz="2000" b="1" dirty="0"/>
              <a:t>】</a:t>
            </a:r>
            <a:r>
              <a:rPr lang="zh-CN" sz="2000" dirty="0"/>
              <a:t>「因为正在那时候，</a:t>
            </a:r>
            <a:r>
              <a:rPr lang="zh-CN" sz="2000" dirty="0">
                <a:solidFill>
                  <a:srgbClr val="FF0000"/>
                </a:solidFill>
              </a:rPr>
              <a:t>圣灵要指教</a:t>
            </a:r>
            <a:r>
              <a:rPr lang="zh-CN" sz="2000" dirty="0"/>
              <a:t>你们当说的话。』」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829306"/>
              </p:ext>
            </p:extLst>
          </p:nvPr>
        </p:nvGraphicFramePr>
        <p:xfrm>
          <a:off x="395536" y="1844824"/>
          <a:ext cx="869366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指教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412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【路一</a:t>
            </a:r>
            <a:r>
              <a:rPr lang="en-US" sz="2000" b="1" dirty="0"/>
              <a:t>33</a:t>
            </a:r>
            <a:r>
              <a:rPr lang="zh-CN" sz="2000" b="1" dirty="0"/>
              <a:t>】</a:t>
            </a:r>
            <a:r>
              <a:rPr lang="zh-CN" sz="2000" dirty="0"/>
              <a:t>「祂要作雅各家的王，直到永远；</a:t>
            </a:r>
            <a:r>
              <a:rPr lang="zh-CN" sz="2000" dirty="0">
                <a:solidFill>
                  <a:srgbClr val="FF0000"/>
                </a:solidFill>
              </a:rPr>
              <a:t>祂的国也没有穷尽</a:t>
            </a:r>
            <a:r>
              <a:rPr lang="zh-CN" sz="2000" dirty="0"/>
              <a:t>。』」</a:t>
            </a:r>
            <a:br>
              <a:rPr lang="en-US" altLang="zh-CN" sz="2000" dirty="0"/>
            </a:br>
            <a:r>
              <a:rPr lang="zh-CN" sz="2000" b="1" dirty="0"/>
              <a:t>【路六</a:t>
            </a:r>
            <a:r>
              <a:rPr lang="en-US" sz="2000" b="1" dirty="0"/>
              <a:t>20</a:t>
            </a:r>
            <a:r>
              <a:rPr lang="zh-CN" sz="2000" b="1" dirty="0"/>
              <a:t>】</a:t>
            </a:r>
            <a:r>
              <a:rPr lang="zh-CN" sz="2000" dirty="0"/>
              <a:t>「耶稣举目看着门徒说：『你们贫穷的人有福了，因为</a:t>
            </a:r>
            <a:r>
              <a:rPr lang="zh-CN" sz="2000" dirty="0">
                <a:solidFill>
                  <a:srgbClr val="FF0000"/>
                </a:solidFill>
              </a:rPr>
              <a:t>神的国是你们的。</a:t>
            </a:r>
            <a:r>
              <a:rPr lang="zh-CN" sz="2000" dirty="0"/>
              <a:t>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593791"/>
              </p:ext>
            </p:extLst>
          </p:nvPr>
        </p:nvGraphicFramePr>
        <p:xfrm>
          <a:off x="179512" y="1844824"/>
          <a:ext cx="881050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12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500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2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dirty="0">
                <a:solidFill>
                  <a:schemeClr val="tx1"/>
                </a:solidFill>
              </a:rPr>
            </a:br>
            <a:r>
              <a:rPr lang="zh-CN" b="1" dirty="0"/>
              <a:t>【路四</a:t>
            </a:r>
            <a:r>
              <a:rPr lang="en-US" b="1" dirty="0"/>
              <a:t>14</a:t>
            </a:r>
            <a:r>
              <a:rPr lang="zh-CN" b="1" dirty="0"/>
              <a:t>】</a:t>
            </a:r>
            <a:r>
              <a:rPr lang="zh-CN" dirty="0"/>
              <a:t>「耶稣满有圣灵的能力回到</a:t>
            </a:r>
            <a:r>
              <a:rPr lang="zh-CN" dirty="0">
                <a:solidFill>
                  <a:srgbClr val="FF0000"/>
                </a:solidFill>
              </a:rPr>
              <a:t>加利利</a:t>
            </a:r>
            <a:r>
              <a:rPr lang="zh-CN" dirty="0"/>
              <a:t>，祂的名声就传遍了四方。」</a:t>
            </a:r>
            <a:br>
              <a:rPr lang="en-US" altLang="zh-CN" dirty="0"/>
            </a:br>
            <a:r>
              <a:rPr lang="en-US" altLang="zh-CN" dirty="0"/>
              <a:t>——</a:t>
            </a:r>
            <a:r>
              <a:rPr lang="zh-CN" dirty="0"/>
              <a:t>「回到加利利」：主耶稣在胜过魔鬼的试探之后，曾在犹太地传道约有一年之久</a:t>
            </a:r>
            <a:r>
              <a:rPr lang="en-US" dirty="0"/>
              <a:t>(</a:t>
            </a:r>
            <a:r>
              <a:rPr lang="zh-CN" dirty="0"/>
              <a:t>参约二</a:t>
            </a:r>
            <a:r>
              <a:rPr lang="en-US" dirty="0"/>
              <a:t>1~</a:t>
            </a:r>
            <a:r>
              <a:rPr lang="zh-CN" dirty="0"/>
              <a:t>五</a:t>
            </a:r>
            <a:r>
              <a:rPr lang="en-US" dirty="0"/>
              <a:t>47)</a:t>
            </a:r>
            <a:r>
              <a:rPr lang="zh-CN" dirty="0"/>
              <a:t>。这里是记录祂开始第二年的公开事奉。</a:t>
            </a:r>
            <a:br>
              <a:rPr lang="en-US" altLang="zh-CN" dirty="0">
                <a:solidFill>
                  <a:schemeClr val="tx1"/>
                </a:solidFill>
              </a:rPr>
            </a:br>
            <a:br>
              <a:rPr lang="en-US" altLang="zh-CN" sz="1200" dirty="0">
                <a:solidFill>
                  <a:schemeClr val="tx1"/>
                </a:solidFill>
              </a:rPr>
            </a:br>
            <a:br>
              <a:rPr lang="en-US" altLang="zh-CN" sz="1200" dirty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649713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75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【路七</a:t>
            </a:r>
            <a:r>
              <a:rPr lang="en-US" sz="2000" b="1" dirty="0"/>
              <a:t>28</a:t>
            </a:r>
            <a:r>
              <a:rPr lang="zh-CN" sz="2000" b="1" dirty="0"/>
              <a:t>】</a:t>
            </a:r>
            <a:r>
              <a:rPr lang="zh-CN" sz="2000" dirty="0"/>
              <a:t>「我告诉你们，凡妇人所生的，没有一个大过约翰的；然而</a:t>
            </a:r>
            <a:r>
              <a:rPr lang="zh-CN" sz="2000" dirty="0">
                <a:solidFill>
                  <a:srgbClr val="FF0000"/>
                </a:solidFill>
              </a:rPr>
              <a:t>神国里最小的</a:t>
            </a:r>
            <a:r>
              <a:rPr lang="zh-CN" sz="2000" dirty="0"/>
              <a:t>，比他还大。』」</a:t>
            </a:r>
            <a:br>
              <a:rPr lang="en-US" altLang="zh-CN" sz="2000" dirty="0"/>
            </a:br>
            <a:r>
              <a:rPr lang="zh-CN" sz="2000" b="1" dirty="0"/>
              <a:t>【路八</a:t>
            </a:r>
            <a:r>
              <a:rPr lang="en-US" sz="2000" b="1" dirty="0"/>
              <a:t>10</a:t>
            </a:r>
            <a:r>
              <a:rPr lang="zh-CN" sz="2000" b="1" dirty="0"/>
              <a:t>】</a:t>
            </a:r>
            <a:r>
              <a:rPr lang="zh-CN" sz="2000" dirty="0"/>
              <a:t>「祂说：『</a:t>
            </a:r>
            <a:r>
              <a:rPr lang="zh-CN" sz="2000" dirty="0">
                <a:solidFill>
                  <a:srgbClr val="FF0000"/>
                </a:solidFill>
              </a:rPr>
              <a:t>神国的奥秘</a:t>
            </a:r>
            <a:r>
              <a:rPr lang="zh-CN" sz="2000" dirty="0"/>
              <a:t>，只叫你们知道；至于别人，就用比喻，叫他们看也看不见，听也听不明。」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849608"/>
              </p:ext>
            </p:extLst>
          </p:nvPr>
        </p:nvGraphicFramePr>
        <p:xfrm>
          <a:off x="179512" y="1844824"/>
          <a:ext cx="892734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信徒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属灵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8859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【路九</a:t>
            </a:r>
            <a:r>
              <a:rPr lang="en-US" sz="2000" b="1" dirty="0"/>
              <a:t>27</a:t>
            </a:r>
            <a:r>
              <a:rPr lang="zh-CN" sz="2000" b="1" dirty="0"/>
              <a:t>】</a:t>
            </a:r>
            <a:r>
              <a:rPr lang="zh-CN" sz="2000" dirty="0"/>
              <a:t>「我实在告诉你们，站在这里的，有人在没尝死味以前，必</a:t>
            </a:r>
            <a:r>
              <a:rPr lang="zh-CN" sz="2000" dirty="0">
                <a:solidFill>
                  <a:srgbClr val="FF0000"/>
                </a:solidFill>
              </a:rPr>
              <a:t>看见神的国</a:t>
            </a:r>
            <a:r>
              <a:rPr lang="zh-CN" sz="2000" dirty="0"/>
              <a:t>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130261"/>
              </p:ext>
            </p:extLst>
          </p:nvPr>
        </p:nvGraphicFramePr>
        <p:xfrm>
          <a:off x="179512" y="1844824"/>
          <a:ext cx="892734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713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【路十</a:t>
            </a:r>
            <a:r>
              <a:rPr lang="en-US" sz="2000" b="1" dirty="0"/>
              <a:t>9</a:t>
            </a:r>
            <a:r>
              <a:rPr lang="zh-CN" sz="2000" b="1" dirty="0"/>
              <a:t>】</a:t>
            </a:r>
            <a:r>
              <a:rPr lang="zh-CN" sz="2000" dirty="0"/>
              <a:t>「要医治那城里的病人，</a:t>
            </a:r>
            <a:r>
              <a:rPr lang="zh-CN" sz="2000" dirty="0">
                <a:solidFill>
                  <a:srgbClr val="FF0000"/>
                </a:solidFill>
              </a:rPr>
              <a:t>对他们说：“神的国临近你们了。”</a:t>
            </a:r>
            <a:r>
              <a:rPr lang="zh-CN" sz="2000" dirty="0"/>
              <a:t>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163707"/>
              </p:ext>
            </p:extLst>
          </p:nvPr>
        </p:nvGraphicFramePr>
        <p:xfrm>
          <a:off x="179512" y="1844824"/>
          <a:ext cx="892734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近了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61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【路十一</a:t>
            </a:r>
            <a:r>
              <a:rPr lang="en-US" sz="2000" b="1" dirty="0"/>
              <a:t>20</a:t>
            </a:r>
            <a:r>
              <a:rPr lang="zh-CN" sz="2000" b="1" dirty="0"/>
              <a:t>】</a:t>
            </a:r>
            <a:r>
              <a:rPr lang="zh-CN" sz="2000" dirty="0"/>
              <a:t>「我若靠着</a:t>
            </a:r>
            <a:r>
              <a:rPr lang="zh-CN" sz="2000" dirty="0">
                <a:solidFill>
                  <a:srgbClr val="FF0000"/>
                </a:solidFill>
              </a:rPr>
              <a:t>神的能力</a:t>
            </a:r>
            <a:r>
              <a:rPr lang="zh-CN" sz="2000" dirty="0"/>
              <a:t>赶鬼，这就是神的国临到你们了。」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411482"/>
              </p:ext>
            </p:extLst>
          </p:nvPr>
        </p:nvGraphicFramePr>
        <p:xfrm>
          <a:off x="179512" y="1844824"/>
          <a:ext cx="892734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近了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神能力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035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【路十二</a:t>
            </a:r>
            <a:r>
              <a:rPr lang="en-US" sz="2000" b="1" dirty="0"/>
              <a:t>31</a:t>
            </a:r>
            <a:r>
              <a:rPr lang="zh-CN" sz="2000" b="1" dirty="0"/>
              <a:t>】</a:t>
            </a:r>
            <a:r>
              <a:rPr lang="zh-CN" sz="2000" dirty="0"/>
              <a:t>「你们只</a:t>
            </a:r>
            <a:r>
              <a:rPr lang="zh-CN" sz="2000" dirty="0">
                <a:solidFill>
                  <a:srgbClr val="FF0000"/>
                </a:solidFill>
              </a:rPr>
              <a:t>要求祂的国</a:t>
            </a:r>
            <a:r>
              <a:rPr lang="zh-CN" sz="2000" dirty="0"/>
              <a:t>，这些东西就必加给你们了。」</a:t>
            </a:r>
            <a:br>
              <a:rPr lang="en-US" altLang="zh-CN" sz="2000" dirty="0"/>
            </a:br>
            <a:r>
              <a:rPr lang="zh-CN" sz="2000" b="1" dirty="0"/>
              <a:t>【路十二</a:t>
            </a:r>
            <a:r>
              <a:rPr lang="en-US" sz="2000" b="1" dirty="0"/>
              <a:t>32</a:t>
            </a:r>
            <a:r>
              <a:rPr lang="zh-CN" sz="2000" b="1" dirty="0"/>
              <a:t>】</a:t>
            </a:r>
            <a:r>
              <a:rPr lang="zh-CN" sz="2000" dirty="0"/>
              <a:t>「你们这小群，不要惧怕，因为你们的父，</a:t>
            </a:r>
            <a:r>
              <a:rPr lang="zh-CN" sz="2000" dirty="0">
                <a:solidFill>
                  <a:srgbClr val="FF0000"/>
                </a:solidFill>
              </a:rPr>
              <a:t>乐意把国赐给你们。</a:t>
            </a:r>
            <a:r>
              <a:rPr lang="zh-CN" sz="2000" dirty="0"/>
              <a:t>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800174"/>
              </p:ext>
            </p:extLst>
          </p:nvPr>
        </p:nvGraphicFramePr>
        <p:xfrm>
          <a:off x="179512" y="1844824"/>
          <a:ext cx="8927344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近了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求 赐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067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zh-CN" sz="2000" b="1" dirty="0"/>
            </a:br>
            <a:r>
              <a:rPr lang="zh-CN" sz="2000" b="1" dirty="0"/>
              <a:t>【路五</a:t>
            </a:r>
            <a:r>
              <a:rPr lang="en-US" sz="2000" b="1" dirty="0"/>
              <a:t>24</a:t>
            </a:r>
            <a:r>
              <a:rPr lang="zh-CN" sz="2000" b="1" dirty="0"/>
              <a:t>】</a:t>
            </a:r>
            <a:r>
              <a:rPr lang="zh-CN" sz="2000" dirty="0"/>
              <a:t>「但要叫你们知道，人子在地上</a:t>
            </a:r>
            <a:r>
              <a:rPr lang="zh-CN" sz="2000" dirty="0">
                <a:solidFill>
                  <a:srgbClr val="FF0000"/>
                </a:solidFill>
              </a:rPr>
              <a:t>有赦罪的权柄</a:t>
            </a:r>
            <a:r>
              <a:rPr lang="zh-CN" sz="2000" dirty="0"/>
              <a:t>。』就对瘫子说：『我吩咐你起来，拿你的褥子回家去罢。』」</a:t>
            </a:r>
            <a:br>
              <a:rPr lang="en-US" altLang="zh-CN" sz="2000" dirty="0"/>
            </a:br>
            <a:r>
              <a:rPr lang="zh-CN" sz="2000" b="1" dirty="0"/>
              <a:t>【路六</a:t>
            </a:r>
            <a:r>
              <a:rPr lang="en-US" sz="2000" b="1" dirty="0"/>
              <a:t>5</a:t>
            </a:r>
            <a:r>
              <a:rPr lang="zh-CN" sz="2000" b="1" dirty="0"/>
              <a:t>】</a:t>
            </a:r>
            <a:r>
              <a:rPr lang="zh-CN" sz="2000" dirty="0"/>
              <a:t>「又对他们说：『人子</a:t>
            </a:r>
            <a:r>
              <a:rPr lang="zh-CN" sz="2000" dirty="0">
                <a:solidFill>
                  <a:srgbClr val="FF0000"/>
                </a:solidFill>
              </a:rPr>
              <a:t>是安息日的主</a:t>
            </a:r>
            <a:r>
              <a:rPr lang="zh-CN" sz="2000" dirty="0"/>
              <a:t>。』」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138601"/>
              </p:ext>
            </p:extLst>
          </p:nvPr>
        </p:nvGraphicFramePr>
        <p:xfrm>
          <a:off x="63360" y="1844824"/>
          <a:ext cx="908064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7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近了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 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权柄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主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8717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【路七</a:t>
            </a:r>
            <a:r>
              <a:rPr lang="en-US" sz="2000" b="1" dirty="0"/>
              <a:t>34</a:t>
            </a:r>
            <a:r>
              <a:rPr lang="zh-CN" sz="2000" b="1" dirty="0"/>
              <a:t>】</a:t>
            </a:r>
            <a:r>
              <a:rPr lang="zh-CN" sz="2000" dirty="0"/>
              <a:t>「人子来，</a:t>
            </a:r>
            <a:r>
              <a:rPr lang="zh-CN" sz="2000" dirty="0">
                <a:solidFill>
                  <a:srgbClr val="FF0000"/>
                </a:solidFill>
              </a:rPr>
              <a:t>也吃也喝</a:t>
            </a:r>
            <a:r>
              <a:rPr lang="zh-CN" sz="2000" dirty="0"/>
              <a:t>；你们说祂是贪食好酒的人，是税吏和罪人的朋友。」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371964"/>
              </p:ext>
            </p:extLst>
          </p:nvPr>
        </p:nvGraphicFramePr>
        <p:xfrm>
          <a:off x="63360" y="1844824"/>
          <a:ext cx="908064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7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近了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 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权柄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也吃也喝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7665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【路九</a:t>
            </a:r>
            <a:r>
              <a:rPr lang="en-US" sz="2000" b="1" dirty="0"/>
              <a:t>22</a:t>
            </a:r>
            <a:r>
              <a:rPr lang="zh-CN" sz="2000" b="1" dirty="0"/>
              <a:t>】</a:t>
            </a:r>
            <a:r>
              <a:rPr lang="zh-CN" sz="2000" dirty="0"/>
              <a:t>「又说：『人子必须</a:t>
            </a:r>
            <a:r>
              <a:rPr lang="zh-CN" sz="2000" dirty="0">
                <a:solidFill>
                  <a:srgbClr val="FF0000"/>
                </a:solidFill>
              </a:rPr>
              <a:t>受许多的苦</a:t>
            </a:r>
            <a:r>
              <a:rPr lang="zh-CN" sz="2000" dirty="0"/>
              <a:t>，被长老、祭司长和文士弃绝，并且被杀，第三日复活。』」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555097"/>
              </p:ext>
            </p:extLst>
          </p:nvPr>
        </p:nvGraphicFramePr>
        <p:xfrm>
          <a:off x="63360" y="1844824"/>
          <a:ext cx="908064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7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近了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 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权柄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也吃也喝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受苦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802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zh-CN" sz="2000" b="1" dirty="0"/>
              <a:t>【路十</a:t>
            </a:r>
            <a:r>
              <a:rPr lang="en-US" sz="2000" b="1" dirty="0"/>
              <a:t>21</a:t>
            </a:r>
            <a:r>
              <a:rPr lang="zh-CN" sz="2000" b="1" dirty="0"/>
              <a:t>】</a:t>
            </a:r>
            <a:r>
              <a:rPr lang="zh-CN" sz="2000" dirty="0"/>
              <a:t>「正当那时，耶稣被圣灵感动就</a:t>
            </a:r>
            <a:r>
              <a:rPr lang="zh-CN" sz="2000" dirty="0">
                <a:solidFill>
                  <a:srgbClr val="FF0000"/>
                </a:solidFill>
              </a:rPr>
              <a:t>欢乐</a:t>
            </a:r>
            <a:r>
              <a:rPr lang="zh-CN" sz="2000" dirty="0"/>
              <a:t>，说：『父阿，天地的主，我感谢你，因为你将这些事，向聪明通达人就藏起来，向婴孩就显出来。父阿，是的，因为你的美意本是如此。」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475566"/>
              </p:ext>
            </p:extLst>
          </p:nvPr>
        </p:nvGraphicFramePr>
        <p:xfrm>
          <a:off x="63360" y="1844824"/>
          <a:ext cx="908064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7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近了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 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权柄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也吃也喝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受苦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欢乐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957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zh-CN" sz="2000" b="1" dirty="0"/>
              <a:t>【路十一</a:t>
            </a:r>
            <a:r>
              <a:rPr lang="en-US" sz="2000" b="1" dirty="0"/>
              <a:t>30</a:t>
            </a:r>
            <a:r>
              <a:rPr lang="zh-CN" sz="2000" b="1" dirty="0"/>
              <a:t>】</a:t>
            </a:r>
            <a:r>
              <a:rPr lang="zh-CN" sz="2000" dirty="0"/>
              <a:t>「约拿怎样为尼尼微人成了神迹，人子也要照样为这世代的人</a:t>
            </a:r>
            <a:r>
              <a:rPr lang="zh-CN" sz="2000" dirty="0">
                <a:solidFill>
                  <a:srgbClr val="FF0000"/>
                </a:solidFill>
              </a:rPr>
              <a:t>成了神迹</a:t>
            </a:r>
            <a:r>
              <a:rPr lang="zh-CN" sz="2000" dirty="0"/>
              <a:t>。」</a:t>
            </a: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832734"/>
              </p:ext>
            </p:extLst>
          </p:nvPr>
        </p:nvGraphicFramePr>
        <p:xfrm>
          <a:off x="63360" y="1844824"/>
          <a:ext cx="908064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7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近了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 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权柄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也吃也喝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受苦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神迹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31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zh-CN" sz="2000" dirty="0"/>
              <a:t>【路六</a:t>
            </a:r>
            <a:r>
              <a:rPr lang="en-US" sz="2000" dirty="0"/>
              <a:t>17</a:t>
            </a:r>
            <a:r>
              <a:rPr lang="zh-CN" sz="2000" dirty="0"/>
              <a:t>】「耶稣和他们下了山，站在一块平地上；」</a:t>
            </a:r>
            <a:r>
              <a:rPr lang="en-US" altLang="zh-CN" sz="2000" dirty="0"/>
              <a:t>——</a:t>
            </a:r>
            <a:r>
              <a:rPr lang="en-US" altLang="zh-CN" dirty="0"/>
              <a:t>『</a:t>
            </a:r>
            <a:r>
              <a:rPr lang="zh-CN" altLang="en-US" dirty="0"/>
              <a:t>平原宝训</a:t>
            </a:r>
            <a:r>
              <a:rPr lang="en-US" altLang="zh-CN" dirty="0"/>
              <a:t>』</a:t>
            </a:r>
            <a:br>
              <a:rPr lang="en-US" altLang="zh-CN" sz="2000" dirty="0"/>
            </a:br>
            <a:r>
              <a:rPr lang="zh-CN" sz="2000" dirty="0"/>
              <a:t>【路七</a:t>
            </a:r>
            <a:r>
              <a:rPr lang="en-US" sz="2000" dirty="0"/>
              <a:t>1</a:t>
            </a:r>
            <a:r>
              <a:rPr lang="zh-CN" sz="2000" dirty="0"/>
              <a:t>】「耶稣对百姓讲完了这一切的话，就进了迦百农。」</a:t>
            </a:r>
            <a:br>
              <a:rPr lang="en-US" altLang="zh-CN" sz="1200" dirty="0">
                <a:solidFill>
                  <a:schemeClr val="tx1"/>
                </a:solidFill>
              </a:rPr>
            </a:br>
            <a:br>
              <a:rPr lang="en-US" altLang="zh-CN" sz="1200" dirty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143724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1480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zh-CN" sz="2000" b="1" dirty="0"/>
              <a:t>【路十二</a:t>
            </a:r>
            <a:r>
              <a:rPr lang="en-US" sz="2000" b="1" dirty="0"/>
              <a:t>10</a:t>
            </a:r>
            <a:r>
              <a:rPr lang="zh-CN" sz="2000" b="1" dirty="0"/>
              <a:t>】</a:t>
            </a:r>
            <a:r>
              <a:rPr lang="zh-CN" sz="2000" dirty="0"/>
              <a:t>「凡说话干犯人子的，还可得赦免；惟独亵渎圣灵的，总不得赦免。」</a:t>
            </a:r>
            <a:br>
              <a:rPr lang="en-US" altLang="zh-CN" sz="2000" dirty="0"/>
            </a:br>
            <a:r>
              <a:rPr lang="zh-CN" sz="2000" b="1" dirty="0"/>
              <a:t>【路十二</a:t>
            </a:r>
            <a:r>
              <a:rPr lang="en-US" sz="2000" b="1" dirty="0"/>
              <a:t>40</a:t>
            </a:r>
            <a:r>
              <a:rPr lang="zh-CN" sz="2000" b="1" dirty="0"/>
              <a:t>】</a:t>
            </a:r>
            <a:r>
              <a:rPr lang="zh-CN" sz="2000" dirty="0"/>
              <a:t>「你们也要豫备；因为你们想不到的时候，</a:t>
            </a:r>
            <a:r>
              <a:rPr lang="zh-CN" sz="2000" dirty="0">
                <a:solidFill>
                  <a:srgbClr val="FF0000"/>
                </a:solidFill>
              </a:rPr>
              <a:t>人子就来了</a:t>
            </a:r>
            <a:r>
              <a:rPr lang="zh-CN" sz="2000" dirty="0"/>
              <a:t>。』」</a:t>
            </a: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166328"/>
              </p:ext>
            </p:extLst>
          </p:nvPr>
        </p:nvGraphicFramePr>
        <p:xfrm>
          <a:off x="63360" y="1844824"/>
          <a:ext cx="908064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7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近了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 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权柄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也吃也喝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受苦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神迹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再来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1789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zh-CN" sz="2000" b="1" dirty="0"/>
              <a:t>【路十二</a:t>
            </a:r>
            <a:r>
              <a:rPr lang="en-US" sz="2000" b="1" dirty="0"/>
              <a:t>10</a:t>
            </a:r>
            <a:r>
              <a:rPr lang="zh-CN" sz="2000" b="1" dirty="0"/>
              <a:t>】</a:t>
            </a:r>
            <a:r>
              <a:rPr lang="zh-CN" sz="2000" dirty="0"/>
              <a:t>「凡说话干犯人子的，还可得赦免；惟独亵渎圣灵的，总不得赦免。」</a:t>
            </a:r>
            <a:br>
              <a:rPr lang="en-US" altLang="zh-CN" sz="2000" dirty="0"/>
            </a:br>
            <a:r>
              <a:rPr lang="zh-CN" sz="2000" b="1" dirty="0"/>
              <a:t>【路十二</a:t>
            </a:r>
            <a:r>
              <a:rPr lang="en-US" sz="2000" b="1" dirty="0"/>
              <a:t>40</a:t>
            </a:r>
            <a:r>
              <a:rPr lang="zh-CN" sz="2000" b="1" dirty="0"/>
              <a:t>】</a:t>
            </a:r>
            <a:r>
              <a:rPr lang="zh-CN" sz="2000" dirty="0"/>
              <a:t>「你们也要豫备；因为你们想不到的时候，</a:t>
            </a:r>
            <a:r>
              <a:rPr lang="zh-CN" sz="2000" dirty="0">
                <a:solidFill>
                  <a:srgbClr val="FF0000"/>
                </a:solidFill>
              </a:rPr>
              <a:t>人子就来了</a:t>
            </a:r>
            <a:r>
              <a:rPr lang="zh-CN" sz="2000" dirty="0"/>
              <a:t>。』」</a:t>
            </a:r>
            <a:br>
              <a:rPr lang="en-US" altLang="zh-CN" sz="2000" dirty="0"/>
            </a:br>
            <a:endParaRPr lang="en-AU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046148"/>
              </p:ext>
            </p:extLst>
          </p:nvPr>
        </p:nvGraphicFramePr>
        <p:xfrm>
          <a:off x="63360" y="1844824"/>
          <a:ext cx="9080640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7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3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96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84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使徒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妇女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在职训练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两个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责备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斥责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吩咐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斥责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赦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一句话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不要哭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摸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挤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不要怕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吃饱</a:t>
                      </a:r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安息日的主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先锋见证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禁食新旧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不跌倒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像基督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你们说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预言受难复活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禧年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有福</a:t>
                      </a:r>
                      <a:r>
                        <a:rPr lang="zh-CN" altLang="en-US" baseline="0" dirty="0">
                          <a:solidFill>
                            <a:schemeClr val="tx1"/>
                          </a:solidFill>
                        </a:rPr>
                        <a:t> 爱仇敌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爱多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撒种</a:t>
                      </a:r>
                      <a:endParaRPr lang="en-A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不配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邻舍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财宝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退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先祷告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属天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主教导祷告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圣灵的能力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好东西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指教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永永远远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灵里贫穷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信徒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属灵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变像山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近了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神能力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求 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权柄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也吃也喝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受苦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欢乐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神迹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再来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一件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六祸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忠仆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2034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思考题</a:t>
            </a:r>
            <a:r>
              <a:rPr lang="en-US" altLang="zh-CN" dirty="0"/>
              <a:t>1-3 </a:t>
            </a:r>
            <a:r>
              <a:rPr lang="zh-CN" altLang="en-US" dirty="0"/>
              <a:t>章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路加福音</a:t>
            </a:r>
            <a:r>
              <a:rPr lang="en-US" altLang="zh-CN" dirty="0"/>
              <a:t>1:1-4</a:t>
            </a:r>
            <a:r>
              <a:rPr lang="zh-CN" altLang="en-US" dirty="0"/>
              <a:t>这几节经文对我们学习主的话语以及为主做见证、传福音有哪些帮助？</a:t>
            </a:r>
            <a:endParaRPr lang="en-US" altLang="zh-CN" dirty="0"/>
          </a:p>
          <a:p>
            <a:r>
              <a:rPr lang="zh-CN" altLang="en-US" dirty="0"/>
              <a:t>路加福音</a:t>
            </a:r>
            <a:r>
              <a:rPr lang="en-US" altLang="zh-CN" dirty="0"/>
              <a:t>2:15-19</a:t>
            </a:r>
            <a:r>
              <a:rPr lang="zh-CN" altLang="en-US" dirty="0"/>
              <a:t>马利亚对牧羊人所说的事能够反复思想，我们对关乎神的事会反复思想吗？</a:t>
            </a:r>
            <a:endParaRPr lang="en-US" altLang="zh-CN" dirty="0"/>
          </a:p>
          <a:p>
            <a:r>
              <a:rPr lang="zh-CN" altLang="en-US" dirty="0"/>
              <a:t>路加福音</a:t>
            </a:r>
            <a:r>
              <a:rPr lang="en-US" altLang="zh-CN" dirty="0"/>
              <a:t>2:49</a:t>
            </a:r>
            <a:r>
              <a:rPr lang="zh-CN" altLang="en-US" dirty="0"/>
              <a:t>我们信主后是否有以神的事为念的经历呢？</a:t>
            </a:r>
            <a:endParaRPr lang="en-US" altLang="zh-CN" dirty="0"/>
          </a:p>
          <a:p>
            <a:r>
              <a:rPr lang="zh-CN" altLang="en-US" dirty="0"/>
              <a:t>路加福音</a:t>
            </a:r>
            <a:r>
              <a:rPr lang="en-US" altLang="zh-CN" dirty="0"/>
              <a:t>3:4-6</a:t>
            </a:r>
            <a:r>
              <a:rPr lang="zh-CN" altLang="en-US" dirty="0"/>
              <a:t>先知的宣告讲到了人心中的哪些光景？我们今天是否也常常处在这样的光景中？当怎样胜过？</a:t>
            </a:r>
            <a:endParaRPr lang="en-US" altLang="zh-CN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49618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思考题</a:t>
            </a:r>
            <a:r>
              <a:rPr lang="en-US" altLang="zh-CN" dirty="0"/>
              <a:t>4-6</a:t>
            </a:r>
            <a:r>
              <a:rPr lang="zh-CN" altLang="en-US" dirty="0"/>
              <a:t>章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路加福音</a:t>
            </a:r>
            <a:r>
              <a:rPr lang="en-US" altLang="zh-CN" dirty="0"/>
              <a:t>4:1-13</a:t>
            </a:r>
            <a:r>
              <a:rPr lang="zh-CN" altLang="en-US" dirty="0"/>
              <a:t>主耶稣胜过试探，给我们日常生活上得胜的法则是什么？</a:t>
            </a:r>
            <a:endParaRPr lang="en-US" altLang="zh-CN" dirty="0"/>
          </a:p>
          <a:p>
            <a:r>
              <a:rPr lang="zh-CN" altLang="en-US" dirty="0"/>
              <a:t>路加福音</a:t>
            </a:r>
            <a:r>
              <a:rPr lang="en-US" altLang="zh-CN" dirty="0"/>
              <a:t>5:17-20</a:t>
            </a:r>
            <a:r>
              <a:rPr lang="zh-CN" altLang="en-US" dirty="0"/>
              <a:t>医治瘫子的这个故事对我们传福音有哪些启发？</a:t>
            </a:r>
            <a:endParaRPr lang="en-US" altLang="zh-CN" dirty="0"/>
          </a:p>
          <a:p>
            <a:r>
              <a:rPr lang="zh-CN" altLang="en-US" dirty="0"/>
              <a:t>路加福音</a:t>
            </a:r>
            <a:r>
              <a:rPr lang="en-US" altLang="zh-CN" dirty="0"/>
              <a:t>6:27-36</a:t>
            </a:r>
            <a:r>
              <a:rPr lang="zh-CN" altLang="en-US" dirty="0"/>
              <a:t>主的“论爱仇敌”这段教训当怎样在我们的生活当中表现出来？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64983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思考题</a:t>
            </a:r>
            <a:r>
              <a:rPr lang="en-US" altLang="zh-CN" dirty="0"/>
              <a:t>7-9</a:t>
            </a:r>
            <a:r>
              <a:rPr lang="zh-CN" altLang="en-US" dirty="0"/>
              <a:t>章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路加福音</a:t>
            </a:r>
            <a:r>
              <a:rPr lang="en-US" altLang="zh-CN" dirty="0"/>
              <a:t>7:1-10</a:t>
            </a:r>
            <a:r>
              <a:rPr lang="zh-CN" altLang="en-US" dirty="0"/>
              <a:t>从耶稣医治百夫长的仆人来认识主的权柄。（信心创始成终不断成长）</a:t>
            </a:r>
            <a:endParaRPr lang="en-US" altLang="zh-CN" dirty="0"/>
          </a:p>
          <a:p>
            <a:r>
              <a:rPr lang="zh-CN" altLang="en-US" dirty="0"/>
              <a:t>路加福音</a:t>
            </a:r>
            <a:r>
              <a:rPr lang="en-US" altLang="zh-CN" dirty="0"/>
              <a:t>7:23</a:t>
            </a:r>
            <a:r>
              <a:rPr lang="zh-CN" altLang="en-US" dirty="0"/>
              <a:t>耶稣既能行神迹，为什么不能救施洗约翰免于牢狱之灾（或者救我免于难处）？</a:t>
            </a:r>
            <a:endParaRPr lang="en-US" altLang="zh-CN" dirty="0"/>
          </a:p>
          <a:p>
            <a:r>
              <a:rPr lang="zh-CN" altLang="en-US" dirty="0"/>
              <a:t>路加福音</a:t>
            </a:r>
            <a:r>
              <a:rPr lang="en-US" altLang="zh-CN" dirty="0"/>
              <a:t>8:26-39</a:t>
            </a:r>
            <a:r>
              <a:rPr lang="zh-CN" altLang="en-US" dirty="0"/>
              <a:t>耶稣付上两千头猪的代价救一个人，人的价值在神的眼光中和人的眼光中有何不同？要是你付两千头猪的代价你愿意吗？</a:t>
            </a:r>
            <a:r>
              <a:rPr lang="en-US" altLang="zh-CN" dirty="0"/>
              <a:t> </a:t>
            </a:r>
          </a:p>
          <a:p>
            <a:r>
              <a:rPr lang="zh-CN" altLang="en-US" dirty="0"/>
              <a:t>路加福音</a:t>
            </a:r>
            <a:r>
              <a:rPr lang="en-US" altLang="zh-CN" dirty="0"/>
              <a:t>9:57-61</a:t>
            </a:r>
            <a:r>
              <a:rPr lang="zh-CN" altLang="en-US" dirty="0"/>
              <a:t>想清楚跟从主的代价是什么？</a:t>
            </a:r>
            <a:endParaRPr lang="en-US" altLang="zh-CN" dirty="0"/>
          </a:p>
          <a:p>
            <a:endParaRPr lang="en-US" altLang="zh-CN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33944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思考题</a:t>
            </a:r>
            <a:r>
              <a:rPr lang="en-US" altLang="zh-CN" dirty="0"/>
              <a:t>10-12</a:t>
            </a:r>
            <a:r>
              <a:rPr lang="zh-CN" altLang="en-US" dirty="0"/>
              <a:t>章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路加福音</a:t>
            </a:r>
            <a:r>
              <a:rPr lang="en-US" altLang="zh-CN" dirty="0"/>
              <a:t>10:1-12</a:t>
            </a:r>
            <a:r>
              <a:rPr lang="zh-CN" altLang="en-US" dirty="0"/>
              <a:t>我们是否不需要先打电话而是主动去传福音？人若不接待可不可以说：就是你们城里的尘土粘在我们的脚上，我们也当着你们擦去？</a:t>
            </a:r>
            <a:endParaRPr lang="en-US" altLang="zh-CN" dirty="0"/>
          </a:p>
          <a:p>
            <a:r>
              <a:rPr lang="zh-CN" altLang="en-US" dirty="0"/>
              <a:t>路加福音</a:t>
            </a:r>
            <a:r>
              <a:rPr lang="en-US" altLang="zh-CN" dirty="0"/>
              <a:t>10:42</a:t>
            </a:r>
            <a:r>
              <a:rPr lang="zh-CN" altLang="en-US" dirty="0"/>
              <a:t>弱弱问一句：大家还能记起“只有一事”的那三处经文</a:t>
            </a:r>
            <a:r>
              <a:rPr lang="en-US" altLang="zh-CN" dirty="0"/>
              <a:t>(</a:t>
            </a:r>
            <a:r>
              <a:rPr lang="zh-CN" altLang="en-US" dirty="0"/>
              <a:t>或之一</a:t>
            </a:r>
            <a:r>
              <a:rPr lang="en-US" altLang="zh-CN" dirty="0"/>
              <a:t>)</a:t>
            </a:r>
            <a:r>
              <a:rPr lang="zh-CN" altLang="en-US" dirty="0"/>
              <a:t>吗？</a:t>
            </a:r>
            <a:endParaRPr lang="en-US" altLang="zh-CN" dirty="0"/>
          </a:p>
          <a:p>
            <a:r>
              <a:rPr lang="zh-CN" altLang="en-US" dirty="0"/>
              <a:t>路</a:t>
            </a:r>
            <a:r>
              <a:rPr lang="en-US" altLang="zh-CN" dirty="0"/>
              <a:t>7:36</a:t>
            </a:r>
            <a:r>
              <a:rPr lang="zh-CN" altLang="en-US" dirty="0"/>
              <a:t>和路</a:t>
            </a:r>
            <a:r>
              <a:rPr lang="en-US" altLang="zh-CN" dirty="0"/>
              <a:t>11:37</a:t>
            </a:r>
            <a:r>
              <a:rPr lang="zh-CN" altLang="en-US" dirty="0"/>
              <a:t>记载法利赛人请耶稣吃饭。请问：人家请你吃饭时你敢饭前不洗手而且当面说“你们有祸了”吗？</a:t>
            </a:r>
            <a:endParaRPr lang="en-US" altLang="zh-CN" dirty="0"/>
          </a:p>
          <a:p>
            <a:r>
              <a:rPr lang="zh-CN" altLang="en-US" dirty="0"/>
              <a:t>路</a:t>
            </a:r>
            <a:r>
              <a:rPr lang="en-US" altLang="zh-CN" dirty="0"/>
              <a:t>12:41</a:t>
            </a:r>
            <a:r>
              <a:rPr lang="zh-CN" altLang="en-US" dirty="0"/>
              <a:t>我们</a:t>
            </a:r>
            <a:r>
              <a:rPr lang="en-US" altLang="zh-CN" dirty="0"/>
              <a:t>(</a:t>
            </a:r>
            <a:r>
              <a:rPr lang="zh-CN" altLang="en-US" dirty="0"/>
              <a:t>忠心有见识的管家</a:t>
            </a:r>
            <a:r>
              <a:rPr lang="en-US" altLang="zh-CN" dirty="0"/>
              <a:t>)</a:t>
            </a:r>
            <a:r>
              <a:rPr lang="zh-CN" altLang="en-US" dirty="0"/>
              <a:t>把多少时间分配在读经上？</a:t>
            </a:r>
            <a:endParaRPr lang="en-US" altLang="zh-CN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931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400" dirty="0">
                <a:solidFill>
                  <a:schemeClr val="tx1"/>
                </a:solidFill>
              </a:rPr>
            </a:br>
            <a:r>
              <a:rPr lang="zh-CN" sz="2000" b="1" dirty="0"/>
              <a:t>【路九</a:t>
            </a:r>
            <a:r>
              <a:rPr lang="en-US" sz="2000" b="1" dirty="0"/>
              <a:t>51</a:t>
            </a:r>
            <a:r>
              <a:rPr lang="zh-CN" sz="2000" b="1" dirty="0"/>
              <a:t>】</a:t>
            </a:r>
            <a:r>
              <a:rPr lang="zh-CN" sz="2000" dirty="0"/>
              <a:t>「耶稣被接上升的日子将到，祂就</a:t>
            </a:r>
            <a:r>
              <a:rPr lang="zh-CN" sz="2000" dirty="0">
                <a:solidFill>
                  <a:srgbClr val="FF0000"/>
                </a:solidFill>
              </a:rPr>
              <a:t>定意向耶路撒冷去</a:t>
            </a:r>
            <a:r>
              <a:rPr lang="zh-CN" sz="2000" dirty="0"/>
              <a:t>」</a:t>
            </a:r>
            <a:br>
              <a:rPr lang="en-US" altLang="zh-CN" sz="2400" dirty="0">
                <a:solidFill>
                  <a:schemeClr val="tx1"/>
                </a:solidFill>
              </a:rPr>
            </a:b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en-US" altLang="zh-CN" sz="1200" dirty="0">
                <a:solidFill>
                  <a:schemeClr val="tx1"/>
                </a:solidFill>
              </a:rPr>
            </a:br>
            <a:br>
              <a:rPr lang="en-US" altLang="zh-CN" sz="1200" dirty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133137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54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400" dirty="0">
                <a:solidFill>
                  <a:schemeClr val="tx1"/>
                </a:solidFill>
              </a:rPr>
            </a:br>
            <a:r>
              <a:rPr lang="zh-CN" sz="2000" b="1" dirty="0"/>
              <a:t>【路五</a:t>
            </a:r>
            <a:r>
              <a:rPr lang="en-US" sz="2000" b="1" dirty="0"/>
              <a:t>10</a:t>
            </a:r>
            <a:r>
              <a:rPr lang="zh-CN" sz="2000" b="1" dirty="0"/>
              <a:t>】</a:t>
            </a:r>
            <a:r>
              <a:rPr lang="zh-CN" sz="2000" dirty="0"/>
              <a:t>「他的伙伴西庇太的儿子</a:t>
            </a:r>
            <a:r>
              <a:rPr lang="zh-CN" sz="2000" dirty="0">
                <a:solidFill>
                  <a:srgbClr val="FF0000"/>
                </a:solidFill>
              </a:rPr>
              <a:t>雅各、约翰</a:t>
            </a:r>
            <a:r>
              <a:rPr lang="zh-CN" sz="2000" dirty="0"/>
              <a:t>，也是这样。耶稣对</a:t>
            </a:r>
            <a:r>
              <a:rPr lang="zh-CN" sz="2000" dirty="0">
                <a:solidFill>
                  <a:srgbClr val="FF0000"/>
                </a:solidFill>
              </a:rPr>
              <a:t>西门</a:t>
            </a:r>
            <a:r>
              <a:rPr lang="zh-CN" sz="2000" dirty="0"/>
              <a:t>说：『不要怕，从今以后，你要得人了。』」</a:t>
            </a:r>
            <a:br>
              <a:rPr lang="en-US" altLang="zh-CN" sz="2000" dirty="0"/>
            </a:br>
            <a:r>
              <a:rPr lang="zh-CN" sz="2000" b="1" dirty="0"/>
              <a:t>【路五</a:t>
            </a:r>
            <a:r>
              <a:rPr lang="en-US" sz="2000" b="1" dirty="0"/>
              <a:t>27</a:t>
            </a:r>
            <a:r>
              <a:rPr lang="zh-CN" sz="2000" b="1" dirty="0"/>
              <a:t>】</a:t>
            </a:r>
            <a:r>
              <a:rPr lang="zh-CN" sz="2000" dirty="0"/>
              <a:t>「这事以后，耶稣出去，看见一个税吏，名叫</a:t>
            </a:r>
            <a:r>
              <a:rPr lang="zh-CN" sz="2000" dirty="0">
                <a:solidFill>
                  <a:srgbClr val="FF0000"/>
                </a:solidFill>
              </a:rPr>
              <a:t>利未</a:t>
            </a:r>
            <a:r>
              <a:rPr lang="zh-CN" sz="2000" dirty="0"/>
              <a:t>，坐在税关上，就对他说：『你跟从我来。』」</a:t>
            </a: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en-US" altLang="zh-CN" sz="1200" dirty="0">
                <a:solidFill>
                  <a:schemeClr val="tx1"/>
                </a:solidFill>
              </a:rPr>
            </a:br>
            <a:br>
              <a:rPr lang="en-US" altLang="zh-CN" sz="1200" dirty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276699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西门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altLang="zh-CN" sz="2400" dirty="0">
                <a:solidFill>
                  <a:schemeClr val="tx1"/>
                </a:solidFill>
              </a:rPr>
            </a:br>
            <a:r>
              <a:rPr lang="zh-CN" sz="2400" b="1" dirty="0"/>
              <a:t>【路六</a:t>
            </a:r>
            <a:r>
              <a:rPr lang="en-US" sz="2400" b="1" dirty="0"/>
              <a:t>13</a:t>
            </a:r>
            <a:r>
              <a:rPr lang="zh-CN" sz="2400" b="1" dirty="0"/>
              <a:t>】</a:t>
            </a:r>
            <a:r>
              <a:rPr lang="zh-CN" sz="2400" dirty="0"/>
              <a:t>「到了天亮，叫祂的门徒来；就从他们中间挑选</a:t>
            </a:r>
            <a:r>
              <a:rPr lang="zh-CN" sz="2400" dirty="0">
                <a:solidFill>
                  <a:srgbClr val="FF0000"/>
                </a:solidFill>
              </a:rPr>
              <a:t>十二</a:t>
            </a:r>
            <a:r>
              <a:rPr lang="zh-CN" sz="2400" dirty="0"/>
              <a:t>个人，称他们为使徒。」</a:t>
            </a:r>
            <a:br>
              <a:rPr lang="en-US" altLang="zh-CN" sz="2000" dirty="0"/>
            </a:br>
            <a:br>
              <a:rPr lang="en-US" altLang="zh-CN" sz="1200" dirty="0">
                <a:solidFill>
                  <a:schemeClr val="tx1"/>
                </a:solidFill>
              </a:rPr>
            </a:br>
            <a:br>
              <a:rPr lang="en-US" altLang="zh-CN" sz="1200" dirty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893820"/>
              </p:ext>
            </p:extLst>
          </p:nvPr>
        </p:nvGraphicFramePr>
        <p:xfrm>
          <a:off x="395536" y="1844824"/>
          <a:ext cx="843528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加利利第一次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(4:14-6:16)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(7:1-8:56)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(9:1-9:50)</a:t>
                      </a:r>
                      <a:endParaRPr lang="en-A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往耶路撒冷途中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(9:51 – 19:27)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章节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门徒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西门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使徒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赶鬼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医病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施洗约翰</a:t>
                      </a:r>
                      <a:endParaRPr lang="en-A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传道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祷告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圣灵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神的国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人子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</a:t>
                      </a:r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21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6435</Words>
  <Application>Microsoft Office PowerPoint</Application>
  <PresentationFormat>On-screen Show (4:3)</PresentationFormat>
  <Paragraphs>3369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主题</vt:lpstr>
      <vt:lpstr>路加福音7-12章</vt:lpstr>
      <vt:lpstr>路加福音内容大纲 </vt:lpstr>
      <vt:lpstr>PowerPoint Presentation</vt:lpstr>
      <vt:lpstr> 人子在加利利的工作(4:14 -- 9:50) 人子在往耶路撒冷途中的工作(9:51 – 19:27) 【路一3】「这些事我既从起头都详细考察了，就定意要按着次序写给你」   </vt:lpstr>
      <vt:lpstr> 【路四14】「耶稣满有圣灵的能力回到加利利，祂的名声就传遍了四方。」 ——「回到加利利」：主耶稣在胜过魔鬼的试探之后，曾在犹太地传道约有一年之久(参约二1~五47)。这里是记录祂开始第二年的公开事奉。   </vt:lpstr>
      <vt:lpstr>【路六17】「耶稣和他们下了山，站在一块平地上；」——『平原宝训』 【路七1】「耶稣对百姓讲完了这一切的话，就进了迦百农。」  </vt:lpstr>
      <vt:lpstr> 【路九51】「耶稣被接上升的日子将到，祂就定意向耶路撒冷去」     </vt:lpstr>
      <vt:lpstr> 【路五10】「他的伙伴西庇太的儿子雅各、约翰，也是这样。耶稣对西门说：『不要怕，从今以后，你要得人了。』」 【路五27】「这事以后，耶稣出去，看见一个税吏，名叫利未，坐在税关上，就对他说：『你跟从我来。』」   </vt:lpstr>
      <vt:lpstr> 【路六13】「到了天亮，叫祂的门徒来；就从他们中间挑选十二个人，称他们为使徒。」   </vt:lpstr>
      <vt:lpstr> 【路八1】「过了不多日，耶稣周游各城各乡传道，宣讲神国的福音；和祂同去的有十二个门徒」 【路八2】「还有被恶鬼所附，被疾病所累，已经治好的几个妇女，内中有称为抹大拉的马利亚，曾有七个鬼从她身上赶出来；」   </vt:lpstr>
      <vt:lpstr> 【路九1】「耶稣叫齐了十二个门徒，给他们能力权柄，制伏一切的鬼，医治各样的病。」【路九2】「又差遣他们去宣传神国的道，医治病人。」   </vt:lpstr>
      <vt:lpstr> 【路十1】「这事以后，主又设立七十个人，差遣他们两个两个的，在祂前面往自己所要到的各城各地方去。」【路十2】「就对他们说：『要收的庄稼多，作工的人少；所以你们当求庄稼的主，打发工人出去收他的庄稼。」 」   </vt:lpstr>
      <vt:lpstr> 【路四34】「『唉，拿撒勒的耶稣，我们与你有甚么相干，你来灭我们么？我知道你是谁，乃是神的圣者。』」【路四35】「耶稣责备牠说：『不要作声，从这人身上出来罢。』鬼把那人摔倒在众人中间，就出来了，却也没有害他。」   </vt:lpstr>
      <vt:lpstr> 【路八24】「门徒来叫醒了祂，说：『夫子，夫子，我们丧命喇。』耶稣醒了，斥责那狂风大浪；风浪就止住，平静了。」 【路八25】「耶稣对他们说：『你们的信心在那里呢？』他们又惧怕，又希奇，彼此说：『这到底是谁？祂吩咐风和水，连风和水也听从祂了。』」   </vt:lpstr>
      <vt:lpstr> 【路八28】「他见了耶稣，就俯伏在祂面前，大声喊叫，说：『至高神的儿子耶稣，我与你有甚么相干？求你不要叫我受苦。』」【路八29】「是因耶稣曾吩咐污鬼从那人身上出来；原来……」   </vt:lpstr>
      <vt:lpstr> 【路九41】「耶稣说：『嗳，这又不信又悖谬的世代阿，我在你们这里，忍耐你们，要到几时呢？将你的儿子带到这里来罢。』」路九42】「正来的时候，鬼把他摔倒，叫他重重的抽疯。耶稣就斥责那污鬼，把孩子治好了，交给他父亲。」   </vt:lpstr>
      <vt:lpstr> 【路十17】「那七十个人欢欢喜喜的回来说：『主阿，因你的名，就是鬼也服了我们。』」【路十18】「耶稣对他们说：『我曾看见撒但从天上坠落，像闪电一样。」   </vt:lpstr>
      <vt:lpstr> 【路十一14】「耶稣赶出一个叫人哑吧的鬼；鬼出去了，哑吧就说出话来；众人都希奇。」 【路十一20】「我若靠着神的能力赶鬼，这就是神的国临到你们了。」  </vt:lpstr>
      <vt:lpstr> 【路四39】「耶稣站在她旁边，斥责那热病，热就退了；她立刻起来服事他们。」 【可一31】「耶稣进前拉着她的手，扶她起来，热就退了，她就服事他们。」  </vt:lpstr>
      <vt:lpstr> 【路五13】「耶稣伸手摸他说：『我肯，你洁净了罢。』大痲疯立刻就离了他的身。」 ——主原可以只用一句话，就叫那长大痲疯的痊愈，但祂却「伸手摸他」，这是主爱的表现。主并非不能体恤我们的软弱(来四15)；祂喜欢进到我们的感觉里面，与我们表同情。  </vt:lpstr>
      <vt:lpstr> 【路五20】「耶稣见他们的信心，就对瘫子说：『你的罪赦了。』」 ——「他们的信心」：『他们』是指抬瘫子的人，可能也包括那个瘫子本人；无论如何，这也表示代祷的信心，相当有功效。  </vt:lpstr>
      <vt:lpstr> 【路六5】「又对他们说：『人子是安息日的主。』」 【路六9】「耶稣对他们说：『我问你们，在安息日行善行恶，救命害命，那样是可以的呢？』」 ——【路十三15】 【路十四5】  </vt:lpstr>
      <vt:lpstr> 【路七7】「我也自以为不配去见你，只要你说一句话，我的仆人就必好了。」 主的话里有权柄(参四32)；祂用权能的话托住万有(来一3)。我们只要得着主的「一句话」，个人或教会一切的难处，就都过去了。  </vt:lpstr>
      <vt:lpstr> 【路七13】「主看见那寡妇就怜悯她，对她说：『不要哭。』」【路七14】「于是进前按着杠，抬的人就站住了。耶稣说：『少年人，我吩咐你起来。』」  </vt:lpstr>
      <vt:lpstr> 【路八45】「耶稣说：『摸我的是谁？』众人都不承认，彼得和同行的人都说：『夫子，众人拥拥挤挤紧靠着你，(有古卷在此有你还问摸我的是谁么？)』」 【路八48】「耶稣对她说：『女儿，你的信救了你，平平安安的去罢。』」   </vt:lpstr>
      <vt:lpstr> 【路八50】「耶稣听见就对他说：『不要怕，只要信，你的女儿就必得救。』」   </vt:lpstr>
      <vt:lpstr> 【路九16】「耶稣拿着这五个饼、两条鱼，望着天祝福，擘开，递给门徒摆在众人面前。」 【路九17】「他们就吃，并且都吃饱了；把剩下的零碎收拾起来，装满了十二篮子。」  </vt:lpstr>
      <vt:lpstr> 【路三16】「约翰说：『我是用水给你们施洗，但有一位能力比我更大的要来，我就是给祂解鞋带也不配；祂要用圣灵与火给你们施洗。」   </vt:lpstr>
      <vt:lpstr> 【路五33】「他们说：『约翰的门徒屡次禁食祈祷，法利赛人的门徒也是这样；惟独你的门徒又吃又喝。』」 【路五38】「但新酒必须装在新皮袋里。」   </vt:lpstr>
      <vt:lpstr> 【路七19】「他便叫了两个门徒来，打发他们到主那里去，说：『那将要来的是你么，还是我们等候别人呢？』」 【路七23】「凡不因我跌倒的，就有福了。』」 【路七28】「我告诉你们，凡妇人所生的，没有一个大过约翰的；然而神国里最小的，比他还大。』」   </vt:lpstr>
      <vt:lpstr> 【路九7】「分封的王希律听见耶稣所作的一切事，就游移不定；因为有人说：『是约翰从死里复活。』」   </vt:lpstr>
      <vt:lpstr> 【路九20】「耶稣说：『你们说我是谁？』彼得回答说：『是神所立的基督。』」   </vt:lpstr>
      <vt:lpstr> 【路四18】「『主的灵在我身上，因为祂用膏膏我，叫我传福音给贫穷的人；差遣我报告被掳的得释放，瞎眼的得看见，叫那受压制的得自由」：【路四19】「报告神悦纳人的禧年。』」   </vt:lpstr>
      <vt:lpstr>  【路六20】「耶稣举目看着门徒说：『你们贫穷的人有福了，因为神的国是你们的。」 【路六43】「因为没有好树结坏果子；也没有坏树结好果子。」   </vt:lpstr>
      <vt:lpstr> 【路七47】「所以我告诉你，她许多的罪都赦免了，因为她的爱多；但那赦免少的，他的爱就少。』」 【路七50】「耶稣对那女人说：『你的信救了你，平平安安的回去罢。』」   </vt:lpstr>
      <vt:lpstr> 【路八10】「祂说：『神国的奥秘，只叫你们知道；至于别人，就用比喻，叫他们看也看不见，听也听不明。」【路八11】「这比喻乃是这样：种子就是神的道。」   </vt:lpstr>
      <vt:lpstr> 【路九22】「又说：『人子必须受许多的苦，被长老、祭司长和文士弃绝，并且被杀，第三日复活。』」 【路九23】「耶稣又对众人说：『若有人要跟从我，就当舍己，天天背起他的十字架来，跟从我；」   </vt:lpstr>
      <vt:lpstr> 【路九46】「门徒中间起了议论，谁将为大。」 【路九55】「耶稣转身责备两个门徒说：『你们的心如何，你们并不知道。」 【路九62】「耶稣说：『手扶着犁向后看的，不配进神的国。』」  </vt:lpstr>
      <vt:lpstr> 【路十36】「你想这三个人，那一个是落在强盗手中的邻舍呢？』」 【路十42】「但是不可少的只有一件；马利亚已经选择那上好的福分，是不能夺去的。』」  </vt:lpstr>
      <vt:lpstr> 【路十一10】「因为凡祈求的就得着；寻找的就寻见；叩门的就给他开门。」 【路十一29】「当众人聚集的时候，耶稣开讲说：『这世代是一个邪恶的世代；他们求看神迹，除了约拿的神迹以外，再没有神迹给他们看。」  </vt:lpstr>
      <vt:lpstr> 【路十一34】「你眼睛就是身上的灯，你的眼睛若瞭亮，全身就光明；眼睛若昏花，全身就黑暗。」 【路十一46】「耶稣说：『你们律法师也有祸了；因为你们把难担的担子，放在人身上，自己一个指头却不肯动。」  </vt:lpstr>
      <vt:lpstr> 【路十二21】「凡为自己积财，在神面前却不富足的，也是这样。』」 【路十二42】「主说：『谁是那忠心有见识的管家，主人派他管理家里的人，按时分粮给他们呢？」   </vt:lpstr>
      <vt:lpstr>  【路三21】「众百姓都受了洗，耶稣也受了洗，正祷告的时候，天就开了」 【路五16】「耶稣却退到旷野去祷告。」 【路六12】「那时，耶稣出去上山祷告；整夜祷告神。」   </vt:lpstr>
      <vt:lpstr>  【路九29】「正祷告的时候，祂的面貌就改变了，衣服洁白放光。」 【路十一1】「耶稣在一个地方祷告；祷告完了，有个门徒对祂说：『求主教导我们祷告，像约翰教导他的门徒。』」   </vt:lpstr>
      <vt:lpstr>  【路四14】「耶稣满有圣灵的能力回到加利利，祂的名声就传遍了四方。」 【路八46】「耶稣说：『总有人摸我；因我觉得有能力从我身上出去。』」   </vt:lpstr>
      <vt:lpstr>  【路十21】「正当那时，耶稣被圣灵感动就欢乐，说：『父阿，天地的主，我感谢你，因为你将这些事，向聪明通达人就藏起来，向婴孩就显出来。父阿，是的，因为你的美意本是如此。」   </vt:lpstr>
      <vt:lpstr>  【路十一13】「你们虽然不好，尚且知道拿好东西给儿女，何况天父，岂不更将圣灵给求祂的人么？』」   </vt:lpstr>
      <vt:lpstr>  【路十二10】「凡说话干犯人子的，还可得赦免；惟独亵渎圣灵的，总不得赦免。」 【路十二12】「因为正在那时候，圣灵要指教你们当说的话。』」   </vt:lpstr>
      <vt:lpstr>  【路一33】「祂要作雅各家的王，直到永远；祂的国也没有穷尽。』」 【路六20】「耶稣举目看着门徒说：『你们贫穷的人有福了，因为神的国是你们的。」   </vt:lpstr>
      <vt:lpstr>  【路七28】「我告诉你们，凡妇人所生的，没有一个大过约翰的；然而神国里最小的，比他还大。』」 【路八10】「祂说：『神国的奥秘，只叫你们知道；至于别人，就用比喻，叫他们看也看不见，听也听不明。」   </vt:lpstr>
      <vt:lpstr>  【路九27】「我实在告诉你们，站在这里的，有人在没尝死味以前，必看见神的国。』」   </vt:lpstr>
      <vt:lpstr>  【路十9】「要医治那城里的病人，对他们说：“神的国临近你们了。”」   </vt:lpstr>
      <vt:lpstr>  【路十一20】「我若靠着神的能力赶鬼，这就是神的国临到你们了。」   </vt:lpstr>
      <vt:lpstr>  【路十二31】「你们只要求祂的国，这些东西就必加给你们了。」 【路十二32】「你们这小群，不要惧怕，因为你们的父，乐意把国赐给你们。」   </vt:lpstr>
      <vt:lpstr>  【路五24】「但要叫你们知道，人子在地上有赦罪的权柄。』就对瘫子说：『我吩咐你起来，拿你的褥子回家去罢。』」 【路六5】「又对他们说：『人子是安息日的主。』」   </vt:lpstr>
      <vt:lpstr> 【路七34】「人子来，也吃也喝；你们说祂是贪食好酒的人，是税吏和罪人的朋友。」  </vt:lpstr>
      <vt:lpstr> 【路九22】「又说：『人子必须受许多的苦，被长老、祭司长和文士弃绝，并且被杀，第三日复活。』」  </vt:lpstr>
      <vt:lpstr> 【路十21】「正当那时，耶稣被圣灵感动就欢乐，说：『父阿，天地的主，我感谢你，因为你将这些事，向聪明通达人就藏起来，向婴孩就显出来。父阿，是的，因为你的美意本是如此。」  </vt:lpstr>
      <vt:lpstr>【路十一30】「约拿怎样为尼尼微人成了神迹，人子也要照样为这世代的人成了神迹。」 </vt:lpstr>
      <vt:lpstr>【路十二10】「凡说话干犯人子的，还可得赦免；惟独亵渎圣灵的，总不得赦免。」 【路十二40】「你们也要豫备；因为你们想不到的时候，人子就来了。』」 </vt:lpstr>
      <vt:lpstr>【路十二10】「凡说话干犯人子的，还可得赦免；惟独亵渎圣灵的，总不得赦免。」 【路十二40】「你们也要豫备；因为你们想不到的时候，人子就来了。』」 </vt:lpstr>
      <vt:lpstr>思考题1-3 章</vt:lpstr>
      <vt:lpstr>思考题4-6章</vt:lpstr>
      <vt:lpstr>思考题7-9章</vt:lpstr>
      <vt:lpstr>思考题10-12章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路加福音内容大纲 </dc:title>
  <dc:creator>nzwhappy</dc:creator>
  <cp:lastModifiedBy>Unknown User</cp:lastModifiedBy>
  <cp:revision>106</cp:revision>
  <dcterms:created xsi:type="dcterms:W3CDTF">2021-01-03T07:17:03Z</dcterms:created>
  <dcterms:modified xsi:type="dcterms:W3CDTF">2021-02-06T23:04:47Z</dcterms:modified>
</cp:coreProperties>
</file>