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4" r:id="rId7"/>
    <p:sldId id="264" r:id="rId8"/>
    <p:sldId id="262" r:id="rId9"/>
    <p:sldId id="268" r:id="rId10"/>
    <p:sldId id="269" r:id="rId11"/>
    <p:sldId id="270" r:id="rId12"/>
    <p:sldId id="271" r:id="rId13"/>
    <p:sldId id="272" r:id="rId14"/>
    <p:sldId id="273" r:id="rId15"/>
    <p:sldId id="275"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BD8E5DF-18B6-4DC3-A0EB-9722ED77B677}" type="datetimeFigureOut">
              <a:rPr lang="en-AU" smtClean="0"/>
              <a:t>24/03/2018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337229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BD8E5DF-18B6-4DC3-A0EB-9722ED77B677}" type="datetimeFigureOut">
              <a:rPr lang="en-AU" smtClean="0"/>
              <a:t>24/03/2018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390878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BD8E5DF-18B6-4DC3-A0EB-9722ED77B677}" type="datetimeFigureOut">
              <a:rPr lang="en-AU" smtClean="0"/>
              <a:t>24/03/2018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50991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BD8E5DF-18B6-4DC3-A0EB-9722ED77B677}" type="datetimeFigureOut">
              <a:rPr lang="en-AU" smtClean="0"/>
              <a:t>24/03/2018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291635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8E5DF-18B6-4DC3-A0EB-9722ED77B677}" type="datetimeFigureOut">
              <a:rPr lang="en-AU" smtClean="0"/>
              <a:t>24/03/2018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31918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BD8E5DF-18B6-4DC3-A0EB-9722ED77B677}" type="datetimeFigureOut">
              <a:rPr lang="en-AU" smtClean="0"/>
              <a:t>24/03/2018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331650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BD8E5DF-18B6-4DC3-A0EB-9722ED77B677}" type="datetimeFigureOut">
              <a:rPr lang="en-AU" smtClean="0"/>
              <a:t>24/03/2018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49109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BD8E5DF-18B6-4DC3-A0EB-9722ED77B677}" type="datetimeFigureOut">
              <a:rPr lang="en-AU" smtClean="0"/>
              <a:t>24/03/2018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809829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8E5DF-18B6-4DC3-A0EB-9722ED77B677}" type="datetimeFigureOut">
              <a:rPr lang="en-AU" smtClean="0"/>
              <a:t>24/03/2018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296549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8E5DF-18B6-4DC3-A0EB-9722ED77B677}" type="datetimeFigureOut">
              <a:rPr lang="en-AU" smtClean="0"/>
              <a:t>24/03/2018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3291627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8E5DF-18B6-4DC3-A0EB-9722ED77B677}" type="datetimeFigureOut">
              <a:rPr lang="en-AU" smtClean="0"/>
              <a:t>24/03/2018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D88BA5-5801-4C36-B2F9-69A97518DC48}" type="slidenum">
              <a:rPr lang="en-AU" smtClean="0"/>
              <a:t>‹#›</a:t>
            </a:fld>
            <a:endParaRPr lang="en-AU"/>
          </a:p>
        </p:txBody>
      </p:sp>
    </p:spTree>
    <p:extLst>
      <p:ext uri="{BB962C8B-B14F-4D97-AF65-F5344CB8AC3E}">
        <p14:creationId xmlns:p14="http://schemas.microsoft.com/office/powerpoint/2010/main" val="207897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8E5DF-18B6-4DC3-A0EB-9722ED77B677}" type="datetimeFigureOut">
              <a:rPr lang="en-AU" smtClean="0"/>
              <a:t>24/03/2018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88BA5-5801-4C36-B2F9-69A97518DC48}" type="slidenum">
              <a:rPr lang="en-AU" smtClean="0"/>
              <a:t>‹#›</a:t>
            </a:fld>
            <a:endParaRPr lang="en-AU"/>
          </a:p>
        </p:txBody>
      </p:sp>
    </p:spTree>
    <p:extLst>
      <p:ext uri="{BB962C8B-B14F-4D97-AF65-F5344CB8AC3E}">
        <p14:creationId xmlns:p14="http://schemas.microsoft.com/office/powerpoint/2010/main" val="2367072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13800" dirty="0"/>
              <a:t>诗篇</a:t>
            </a:r>
            <a:endParaRPr lang="en-AU" sz="13800" dirty="0"/>
          </a:p>
        </p:txBody>
      </p:sp>
      <p:sp>
        <p:nvSpPr>
          <p:cNvPr id="3" name="Subtitle 2"/>
          <p:cNvSpPr>
            <a:spLocks noGrp="1"/>
          </p:cNvSpPr>
          <p:nvPr>
            <p:ph type="subTitle" idx="1"/>
          </p:nvPr>
        </p:nvSpPr>
        <p:spPr/>
        <p:txBody>
          <a:bodyPr>
            <a:noAutofit/>
          </a:bodyPr>
          <a:lstStyle/>
          <a:p>
            <a:r>
              <a:rPr lang="zh-CN" altLang="en-US" sz="11500" dirty="0"/>
              <a:t>总览</a:t>
            </a:r>
            <a:endParaRPr lang="en-AU" sz="11500" dirty="0"/>
          </a:p>
        </p:txBody>
      </p:sp>
    </p:spTree>
    <p:extLst>
      <p:ext uri="{BB962C8B-B14F-4D97-AF65-F5344CB8AC3E}">
        <p14:creationId xmlns:p14="http://schemas.microsoft.com/office/powerpoint/2010/main" val="704191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lstStyle/>
          <a:p>
            <a:r>
              <a:rPr lang="zh-TW" altLang="en-US" b="1" dirty="0"/>
              <a:t>二</a:t>
            </a:r>
            <a:r>
              <a:rPr lang="en-US" altLang="zh-TW" b="1" dirty="0"/>
              <a:t>. </a:t>
            </a:r>
            <a:r>
              <a:rPr lang="zh-TW" altLang="en-US" b="1" dirty="0"/>
              <a:t>按功能分類</a:t>
            </a:r>
            <a:endParaRPr lang="en-AU" dirty="0"/>
          </a:p>
        </p:txBody>
      </p:sp>
      <p:sp>
        <p:nvSpPr>
          <p:cNvPr id="3" name="Content Placeholder 2"/>
          <p:cNvSpPr>
            <a:spLocks noGrp="1"/>
          </p:cNvSpPr>
          <p:nvPr>
            <p:ph idx="1"/>
          </p:nvPr>
        </p:nvSpPr>
        <p:spPr>
          <a:xfrm>
            <a:off x="838200" y="1175658"/>
            <a:ext cx="10515600" cy="4712057"/>
          </a:xfrm>
        </p:spPr>
        <p:txBody>
          <a:bodyPr>
            <a:noAutofit/>
          </a:bodyPr>
          <a:lstStyle/>
          <a:p>
            <a:pPr marL="0" indent="0">
              <a:lnSpc>
                <a:spcPct val="120000"/>
              </a:lnSpc>
              <a:buNone/>
            </a:pPr>
            <a:r>
              <a:rPr lang="zh-TW" altLang="en-US" sz="1600" dirty="0" smtClean="0"/>
              <a:t>１</a:t>
            </a:r>
            <a:r>
              <a:rPr lang="en-US" altLang="zh-TW" sz="1600" dirty="0"/>
              <a:t>. </a:t>
            </a:r>
            <a:r>
              <a:rPr lang="zh-TW" altLang="en-US" sz="1600" dirty="0"/>
              <a:t>上行的詩：</a:t>
            </a:r>
            <a:br>
              <a:rPr lang="zh-TW" altLang="en-US" sz="1600" dirty="0"/>
            </a:br>
            <a:r>
              <a:rPr lang="zh-TW" altLang="en-US" sz="1600" dirty="0"/>
              <a:t> 具有兩個意義：第一</a:t>
            </a:r>
            <a:r>
              <a:rPr lang="en-US" altLang="zh-TW" sz="1600" dirty="0"/>
              <a:t>. </a:t>
            </a:r>
            <a:r>
              <a:rPr lang="zh-TW" altLang="en-US" sz="1600" dirty="0"/>
              <a:t>在節期的時候，猶太人會從各處聚集到耶路撒冷，為要往聖殿朝見神。當猶太人從各處聚集到耶路撒冷的時候，他們一邊爬向耶路撒冷的山地，一邊唱這些上行詩。第二</a:t>
            </a:r>
            <a:r>
              <a:rPr lang="en-US" altLang="zh-TW" sz="1600" dirty="0"/>
              <a:t>. </a:t>
            </a:r>
            <a:r>
              <a:rPr lang="zh-TW" altLang="en-US" sz="1600" dirty="0"/>
              <a:t>祭司在節期的時候要獻祭，當走往聖殿前面那些階梯的時候，他們的腳一步一步的往上抬，一步一步的朝著聖殿走上去，詩班就會在旁邊唱上行詩。上行詩是從</a:t>
            </a:r>
            <a:r>
              <a:rPr lang="en-US" altLang="zh-TW" sz="1600" dirty="0"/>
              <a:t>120</a:t>
            </a:r>
            <a:r>
              <a:rPr lang="zh-TW" altLang="en-US" sz="1600" dirty="0"/>
              <a:t>至</a:t>
            </a:r>
            <a:r>
              <a:rPr lang="en-US" altLang="zh-TW" sz="1600" dirty="0"/>
              <a:t>130</a:t>
            </a:r>
            <a:r>
              <a:rPr lang="zh-TW" altLang="en-US" sz="1600" dirty="0"/>
              <a:t>篇。</a:t>
            </a:r>
            <a:br>
              <a:rPr lang="zh-TW" altLang="en-US" sz="1600" dirty="0"/>
            </a:br>
            <a:r>
              <a:rPr lang="zh-TW" altLang="en-US" sz="1600" dirty="0"/>
              <a:t>２</a:t>
            </a:r>
            <a:r>
              <a:rPr lang="en-US" altLang="zh-TW" sz="1600" dirty="0"/>
              <a:t>. </a:t>
            </a:r>
            <a:r>
              <a:rPr lang="zh-TW" altLang="en-US" sz="1600" dirty="0"/>
              <a:t>哈利路亞詩集：</a:t>
            </a:r>
            <a:br>
              <a:rPr lang="zh-TW" altLang="en-US" sz="1600" dirty="0"/>
            </a:br>
            <a:r>
              <a:rPr lang="zh-TW" altLang="en-US" sz="1600" dirty="0"/>
              <a:t> 有一些詩篇具有一個特色，就是在每一篇詩篇的開始或結束，是用“哈利路亞”這個名詞。“哈利路亞”原來的意思就是“你們要讚美耶和華”，我們就把它歸類在哈利路亞詩集中。哈利路亞詩集是從</a:t>
            </a:r>
            <a:r>
              <a:rPr lang="en-US" altLang="zh-TW" sz="1600" dirty="0"/>
              <a:t>104</a:t>
            </a:r>
            <a:r>
              <a:rPr lang="zh-TW" altLang="en-US" sz="1600" dirty="0"/>
              <a:t>至</a:t>
            </a:r>
            <a:r>
              <a:rPr lang="en-US" altLang="zh-TW" sz="1600" dirty="0"/>
              <a:t>106</a:t>
            </a:r>
            <a:r>
              <a:rPr lang="zh-TW" altLang="en-US" sz="1600" dirty="0"/>
              <a:t>篇、</a:t>
            </a:r>
            <a:r>
              <a:rPr lang="en-US" altLang="zh-TW" sz="1600" dirty="0"/>
              <a:t>111</a:t>
            </a:r>
            <a:r>
              <a:rPr lang="zh-TW" altLang="en-US" sz="1600" dirty="0"/>
              <a:t>至</a:t>
            </a:r>
            <a:r>
              <a:rPr lang="en-US" altLang="zh-TW" sz="1600" dirty="0"/>
              <a:t>113</a:t>
            </a:r>
            <a:r>
              <a:rPr lang="zh-TW" altLang="en-US" sz="1600" dirty="0"/>
              <a:t>篇、</a:t>
            </a:r>
            <a:r>
              <a:rPr lang="en-US" altLang="zh-TW" sz="1600" dirty="0"/>
              <a:t>116</a:t>
            </a:r>
            <a:r>
              <a:rPr lang="zh-TW" altLang="en-US" sz="1600" dirty="0"/>
              <a:t>至</a:t>
            </a:r>
            <a:r>
              <a:rPr lang="en-US" altLang="zh-TW" sz="1600" dirty="0"/>
              <a:t>117</a:t>
            </a:r>
            <a:r>
              <a:rPr lang="zh-TW" altLang="en-US" sz="1600" dirty="0"/>
              <a:t>篇、</a:t>
            </a:r>
            <a:r>
              <a:rPr lang="en-US" altLang="zh-TW" sz="1600" dirty="0"/>
              <a:t>135</a:t>
            </a:r>
            <a:r>
              <a:rPr lang="zh-TW" altLang="en-US" sz="1600" dirty="0"/>
              <a:t>篇和</a:t>
            </a:r>
            <a:r>
              <a:rPr lang="en-US" altLang="zh-TW" sz="1600" dirty="0"/>
              <a:t>146</a:t>
            </a:r>
            <a:r>
              <a:rPr lang="zh-TW" altLang="en-US" sz="1600" dirty="0"/>
              <a:t>至</a:t>
            </a:r>
            <a:r>
              <a:rPr lang="en-US" altLang="zh-TW" sz="1600" dirty="0"/>
              <a:t>150</a:t>
            </a:r>
            <a:r>
              <a:rPr lang="zh-TW" altLang="en-US" sz="1600" dirty="0"/>
              <a:t>篇。</a:t>
            </a:r>
            <a:br>
              <a:rPr lang="zh-TW" altLang="en-US" sz="1600" dirty="0"/>
            </a:br>
            <a:r>
              <a:rPr lang="zh-TW" altLang="en-US" sz="1600" dirty="0"/>
              <a:t>３</a:t>
            </a:r>
            <a:r>
              <a:rPr lang="en-US" altLang="zh-TW" sz="1600" dirty="0"/>
              <a:t>. </a:t>
            </a:r>
            <a:r>
              <a:rPr lang="zh-TW" altLang="en-US" sz="1600" dirty="0"/>
              <a:t>感恩的詩集：</a:t>
            </a:r>
            <a:br>
              <a:rPr lang="zh-TW" altLang="en-US" sz="1600" dirty="0"/>
            </a:br>
            <a:r>
              <a:rPr lang="zh-TW" altLang="en-US" sz="1600" dirty="0"/>
              <a:t> 當人在神面前領受了恩典，就向神獻上感謝，詩人用他們的思想和文筆來寫出感恩的話語。這些感恩的話語以詩的方式、體裁來表達，我們把它歸類為感恩的詩集，是從</a:t>
            </a:r>
            <a:r>
              <a:rPr lang="en-US" altLang="zh-TW" sz="1600" dirty="0"/>
              <a:t>103</a:t>
            </a:r>
            <a:r>
              <a:rPr lang="zh-TW" altLang="en-US" sz="1600" dirty="0"/>
              <a:t>至</a:t>
            </a:r>
            <a:r>
              <a:rPr lang="en-US" altLang="zh-TW" sz="1600" dirty="0"/>
              <a:t>107</a:t>
            </a:r>
            <a:r>
              <a:rPr lang="zh-TW" altLang="en-US" sz="1600" dirty="0"/>
              <a:t>篇。</a:t>
            </a:r>
            <a:br>
              <a:rPr lang="zh-TW" altLang="en-US" sz="1600" dirty="0"/>
            </a:br>
            <a:r>
              <a:rPr lang="zh-TW" altLang="en-US" sz="1600" dirty="0"/>
              <a:t>４</a:t>
            </a:r>
            <a:r>
              <a:rPr lang="en-US" altLang="zh-TW" sz="1600" dirty="0"/>
              <a:t>. </a:t>
            </a:r>
            <a:r>
              <a:rPr lang="zh-TW" altLang="en-US" sz="1600" dirty="0"/>
              <a:t>彌賽亞詩集：</a:t>
            </a:r>
            <a:br>
              <a:rPr lang="zh-TW" altLang="en-US" sz="1600" dirty="0"/>
            </a:br>
            <a:r>
              <a:rPr lang="zh-TW" altLang="en-US" sz="1600" dirty="0"/>
              <a:t> 一些詩篇是關於彌賽亞的真理啟示，學者就把它歸類於彌賽亞詩集。又分為兩類：有關彌賽亞受苦的事情，可在</a:t>
            </a:r>
            <a:r>
              <a:rPr lang="en-US" altLang="zh-TW" sz="1600" dirty="0"/>
              <a:t>22</a:t>
            </a:r>
            <a:r>
              <a:rPr lang="zh-TW" altLang="en-US" sz="1600" dirty="0"/>
              <a:t>篇、</a:t>
            </a:r>
            <a:r>
              <a:rPr lang="en-US" altLang="zh-TW" sz="1600" dirty="0"/>
              <a:t>31</a:t>
            </a:r>
            <a:r>
              <a:rPr lang="zh-TW" altLang="en-US" sz="1600" dirty="0"/>
              <a:t>篇和</a:t>
            </a:r>
            <a:r>
              <a:rPr lang="en-US" altLang="zh-TW" sz="1600" dirty="0"/>
              <a:t>69</a:t>
            </a:r>
            <a:r>
              <a:rPr lang="zh-TW" altLang="en-US" sz="1600" dirty="0"/>
              <a:t>篇找到。第二類是啟示彌賽亞乃萬有之主，有：</a:t>
            </a:r>
            <a:r>
              <a:rPr lang="en-US" altLang="zh-TW" sz="1600" dirty="0"/>
              <a:t>2</a:t>
            </a:r>
            <a:r>
              <a:rPr lang="zh-TW" altLang="en-US" sz="1600" dirty="0"/>
              <a:t>篇、</a:t>
            </a:r>
            <a:r>
              <a:rPr lang="en-US" altLang="zh-TW" sz="1600" dirty="0"/>
              <a:t>47</a:t>
            </a:r>
            <a:r>
              <a:rPr lang="zh-TW" altLang="en-US" sz="1600" dirty="0"/>
              <a:t>篇、</a:t>
            </a:r>
            <a:r>
              <a:rPr lang="en-US" altLang="zh-TW" sz="1600" dirty="0"/>
              <a:t>67</a:t>
            </a:r>
            <a:r>
              <a:rPr lang="zh-TW" altLang="en-US" sz="1600" dirty="0"/>
              <a:t>篇、</a:t>
            </a:r>
            <a:r>
              <a:rPr lang="en-US" altLang="zh-TW" sz="1600" dirty="0"/>
              <a:t>72</a:t>
            </a:r>
            <a:r>
              <a:rPr lang="zh-TW" altLang="en-US" sz="1600" dirty="0"/>
              <a:t>篇、</a:t>
            </a:r>
            <a:r>
              <a:rPr lang="en-US" altLang="zh-TW" sz="1600" dirty="0"/>
              <a:t>93</a:t>
            </a:r>
            <a:r>
              <a:rPr lang="zh-TW" altLang="en-US" sz="1600" dirty="0"/>
              <a:t>篇、</a:t>
            </a:r>
            <a:r>
              <a:rPr lang="en-US" altLang="zh-TW" sz="1600" dirty="0"/>
              <a:t>96</a:t>
            </a:r>
            <a:r>
              <a:rPr lang="zh-TW" altLang="en-US" sz="1600" dirty="0"/>
              <a:t>至</a:t>
            </a:r>
            <a:r>
              <a:rPr lang="en-US" altLang="zh-TW" sz="1600" dirty="0"/>
              <a:t>100</a:t>
            </a:r>
            <a:r>
              <a:rPr lang="zh-TW" altLang="en-US" sz="1600" dirty="0"/>
              <a:t>篇、</a:t>
            </a:r>
            <a:r>
              <a:rPr lang="en-US" altLang="zh-TW" sz="1600" dirty="0"/>
              <a:t>110</a:t>
            </a:r>
            <a:r>
              <a:rPr lang="zh-TW" altLang="en-US" sz="1600" dirty="0"/>
              <a:t>篇和</a:t>
            </a:r>
            <a:r>
              <a:rPr lang="en-US" altLang="zh-TW" sz="1600" dirty="0"/>
              <a:t>117</a:t>
            </a:r>
            <a:r>
              <a:rPr lang="zh-TW" altLang="en-US" sz="1600" dirty="0"/>
              <a:t>篇</a:t>
            </a:r>
            <a:r>
              <a:rPr lang="zh-TW" altLang="en-US" sz="1600" dirty="0" smtClean="0"/>
              <a:t>。</a:t>
            </a:r>
            <a:endParaRPr lang="en-US" altLang="zh-TW" sz="1600" dirty="0" smtClean="0"/>
          </a:p>
          <a:p>
            <a:pPr marL="0" indent="0">
              <a:lnSpc>
                <a:spcPct val="100000"/>
              </a:lnSpc>
              <a:buNone/>
            </a:pPr>
            <a:r>
              <a:rPr lang="en-US" altLang="zh-CN" sz="1600" dirty="0" smtClean="0"/>
              <a:t>5</a:t>
            </a:r>
            <a:r>
              <a:rPr lang="en-US" altLang="zh-CN" sz="1600" dirty="0"/>
              <a:t>. </a:t>
            </a:r>
            <a:r>
              <a:rPr lang="zh-CN" altLang="en-US" sz="1600" dirty="0"/>
              <a:t>有关神的律法，见诗篇一，十二，十九，一一九篇。</a:t>
            </a:r>
            <a:endParaRPr lang="en-AU" altLang="zh-TW" sz="1600" dirty="0"/>
          </a:p>
          <a:p>
            <a:pPr marL="0" indent="0">
              <a:lnSpc>
                <a:spcPct val="120000"/>
              </a:lnSpc>
              <a:buNone/>
            </a:pPr>
            <a:endParaRPr lang="en-AU" sz="1600" dirty="0"/>
          </a:p>
        </p:txBody>
      </p:sp>
    </p:spTree>
    <p:extLst>
      <p:ext uri="{BB962C8B-B14F-4D97-AF65-F5344CB8AC3E}">
        <p14:creationId xmlns:p14="http://schemas.microsoft.com/office/powerpoint/2010/main" val="3060572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a:t>三</a:t>
            </a:r>
            <a:r>
              <a:rPr lang="en-US" altLang="zh-TW" b="1" dirty="0"/>
              <a:t>. </a:t>
            </a:r>
            <a:r>
              <a:rPr lang="zh-TW" altLang="en-US" b="1" dirty="0"/>
              <a:t>按詩的形式分類</a:t>
            </a:r>
            <a:endParaRPr lang="en-AU" dirty="0"/>
          </a:p>
        </p:txBody>
      </p:sp>
      <p:sp>
        <p:nvSpPr>
          <p:cNvPr id="3" name="Content Placeholder 2"/>
          <p:cNvSpPr>
            <a:spLocks noGrp="1"/>
          </p:cNvSpPr>
          <p:nvPr>
            <p:ph idx="1"/>
          </p:nvPr>
        </p:nvSpPr>
        <p:spPr/>
        <p:txBody>
          <a:bodyPr>
            <a:normAutofit fontScale="55000" lnSpcReduction="20000"/>
          </a:bodyPr>
          <a:lstStyle/>
          <a:p>
            <a:pPr marL="0" indent="0">
              <a:lnSpc>
                <a:spcPct val="120000"/>
              </a:lnSpc>
              <a:buNone/>
            </a:pPr>
            <a:r>
              <a:rPr lang="zh-TW" altLang="en-US" sz="3600" dirty="0"/>
              <a:t>１</a:t>
            </a:r>
            <a:r>
              <a:rPr lang="en-US" altLang="zh-TW" sz="3600" dirty="0"/>
              <a:t>. </a:t>
            </a:r>
            <a:r>
              <a:rPr lang="zh-TW" altLang="en-US" sz="3600" dirty="0"/>
              <a:t>字母詩：</a:t>
            </a:r>
            <a:br>
              <a:rPr lang="zh-TW" altLang="en-US" sz="3600" dirty="0"/>
            </a:br>
            <a:r>
              <a:rPr lang="zh-TW" altLang="en-US" sz="3600" dirty="0"/>
              <a:t> 詩篇中有一些詩是用“字母”來排列的，我們特別把這一類的詩歸類於字母詩集裡面。有：</a:t>
            </a:r>
            <a:r>
              <a:rPr lang="en-US" altLang="zh-TW" sz="3600" dirty="0"/>
              <a:t>9</a:t>
            </a:r>
            <a:r>
              <a:rPr lang="zh-TW" altLang="en-US" sz="3600" dirty="0"/>
              <a:t>至</a:t>
            </a:r>
            <a:r>
              <a:rPr lang="en-US" altLang="zh-TW" sz="3600" dirty="0"/>
              <a:t>10</a:t>
            </a:r>
            <a:r>
              <a:rPr lang="zh-TW" altLang="en-US" sz="3600" dirty="0"/>
              <a:t>篇、</a:t>
            </a:r>
            <a:r>
              <a:rPr lang="en-US" altLang="zh-TW" sz="3600" dirty="0"/>
              <a:t>25</a:t>
            </a:r>
            <a:r>
              <a:rPr lang="zh-TW" altLang="en-US" sz="3600" dirty="0"/>
              <a:t>篇、</a:t>
            </a:r>
            <a:r>
              <a:rPr lang="en-US" altLang="zh-TW" sz="3600" dirty="0"/>
              <a:t>34</a:t>
            </a:r>
            <a:r>
              <a:rPr lang="zh-TW" altLang="en-US" sz="3600" dirty="0"/>
              <a:t>篇、</a:t>
            </a:r>
            <a:r>
              <a:rPr lang="en-US" altLang="zh-TW" sz="3600" dirty="0"/>
              <a:t>37</a:t>
            </a:r>
            <a:r>
              <a:rPr lang="zh-TW" altLang="en-US" sz="3600" dirty="0"/>
              <a:t>篇、</a:t>
            </a:r>
            <a:r>
              <a:rPr lang="en-US" altLang="zh-TW" sz="3600" dirty="0"/>
              <a:t>111</a:t>
            </a:r>
            <a:r>
              <a:rPr lang="zh-TW" altLang="en-US" sz="3600" dirty="0"/>
              <a:t>至</a:t>
            </a:r>
            <a:r>
              <a:rPr lang="en-US" altLang="zh-TW" sz="3600" dirty="0"/>
              <a:t>112</a:t>
            </a:r>
            <a:r>
              <a:rPr lang="zh-TW" altLang="en-US" sz="3600" dirty="0"/>
              <a:t>篇、</a:t>
            </a:r>
            <a:r>
              <a:rPr lang="en-US" altLang="zh-TW" sz="3600" dirty="0"/>
              <a:t>118</a:t>
            </a:r>
            <a:r>
              <a:rPr lang="zh-TW" altLang="en-US" sz="3600" dirty="0"/>
              <a:t>至</a:t>
            </a:r>
            <a:r>
              <a:rPr lang="en-US" altLang="zh-TW" sz="3600" dirty="0"/>
              <a:t>119</a:t>
            </a:r>
            <a:r>
              <a:rPr lang="zh-TW" altLang="en-US" sz="3600" dirty="0"/>
              <a:t>篇、</a:t>
            </a:r>
            <a:r>
              <a:rPr lang="en-US" altLang="zh-TW" sz="3600" dirty="0"/>
              <a:t>144</a:t>
            </a:r>
            <a:r>
              <a:rPr lang="zh-TW" altLang="en-US" sz="3600" dirty="0"/>
              <a:t>至</a:t>
            </a:r>
            <a:r>
              <a:rPr lang="en-US" altLang="zh-TW" sz="3600" dirty="0"/>
              <a:t>145</a:t>
            </a:r>
            <a:r>
              <a:rPr lang="zh-TW" altLang="en-US" sz="3600" dirty="0"/>
              <a:t>篇。</a:t>
            </a:r>
            <a:br>
              <a:rPr lang="zh-TW" altLang="en-US" sz="3600" dirty="0"/>
            </a:br>
            <a:r>
              <a:rPr lang="zh-TW" altLang="en-US" sz="3600" dirty="0"/>
              <a:t>２</a:t>
            </a:r>
            <a:r>
              <a:rPr lang="en-US" altLang="zh-TW" sz="3600" dirty="0"/>
              <a:t>. </a:t>
            </a:r>
            <a:r>
              <a:rPr lang="zh-TW" altLang="en-US" sz="3600" dirty="0"/>
              <a:t>細拉詩集：</a:t>
            </a:r>
            <a:br>
              <a:rPr lang="zh-TW" altLang="en-US" sz="3600" dirty="0"/>
            </a:br>
            <a:r>
              <a:rPr lang="zh-TW" altLang="en-US" sz="3600" dirty="0"/>
              <a:t> 在研讀詩篇的時候，會發現常常出現“細拉”這個名詞，我們稱它為細拉詩集。有：</a:t>
            </a:r>
            <a:r>
              <a:rPr lang="en-US" altLang="zh-TW" sz="3600" dirty="0"/>
              <a:t>3</a:t>
            </a:r>
            <a:r>
              <a:rPr lang="zh-TW" altLang="en-US" sz="3600" dirty="0"/>
              <a:t>至</a:t>
            </a:r>
            <a:r>
              <a:rPr lang="en-US" altLang="zh-TW" sz="3600" dirty="0"/>
              <a:t>4</a:t>
            </a:r>
            <a:r>
              <a:rPr lang="zh-TW" altLang="en-US" sz="3600" dirty="0"/>
              <a:t>篇、</a:t>
            </a:r>
            <a:r>
              <a:rPr lang="en-US" altLang="zh-TW" sz="3600" dirty="0"/>
              <a:t>7</a:t>
            </a:r>
            <a:r>
              <a:rPr lang="zh-TW" altLang="en-US" sz="3600" dirty="0"/>
              <a:t>篇、</a:t>
            </a:r>
            <a:r>
              <a:rPr lang="en-US" altLang="zh-TW" sz="3600" dirty="0"/>
              <a:t>9</a:t>
            </a:r>
            <a:r>
              <a:rPr lang="zh-TW" altLang="en-US" sz="3600" dirty="0"/>
              <a:t>篇、</a:t>
            </a:r>
            <a:r>
              <a:rPr lang="en-US" altLang="zh-TW" sz="3600" dirty="0"/>
              <a:t>20</a:t>
            </a:r>
            <a:r>
              <a:rPr lang="zh-TW" altLang="en-US" sz="3600" dirty="0"/>
              <a:t>至</a:t>
            </a:r>
            <a:r>
              <a:rPr lang="en-US" altLang="zh-TW" sz="3600" dirty="0"/>
              <a:t>21</a:t>
            </a:r>
            <a:r>
              <a:rPr lang="zh-TW" altLang="en-US" sz="3600" dirty="0"/>
              <a:t>篇、</a:t>
            </a:r>
            <a:r>
              <a:rPr lang="en-US" altLang="zh-TW" sz="3600" dirty="0"/>
              <a:t>24</a:t>
            </a:r>
            <a:r>
              <a:rPr lang="zh-TW" altLang="en-US" sz="3600" dirty="0"/>
              <a:t>篇、</a:t>
            </a:r>
            <a:r>
              <a:rPr lang="en-US" altLang="zh-TW" sz="3600" dirty="0"/>
              <a:t>32</a:t>
            </a:r>
            <a:r>
              <a:rPr lang="zh-TW" altLang="en-US" sz="3600" dirty="0"/>
              <a:t>篇、</a:t>
            </a:r>
            <a:r>
              <a:rPr lang="en-US" altLang="zh-TW" sz="3600" dirty="0"/>
              <a:t>39</a:t>
            </a:r>
            <a:r>
              <a:rPr lang="zh-TW" altLang="en-US" sz="3600" dirty="0"/>
              <a:t>篇、</a:t>
            </a:r>
            <a:r>
              <a:rPr lang="en-US" altLang="zh-TW" sz="3600" dirty="0"/>
              <a:t>44</a:t>
            </a:r>
            <a:r>
              <a:rPr lang="zh-TW" altLang="en-US" sz="3600" dirty="0"/>
              <a:t>篇、</a:t>
            </a:r>
            <a:r>
              <a:rPr lang="en-US" altLang="zh-TW" sz="3600" dirty="0"/>
              <a:t>46</a:t>
            </a:r>
            <a:r>
              <a:rPr lang="zh-TW" altLang="en-US" sz="3600" dirty="0"/>
              <a:t>篇、</a:t>
            </a:r>
            <a:r>
              <a:rPr lang="en-US" altLang="zh-TW" sz="3600" dirty="0"/>
              <a:t>50</a:t>
            </a:r>
            <a:r>
              <a:rPr lang="zh-TW" altLang="en-US" sz="3600" dirty="0"/>
              <a:t>篇、</a:t>
            </a:r>
            <a:r>
              <a:rPr lang="en-US" altLang="zh-TW" sz="3600" dirty="0"/>
              <a:t>52</a:t>
            </a:r>
            <a:r>
              <a:rPr lang="zh-TW" altLang="en-US" sz="3600" dirty="0"/>
              <a:t>篇、</a:t>
            </a:r>
            <a:r>
              <a:rPr lang="en-US" altLang="zh-TW" sz="3600" dirty="0"/>
              <a:t>54</a:t>
            </a:r>
            <a:r>
              <a:rPr lang="zh-TW" altLang="en-US" sz="3600" dirty="0"/>
              <a:t>至</a:t>
            </a:r>
            <a:r>
              <a:rPr lang="en-US" altLang="zh-TW" sz="3600" dirty="0"/>
              <a:t>55</a:t>
            </a:r>
            <a:r>
              <a:rPr lang="zh-TW" altLang="en-US" sz="3600" dirty="0"/>
              <a:t>篇、</a:t>
            </a:r>
            <a:r>
              <a:rPr lang="en-US" altLang="zh-TW" sz="3600" dirty="0"/>
              <a:t>57</a:t>
            </a:r>
            <a:r>
              <a:rPr lang="zh-TW" altLang="en-US" sz="3600" dirty="0"/>
              <a:t>篇、</a:t>
            </a:r>
            <a:r>
              <a:rPr lang="en-US" altLang="zh-TW" sz="3600" dirty="0"/>
              <a:t>59</a:t>
            </a:r>
            <a:r>
              <a:rPr lang="zh-TW" altLang="en-US" sz="3600" dirty="0"/>
              <a:t>至</a:t>
            </a:r>
            <a:r>
              <a:rPr lang="en-US" altLang="zh-TW" sz="3600" dirty="0"/>
              <a:t>62</a:t>
            </a:r>
            <a:r>
              <a:rPr lang="zh-TW" altLang="en-US" sz="3600" dirty="0"/>
              <a:t>篇、</a:t>
            </a:r>
            <a:r>
              <a:rPr lang="en-US" altLang="zh-TW" sz="3600" dirty="0"/>
              <a:t>66</a:t>
            </a:r>
            <a:r>
              <a:rPr lang="zh-TW" altLang="en-US" sz="3600" dirty="0"/>
              <a:t>至</a:t>
            </a:r>
            <a:r>
              <a:rPr lang="en-US" altLang="zh-TW" sz="3600" dirty="0"/>
              <a:t>68</a:t>
            </a:r>
            <a:r>
              <a:rPr lang="zh-TW" altLang="en-US" sz="3600" dirty="0"/>
              <a:t>篇、</a:t>
            </a:r>
            <a:r>
              <a:rPr lang="en-US" altLang="zh-TW" sz="3600" dirty="0"/>
              <a:t>75</a:t>
            </a:r>
            <a:r>
              <a:rPr lang="zh-TW" altLang="en-US" sz="3600" dirty="0"/>
              <a:t>至</a:t>
            </a:r>
            <a:r>
              <a:rPr lang="en-US" altLang="zh-TW" sz="3600" dirty="0"/>
              <a:t>77</a:t>
            </a:r>
            <a:r>
              <a:rPr lang="zh-TW" altLang="en-US" sz="3600" dirty="0"/>
              <a:t>篇、</a:t>
            </a:r>
            <a:r>
              <a:rPr lang="en-US" altLang="zh-TW" sz="3600" dirty="0"/>
              <a:t>81</a:t>
            </a:r>
            <a:r>
              <a:rPr lang="zh-TW" altLang="en-US" sz="3600" dirty="0"/>
              <a:t>篇、</a:t>
            </a:r>
            <a:r>
              <a:rPr lang="en-US" altLang="zh-TW" sz="3600" dirty="0"/>
              <a:t>83</a:t>
            </a:r>
            <a:r>
              <a:rPr lang="zh-TW" altLang="en-US" sz="3600" dirty="0"/>
              <a:t>至</a:t>
            </a:r>
            <a:r>
              <a:rPr lang="en-US" altLang="zh-TW" sz="3600" dirty="0"/>
              <a:t>85</a:t>
            </a:r>
            <a:r>
              <a:rPr lang="zh-TW" altLang="en-US" sz="3600" dirty="0"/>
              <a:t>篇、</a:t>
            </a:r>
            <a:r>
              <a:rPr lang="en-US" altLang="zh-TW" sz="3600" dirty="0"/>
              <a:t>87</a:t>
            </a:r>
            <a:r>
              <a:rPr lang="zh-TW" altLang="en-US" sz="3600" dirty="0"/>
              <a:t>至</a:t>
            </a:r>
            <a:r>
              <a:rPr lang="en-US" altLang="zh-TW" sz="3600" dirty="0"/>
              <a:t>89</a:t>
            </a:r>
            <a:r>
              <a:rPr lang="zh-TW" altLang="en-US" sz="3600" dirty="0"/>
              <a:t>篇、</a:t>
            </a:r>
            <a:r>
              <a:rPr lang="en-US" altLang="zh-TW" sz="3600" dirty="0"/>
              <a:t>140</a:t>
            </a:r>
            <a:r>
              <a:rPr lang="zh-TW" altLang="en-US" sz="3600" dirty="0"/>
              <a:t>篇，以及</a:t>
            </a:r>
            <a:r>
              <a:rPr lang="en-US" altLang="zh-TW" sz="3600" dirty="0"/>
              <a:t>143</a:t>
            </a:r>
            <a:r>
              <a:rPr lang="zh-TW" altLang="en-US" sz="3600" dirty="0"/>
              <a:t>篇。</a:t>
            </a:r>
            <a:br>
              <a:rPr lang="zh-TW" altLang="en-US" sz="3600" dirty="0"/>
            </a:br>
            <a:r>
              <a:rPr lang="zh-TW" altLang="en-US" sz="3600" dirty="0"/>
              <a:t>３</a:t>
            </a:r>
            <a:r>
              <a:rPr lang="en-US" altLang="zh-TW" sz="3600" dirty="0"/>
              <a:t>. </a:t>
            </a:r>
            <a:r>
              <a:rPr lang="zh-TW" altLang="en-US" sz="3600" dirty="0"/>
              <a:t>啟應詩：</a:t>
            </a:r>
            <a:br>
              <a:rPr lang="zh-TW" altLang="en-US" sz="3600" dirty="0"/>
            </a:br>
            <a:r>
              <a:rPr lang="zh-TW" altLang="en-US" sz="3600" dirty="0"/>
              <a:t> 詩篇中有一些詩是以“啟應”方式來撰寫的，好像是人與神的對話，或是人與人的對話，我們把它歸類在啟應詩集中。有： </a:t>
            </a:r>
            <a:r>
              <a:rPr lang="en-US" altLang="zh-TW" sz="3600" dirty="0"/>
              <a:t>20</a:t>
            </a:r>
            <a:r>
              <a:rPr lang="zh-TW" altLang="en-US" sz="3600" dirty="0"/>
              <a:t>至</a:t>
            </a:r>
            <a:r>
              <a:rPr lang="en-US" altLang="zh-TW" sz="3600" dirty="0"/>
              <a:t>21</a:t>
            </a:r>
            <a:r>
              <a:rPr lang="zh-TW" altLang="en-US" sz="3600" dirty="0"/>
              <a:t>篇、</a:t>
            </a:r>
            <a:r>
              <a:rPr lang="en-US" altLang="zh-TW" sz="3600" dirty="0"/>
              <a:t>24</a:t>
            </a:r>
            <a:r>
              <a:rPr lang="zh-TW" altLang="en-US" sz="3600" dirty="0"/>
              <a:t>篇、</a:t>
            </a:r>
            <a:r>
              <a:rPr lang="en-US" altLang="zh-TW" sz="3600" dirty="0"/>
              <a:t>34</a:t>
            </a:r>
            <a:r>
              <a:rPr lang="zh-TW" altLang="en-US" sz="3600" dirty="0"/>
              <a:t>篇、</a:t>
            </a:r>
            <a:r>
              <a:rPr lang="en-US" altLang="zh-TW" sz="3600" dirty="0"/>
              <a:t>115</a:t>
            </a:r>
            <a:r>
              <a:rPr lang="zh-TW" altLang="en-US" sz="3600" dirty="0"/>
              <a:t>篇、</a:t>
            </a:r>
            <a:r>
              <a:rPr lang="en-US" altLang="zh-TW" sz="3600" dirty="0"/>
              <a:t>118</a:t>
            </a:r>
            <a:r>
              <a:rPr lang="zh-TW" altLang="en-US" sz="3600" dirty="0"/>
              <a:t>篇和</a:t>
            </a:r>
            <a:r>
              <a:rPr lang="en-US" altLang="zh-TW" sz="3600" dirty="0"/>
              <a:t>136</a:t>
            </a:r>
            <a:r>
              <a:rPr lang="zh-TW" altLang="en-US" sz="3600" dirty="0"/>
              <a:t>篇。</a:t>
            </a:r>
            <a:br>
              <a:rPr lang="zh-TW" altLang="en-US" sz="3600" dirty="0"/>
            </a:br>
            <a:r>
              <a:rPr lang="zh-TW" altLang="en-US" sz="3600" dirty="0"/>
              <a:t>４</a:t>
            </a:r>
            <a:r>
              <a:rPr lang="en-US" altLang="zh-TW" sz="3600" dirty="0"/>
              <a:t>. </a:t>
            </a:r>
            <a:r>
              <a:rPr lang="zh-TW" altLang="en-US" sz="3600" dirty="0"/>
              <a:t>擴展性詩：</a:t>
            </a:r>
            <a:br>
              <a:rPr lang="zh-TW" altLang="en-US" sz="3600" dirty="0"/>
            </a:br>
            <a:r>
              <a:rPr lang="zh-TW" altLang="en-US" sz="3600" dirty="0"/>
              <a:t> 這種副歌性質的詩集，有：</a:t>
            </a:r>
            <a:r>
              <a:rPr lang="en-US" altLang="zh-TW" sz="3600" dirty="0"/>
              <a:t>28</a:t>
            </a:r>
            <a:r>
              <a:rPr lang="zh-TW" altLang="en-US" sz="3600" dirty="0"/>
              <a:t>至</a:t>
            </a:r>
            <a:r>
              <a:rPr lang="en-US" altLang="zh-TW" sz="3600" dirty="0"/>
              <a:t>29</a:t>
            </a:r>
            <a:r>
              <a:rPr lang="zh-TW" altLang="en-US" sz="3600" dirty="0"/>
              <a:t>篇、</a:t>
            </a:r>
            <a:r>
              <a:rPr lang="en-US" altLang="zh-TW" sz="3600" dirty="0"/>
              <a:t>42</a:t>
            </a:r>
            <a:r>
              <a:rPr lang="zh-TW" altLang="en-US" sz="3600" dirty="0"/>
              <a:t>至</a:t>
            </a:r>
            <a:r>
              <a:rPr lang="en-US" altLang="zh-TW" sz="3600" dirty="0"/>
              <a:t>43</a:t>
            </a:r>
            <a:r>
              <a:rPr lang="zh-TW" altLang="en-US" sz="3600" dirty="0"/>
              <a:t>篇、</a:t>
            </a:r>
            <a:r>
              <a:rPr lang="en-US" altLang="zh-TW" sz="3600" dirty="0"/>
              <a:t>46</a:t>
            </a:r>
            <a:r>
              <a:rPr lang="zh-TW" altLang="en-US" sz="3600" dirty="0"/>
              <a:t>篇和</a:t>
            </a:r>
            <a:r>
              <a:rPr lang="en-US" altLang="zh-TW" sz="3600" dirty="0"/>
              <a:t>107</a:t>
            </a:r>
            <a:r>
              <a:rPr lang="zh-TW" altLang="en-US" sz="3600" dirty="0"/>
              <a:t>篇。</a:t>
            </a:r>
            <a:r>
              <a:rPr lang="zh-TW" altLang="en-US" dirty="0"/>
              <a:t/>
            </a:r>
            <a:br>
              <a:rPr lang="zh-TW" altLang="en-US" dirty="0"/>
            </a:br>
            <a:endParaRPr lang="en-AU" dirty="0"/>
          </a:p>
        </p:txBody>
      </p:sp>
    </p:spTree>
    <p:extLst>
      <p:ext uri="{BB962C8B-B14F-4D97-AF65-F5344CB8AC3E}">
        <p14:creationId xmlns:p14="http://schemas.microsoft.com/office/powerpoint/2010/main" val="4204202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a:t>四</a:t>
            </a:r>
            <a:r>
              <a:rPr lang="en-US" altLang="zh-TW" b="1" dirty="0"/>
              <a:t>. </a:t>
            </a:r>
            <a:r>
              <a:rPr lang="zh-TW" altLang="en-US" b="1" dirty="0"/>
              <a:t>按詩的主旨分類</a:t>
            </a:r>
            <a:endParaRPr lang="en-AU" dirty="0"/>
          </a:p>
        </p:txBody>
      </p:sp>
      <p:sp>
        <p:nvSpPr>
          <p:cNvPr id="3" name="Content Placeholder 2"/>
          <p:cNvSpPr>
            <a:spLocks noGrp="1"/>
          </p:cNvSpPr>
          <p:nvPr>
            <p:ph idx="1"/>
          </p:nvPr>
        </p:nvSpPr>
        <p:spPr>
          <a:xfrm>
            <a:off x="838200" y="1567543"/>
            <a:ext cx="10515600" cy="4609420"/>
          </a:xfrm>
        </p:spPr>
        <p:txBody>
          <a:bodyPr>
            <a:noAutofit/>
          </a:bodyPr>
          <a:lstStyle/>
          <a:p>
            <a:pPr marL="0" indent="0">
              <a:lnSpc>
                <a:spcPct val="120000"/>
              </a:lnSpc>
              <a:buNone/>
            </a:pPr>
            <a:r>
              <a:rPr lang="zh-TW" altLang="en-US" sz="1600" dirty="0"/>
              <a:t>１</a:t>
            </a:r>
            <a:r>
              <a:rPr lang="en-US" altLang="zh-TW" sz="1600" dirty="0"/>
              <a:t>. </a:t>
            </a:r>
            <a:r>
              <a:rPr lang="zh-TW" altLang="en-US" sz="1600" dirty="0"/>
              <a:t>罪的詩集：</a:t>
            </a:r>
            <a:br>
              <a:rPr lang="zh-TW" altLang="en-US" sz="1600" dirty="0"/>
            </a:br>
            <a:r>
              <a:rPr lang="zh-TW" altLang="en-US" sz="1600" dirty="0"/>
              <a:t> 在詩篇中有一些詩是關於人的罪，我們把它歸類在罪的詩集中。這些詩篇是啟示罪跟人的關係。“認罪類”的詩篇有：</a:t>
            </a:r>
            <a:r>
              <a:rPr lang="en-US" altLang="zh-TW" sz="1600" dirty="0"/>
              <a:t>32</a:t>
            </a:r>
            <a:r>
              <a:rPr lang="zh-TW" altLang="en-US" sz="1600" dirty="0"/>
              <a:t>至</a:t>
            </a:r>
            <a:r>
              <a:rPr lang="en-US" altLang="zh-TW" sz="1600" dirty="0"/>
              <a:t>41</a:t>
            </a:r>
            <a:r>
              <a:rPr lang="zh-TW" altLang="en-US" sz="1600" dirty="0"/>
              <a:t>篇、</a:t>
            </a:r>
            <a:r>
              <a:rPr lang="en-US" altLang="zh-TW" sz="1600" dirty="0"/>
              <a:t>42</a:t>
            </a:r>
            <a:r>
              <a:rPr lang="zh-TW" altLang="en-US" sz="1600" dirty="0"/>
              <a:t>至</a:t>
            </a:r>
            <a:r>
              <a:rPr lang="en-US" altLang="zh-TW" sz="1600" dirty="0"/>
              <a:t>49</a:t>
            </a:r>
            <a:r>
              <a:rPr lang="zh-TW" altLang="en-US" sz="1600" dirty="0"/>
              <a:t>篇、</a:t>
            </a:r>
            <a:r>
              <a:rPr lang="en-US" altLang="zh-TW" sz="1600" dirty="0"/>
              <a:t>50</a:t>
            </a:r>
            <a:r>
              <a:rPr lang="zh-TW" altLang="en-US" sz="1600" dirty="0"/>
              <a:t>篇、</a:t>
            </a:r>
            <a:r>
              <a:rPr lang="en-US" altLang="zh-TW" sz="1600" dirty="0"/>
              <a:t>51</a:t>
            </a:r>
            <a:r>
              <a:rPr lang="zh-TW" altLang="en-US" sz="1600" dirty="0"/>
              <a:t>篇、</a:t>
            </a:r>
            <a:r>
              <a:rPr lang="en-US" altLang="zh-TW" sz="1600" dirty="0"/>
              <a:t>78</a:t>
            </a:r>
            <a:r>
              <a:rPr lang="zh-TW" altLang="en-US" sz="1600" dirty="0"/>
              <a:t>篇、</a:t>
            </a:r>
            <a:r>
              <a:rPr lang="en-US" altLang="zh-TW" sz="1600" dirty="0"/>
              <a:t>95</a:t>
            </a:r>
            <a:r>
              <a:rPr lang="zh-TW" altLang="en-US" sz="1600" dirty="0"/>
              <a:t>篇，以及</a:t>
            </a:r>
            <a:r>
              <a:rPr lang="en-US" altLang="zh-TW" sz="1600" dirty="0"/>
              <a:t>105</a:t>
            </a:r>
            <a:r>
              <a:rPr lang="zh-TW" altLang="en-US" sz="1600" dirty="0"/>
              <a:t>至</a:t>
            </a:r>
            <a:r>
              <a:rPr lang="en-US" altLang="zh-TW" sz="1600" dirty="0"/>
              <a:t>106</a:t>
            </a:r>
            <a:r>
              <a:rPr lang="zh-TW" altLang="en-US" sz="1600" dirty="0"/>
              <a:t>篇。早期的猶太人會在神面前以唱詩的方式，把自己的罪唱出來。還有“赦罪”一類的詩，例如：</a:t>
            </a:r>
            <a:r>
              <a:rPr lang="en-US" altLang="zh-TW" sz="1600" dirty="0"/>
              <a:t>51</a:t>
            </a:r>
            <a:r>
              <a:rPr lang="zh-TW" altLang="en-US" sz="1600" dirty="0"/>
              <a:t>篇。至於“勝過罪”這一類的詩歌，它是啟示人勝過罪惡的詩篇，有：</a:t>
            </a:r>
            <a:r>
              <a:rPr lang="en-US" altLang="zh-TW" sz="1600" dirty="0"/>
              <a:t>10</a:t>
            </a:r>
            <a:r>
              <a:rPr lang="zh-TW" altLang="en-US" sz="1600" dirty="0"/>
              <a:t>篇、</a:t>
            </a:r>
            <a:r>
              <a:rPr lang="en-US" altLang="zh-TW" sz="1600" dirty="0"/>
              <a:t>19</a:t>
            </a:r>
            <a:r>
              <a:rPr lang="zh-TW" altLang="en-US" sz="1600" dirty="0"/>
              <a:t>篇、</a:t>
            </a:r>
            <a:r>
              <a:rPr lang="en-US" altLang="zh-TW" sz="1600" dirty="0"/>
              <a:t>84</a:t>
            </a:r>
            <a:r>
              <a:rPr lang="zh-TW" altLang="en-US" sz="1600" dirty="0"/>
              <a:t>篇、</a:t>
            </a:r>
            <a:r>
              <a:rPr lang="en-US" altLang="zh-TW" sz="1600" dirty="0"/>
              <a:t>119</a:t>
            </a:r>
            <a:r>
              <a:rPr lang="zh-TW" altLang="en-US" sz="1600" dirty="0"/>
              <a:t>篇、</a:t>
            </a:r>
            <a:r>
              <a:rPr lang="en-US" altLang="zh-TW" sz="1600" dirty="0"/>
              <a:t>130</a:t>
            </a:r>
            <a:r>
              <a:rPr lang="zh-TW" altLang="en-US" sz="1600" dirty="0"/>
              <a:t>篇和</a:t>
            </a:r>
            <a:r>
              <a:rPr lang="en-US" altLang="zh-TW" sz="1600" dirty="0"/>
              <a:t>139</a:t>
            </a:r>
            <a:r>
              <a:rPr lang="zh-TW" altLang="en-US" sz="1600" dirty="0"/>
              <a:t>篇。</a:t>
            </a:r>
            <a:br>
              <a:rPr lang="zh-TW" altLang="en-US" sz="1600" dirty="0"/>
            </a:br>
            <a:r>
              <a:rPr lang="zh-TW" altLang="en-US" sz="1600" dirty="0"/>
              <a:t>２</a:t>
            </a:r>
            <a:r>
              <a:rPr lang="en-US" altLang="zh-TW" sz="1600" dirty="0"/>
              <a:t>. </a:t>
            </a:r>
            <a:r>
              <a:rPr lang="zh-TW" altLang="en-US" sz="1600" dirty="0"/>
              <a:t>有福的詩集：</a:t>
            </a:r>
            <a:br>
              <a:rPr lang="zh-TW" altLang="en-US" sz="1600" dirty="0"/>
            </a:br>
            <a:r>
              <a:rPr lang="zh-TW" altLang="en-US" sz="1600" dirty="0"/>
              <a:t> 有：</a:t>
            </a:r>
            <a:r>
              <a:rPr lang="en-US" altLang="zh-TW" sz="1600" dirty="0"/>
              <a:t>1</a:t>
            </a:r>
            <a:r>
              <a:rPr lang="zh-TW" altLang="en-US" sz="1600" dirty="0"/>
              <a:t>至</a:t>
            </a:r>
            <a:r>
              <a:rPr lang="en-US" altLang="zh-TW" sz="1600" dirty="0"/>
              <a:t>3</a:t>
            </a:r>
            <a:r>
              <a:rPr lang="zh-TW" altLang="en-US" sz="1600" dirty="0"/>
              <a:t>篇、</a:t>
            </a:r>
            <a:r>
              <a:rPr lang="en-US" altLang="zh-TW" sz="1600" dirty="0"/>
              <a:t>5</a:t>
            </a:r>
            <a:r>
              <a:rPr lang="zh-TW" altLang="en-US" sz="1600" dirty="0"/>
              <a:t>至</a:t>
            </a:r>
            <a:r>
              <a:rPr lang="en-US" altLang="zh-TW" sz="1600" dirty="0"/>
              <a:t>6</a:t>
            </a:r>
            <a:r>
              <a:rPr lang="zh-TW" altLang="en-US" sz="1600" dirty="0"/>
              <a:t>篇、</a:t>
            </a:r>
            <a:r>
              <a:rPr lang="en-US" altLang="zh-TW" sz="1600" dirty="0"/>
              <a:t>8</a:t>
            </a:r>
            <a:r>
              <a:rPr lang="zh-TW" altLang="en-US" sz="1600" dirty="0"/>
              <a:t>篇、</a:t>
            </a:r>
            <a:r>
              <a:rPr lang="en-US" altLang="zh-TW" sz="1600" dirty="0"/>
              <a:t>21</a:t>
            </a:r>
            <a:r>
              <a:rPr lang="zh-TW" altLang="en-US" sz="1600" dirty="0"/>
              <a:t>篇、</a:t>
            </a:r>
            <a:r>
              <a:rPr lang="en-US" altLang="zh-TW" sz="1600" dirty="0"/>
              <a:t>24</a:t>
            </a:r>
            <a:r>
              <a:rPr lang="zh-TW" altLang="en-US" sz="1600" dirty="0"/>
              <a:t>篇、</a:t>
            </a:r>
            <a:r>
              <a:rPr lang="en-US" altLang="zh-TW" sz="1600" dirty="0"/>
              <a:t>28</a:t>
            </a:r>
            <a:r>
              <a:rPr lang="zh-TW" altLang="en-US" sz="1600" dirty="0"/>
              <a:t>至</a:t>
            </a:r>
            <a:r>
              <a:rPr lang="en-US" altLang="zh-TW" sz="1600" dirty="0"/>
              <a:t>29</a:t>
            </a:r>
            <a:r>
              <a:rPr lang="zh-TW" altLang="en-US" sz="1600" dirty="0"/>
              <a:t>篇、</a:t>
            </a:r>
            <a:r>
              <a:rPr lang="en-US" altLang="zh-TW" sz="1600" dirty="0"/>
              <a:t>32</a:t>
            </a:r>
            <a:r>
              <a:rPr lang="zh-TW" altLang="en-US" sz="1600" dirty="0"/>
              <a:t>至</a:t>
            </a:r>
            <a:r>
              <a:rPr lang="en-US" altLang="zh-TW" sz="1600" dirty="0"/>
              <a:t>34</a:t>
            </a:r>
            <a:r>
              <a:rPr lang="zh-TW" altLang="en-US" sz="1600" dirty="0"/>
              <a:t>篇、</a:t>
            </a:r>
            <a:r>
              <a:rPr lang="en-US" altLang="zh-TW" sz="1600" dirty="0"/>
              <a:t>40</a:t>
            </a:r>
            <a:r>
              <a:rPr lang="zh-TW" altLang="en-US" sz="1600" dirty="0"/>
              <a:t>篇、</a:t>
            </a:r>
            <a:r>
              <a:rPr lang="en-US" altLang="zh-TW" sz="1600" dirty="0"/>
              <a:t>42</a:t>
            </a:r>
            <a:r>
              <a:rPr lang="zh-TW" altLang="en-US" sz="1600" dirty="0"/>
              <a:t>篇、</a:t>
            </a:r>
            <a:r>
              <a:rPr lang="en-US" altLang="zh-TW" sz="1600" dirty="0"/>
              <a:t>45</a:t>
            </a:r>
            <a:r>
              <a:rPr lang="zh-TW" altLang="en-US" sz="1600" dirty="0"/>
              <a:t>篇、</a:t>
            </a:r>
            <a:r>
              <a:rPr lang="en-US" altLang="zh-TW" sz="1600" dirty="0"/>
              <a:t>67</a:t>
            </a:r>
            <a:r>
              <a:rPr lang="zh-TW" altLang="en-US" sz="1600" dirty="0"/>
              <a:t>篇、</a:t>
            </a:r>
            <a:r>
              <a:rPr lang="en-US" altLang="zh-TW" sz="1600" dirty="0"/>
              <a:t>69</a:t>
            </a:r>
            <a:r>
              <a:rPr lang="zh-TW" altLang="en-US" sz="1600" dirty="0"/>
              <a:t>篇、</a:t>
            </a:r>
            <a:r>
              <a:rPr lang="en-US" altLang="zh-TW" sz="1600" dirty="0"/>
              <a:t>84</a:t>
            </a:r>
            <a:r>
              <a:rPr lang="zh-TW" altLang="en-US" sz="1600" dirty="0"/>
              <a:t>篇、</a:t>
            </a:r>
            <a:r>
              <a:rPr lang="en-US" altLang="zh-TW" sz="1600" dirty="0"/>
              <a:t>89</a:t>
            </a:r>
            <a:r>
              <a:rPr lang="zh-TW" altLang="en-US" sz="1600" dirty="0"/>
              <a:t>篇、</a:t>
            </a:r>
            <a:r>
              <a:rPr lang="en-US" altLang="zh-TW" sz="1600" dirty="0"/>
              <a:t>94</a:t>
            </a:r>
            <a:r>
              <a:rPr lang="zh-TW" altLang="en-US" sz="1600" dirty="0"/>
              <a:t>篇、</a:t>
            </a:r>
            <a:r>
              <a:rPr lang="en-US" altLang="zh-TW" sz="1600" dirty="0"/>
              <a:t>106</a:t>
            </a:r>
            <a:r>
              <a:rPr lang="zh-TW" altLang="en-US" sz="1600" dirty="0"/>
              <a:t>至</a:t>
            </a:r>
            <a:r>
              <a:rPr lang="en-US" altLang="zh-TW" sz="1600" dirty="0"/>
              <a:t>107</a:t>
            </a:r>
            <a:r>
              <a:rPr lang="zh-TW" altLang="en-US" sz="1600" dirty="0"/>
              <a:t>篇、</a:t>
            </a:r>
            <a:r>
              <a:rPr lang="en-US" altLang="zh-TW" sz="1600" dirty="0"/>
              <a:t>109</a:t>
            </a:r>
            <a:r>
              <a:rPr lang="zh-TW" altLang="en-US" sz="1600" dirty="0"/>
              <a:t>篇、</a:t>
            </a:r>
            <a:r>
              <a:rPr lang="en-US" altLang="zh-TW" sz="1600" dirty="0"/>
              <a:t>112</a:t>
            </a:r>
            <a:r>
              <a:rPr lang="zh-TW" altLang="en-US" sz="1600" dirty="0"/>
              <a:t>篇、</a:t>
            </a:r>
            <a:r>
              <a:rPr lang="en-US" altLang="zh-TW" sz="1600" dirty="0"/>
              <a:t>115</a:t>
            </a:r>
            <a:r>
              <a:rPr lang="zh-TW" altLang="en-US" sz="1600" dirty="0"/>
              <a:t>篇、</a:t>
            </a:r>
            <a:r>
              <a:rPr lang="en-US" altLang="zh-TW" sz="1600" dirty="0"/>
              <a:t>119</a:t>
            </a:r>
            <a:r>
              <a:rPr lang="zh-TW" altLang="en-US" sz="1600" dirty="0"/>
              <a:t>篇、</a:t>
            </a:r>
            <a:r>
              <a:rPr lang="en-US" altLang="zh-TW" sz="1600" dirty="0"/>
              <a:t>128</a:t>
            </a:r>
            <a:r>
              <a:rPr lang="zh-TW" altLang="en-US" sz="1600" dirty="0"/>
              <a:t>篇、</a:t>
            </a:r>
            <a:r>
              <a:rPr lang="en-US" altLang="zh-TW" sz="1600" dirty="0"/>
              <a:t>132</a:t>
            </a:r>
            <a:r>
              <a:rPr lang="zh-TW" altLang="en-US" sz="1600" dirty="0"/>
              <a:t>篇、</a:t>
            </a:r>
            <a:r>
              <a:rPr lang="en-US" altLang="zh-TW" sz="1600" dirty="0"/>
              <a:t>134</a:t>
            </a:r>
            <a:r>
              <a:rPr lang="zh-TW" altLang="en-US" sz="1600" dirty="0"/>
              <a:t>篇和</a:t>
            </a:r>
            <a:r>
              <a:rPr lang="en-US" altLang="zh-TW" sz="1600" dirty="0"/>
              <a:t>147</a:t>
            </a:r>
            <a:r>
              <a:rPr lang="zh-TW" altLang="en-US" sz="1600" dirty="0"/>
              <a:t>篇。這些詩篇可幫助我們了解怎樣才能蒙神的祝福。</a:t>
            </a:r>
            <a:br>
              <a:rPr lang="zh-TW" altLang="en-US" sz="1600" dirty="0"/>
            </a:br>
            <a:r>
              <a:rPr lang="zh-TW" altLang="en-US" sz="1600" dirty="0"/>
              <a:t>３</a:t>
            </a:r>
            <a:r>
              <a:rPr lang="en-US" altLang="zh-TW" sz="1600" dirty="0"/>
              <a:t>. </a:t>
            </a:r>
            <a:r>
              <a:rPr lang="zh-TW" altLang="en-US" sz="1600" dirty="0"/>
              <a:t>靈交的詩集：</a:t>
            </a:r>
            <a:br>
              <a:rPr lang="zh-TW" altLang="en-US" sz="1600" dirty="0"/>
            </a:br>
            <a:r>
              <a:rPr lang="zh-TW" altLang="en-US" sz="1600" dirty="0"/>
              <a:t> 人跟神交往的詩篇，我們稱它為靈交的詩集。</a:t>
            </a:r>
            <a:br>
              <a:rPr lang="zh-TW" altLang="en-US" sz="1600" dirty="0"/>
            </a:br>
            <a:r>
              <a:rPr lang="zh-TW" altLang="en-US" sz="1600" dirty="0"/>
              <a:t>Ａ</a:t>
            </a:r>
            <a:r>
              <a:rPr lang="en-US" altLang="zh-TW" sz="1600" dirty="0"/>
              <a:t>. </a:t>
            </a:r>
            <a:r>
              <a:rPr lang="zh-TW" altLang="en-US" sz="1600" dirty="0"/>
              <a:t>描寫渴想神的詩篇有：</a:t>
            </a:r>
            <a:r>
              <a:rPr lang="en-US" altLang="zh-TW" sz="1600" dirty="0"/>
              <a:t>42</a:t>
            </a:r>
            <a:r>
              <a:rPr lang="zh-TW" altLang="en-US" sz="1600" dirty="0"/>
              <a:t>篇、</a:t>
            </a:r>
            <a:r>
              <a:rPr lang="en-US" altLang="zh-TW" sz="1600" dirty="0"/>
              <a:t>43</a:t>
            </a:r>
            <a:r>
              <a:rPr lang="zh-TW" altLang="en-US" sz="1600" dirty="0"/>
              <a:t>篇和</a:t>
            </a:r>
            <a:r>
              <a:rPr lang="en-US" altLang="zh-TW" sz="1600" dirty="0"/>
              <a:t>63</a:t>
            </a:r>
            <a:r>
              <a:rPr lang="zh-TW" altLang="en-US" sz="1600" dirty="0"/>
              <a:t>篇。</a:t>
            </a:r>
            <a:br>
              <a:rPr lang="zh-TW" altLang="en-US" sz="1600" dirty="0"/>
            </a:br>
            <a:r>
              <a:rPr lang="zh-TW" altLang="en-US" sz="1600" dirty="0"/>
              <a:t>Ｂ</a:t>
            </a:r>
            <a:r>
              <a:rPr lang="en-US" altLang="zh-TW" sz="1600" dirty="0"/>
              <a:t>. </a:t>
            </a:r>
            <a:r>
              <a:rPr lang="zh-TW" altLang="en-US" sz="1600" dirty="0"/>
              <a:t>對神的“讚美”的詩篇有：</a:t>
            </a:r>
            <a:r>
              <a:rPr lang="en-US" altLang="zh-TW" sz="1600" dirty="0"/>
              <a:t>8</a:t>
            </a:r>
            <a:r>
              <a:rPr lang="zh-TW" altLang="en-US" sz="1600" dirty="0"/>
              <a:t>篇、</a:t>
            </a:r>
            <a:r>
              <a:rPr lang="en-US" altLang="zh-TW" sz="1600" dirty="0"/>
              <a:t>20</a:t>
            </a:r>
            <a:r>
              <a:rPr lang="zh-TW" altLang="en-US" sz="1600" dirty="0"/>
              <a:t>篇、</a:t>
            </a:r>
            <a:r>
              <a:rPr lang="en-US" altLang="zh-TW" sz="1600" dirty="0"/>
              <a:t>33</a:t>
            </a:r>
            <a:r>
              <a:rPr lang="zh-TW" altLang="en-US" sz="1600" dirty="0"/>
              <a:t>篇、</a:t>
            </a:r>
            <a:r>
              <a:rPr lang="en-US" altLang="zh-TW" sz="1600" dirty="0"/>
              <a:t>34</a:t>
            </a:r>
            <a:r>
              <a:rPr lang="zh-TW" altLang="en-US" sz="1600" dirty="0"/>
              <a:t>篇、</a:t>
            </a:r>
            <a:r>
              <a:rPr lang="en-US" altLang="zh-TW" sz="1600" dirty="0"/>
              <a:t>47</a:t>
            </a:r>
            <a:r>
              <a:rPr lang="zh-TW" altLang="en-US" sz="1600" dirty="0"/>
              <a:t>篇、</a:t>
            </a:r>
            <a:r>
              <a:rPr lang="en-US" altLang="zh-TW" sz="1600" dirty="0"/>
              <a:t>71</a:t>
            </a:r>
            <a:r>
              <a:rPr lang="zh-TW" altLang="en-US" sz="1600" dirty="0"/>
              <a:t>篇、</a:t>
            </a:r>
            <a:r>
              <a:rPr lang="en-US" altLang="zh-TW" sz="1600" dirty="0"/>
              <a:t>92</a:t>
            </a:r>
            <a:r>
              <a:rPr lang="zh-TW" altLang="en-US" sz="1600" dirty="0"/>
              <a:t>篇、</a:t>
            </a:r>
            <a:r>
              <a:rPr lang="en-US" altLang="zh-TW" sz="1600" dirty="0"/>
              <a:t>95</a:t>
            </a:r>
            <a:r>
              <a:rPr lang="zh-TW" altLang="en-US" sz="1600" dirty="0"/>
              <a:t>篇和</a:t>
            </a:r>
            <a:r>
              <a:rPr lang="en-US" altLang="zh-TW" sz="1600" dirty="0"/>
              <a:t>103</a:t>
            </a:r>
            <a:r>
              <a:rPr lang="zh-TW" altLang="en-US" sz="1600" dirty="0"/>
              <a:t>篇。</a:t>
            </a:r>
            <a:br>
              <a:rPr lang="zh-TW" altLang="en-US" sz="1600" dirty="0"/>
            </a:br>
            <a:r>
              <a:rPr lang="zh-TW" altLang="en-US" sz="1600" dirty="0"/>
              <a:t>４</a:t>
            </a:r>
            <a:r>
              <a:rPr lang="en-US" altLang="zh-TW" sz="1600" dirty="0"/>
              <a:t>. </a:t>
            </a:r>
            <a:r>
              <a:rPr lang="zh-TW" altLang="en-US" sz="1600" dirty="0"/>
              <a:t>神屬性的詩集：</a:t>
            </a:r>
            <a:br>
              <a:rPr lang="zh-TW" altLang="en-US" sz="1600" dirty="0"/>
            </a:br>
            <a:r>
              <a:rPr lang="zh-TW" altLang="en-US" sz="1600" dirty="0"/>
              <a:t> 神的“聖潔”這一類的詩篇是啟示神的聖潔，有：</a:t>
            </a:r>
            <a:r>
              <a:rPr lang="en-US" altLang="zh-TW" sz="1600" dirty="0"/>
              <a:t>1</a:t>
            </a:r>
            <a:r>
              <a:rPr lang="zh-TW" altLang="en-US" sz="1600" dirty="0"/>
              <a:t>至</a:t>
            </a:r>
            <a:r>
              <a:rPr lang="en-US" altLang="zh-TW" sz="1600" dirty="0"/>
              <a:t>9</a:t>
            </a:r>
            <a:r>
              <a:rPr lang="zh-TW" altLang="en-US" sz="1600" dirty="0"/>
              <a:t>篇、</a:t>
            </a:r>
            <a:r>
              <a:rPr lang="en-US" altLang="zh-TW" sz="1600" dirty="0"/>
              <a:t>29</a:t>
            </a:r>
            <a:r>
              <a:rPr lang="zh-TW" altLang="en-US" sz="1600" dirty="0"/>
              <a:t>篇和</a:t>
            </a:r>
            <a:r>
              <a:rPr lang="en-US" altLang="zh-TW" sz="1600" dirty="0"/>
              <a:t>104</a:t>
            </a:r>
            <a:r>
              <a:rPr lang="zh-TW" altLang="en-US" sz="1600" dirty="0"/>
              <a:t>篇。關於神的“慈愛”的詩篇有：</a:t>
            </a:r>
            <a:r>
              <a:rPr lang="en-US" altLang="zh-TW" sz="1600" dirty="0"/>
              <a:t>11</a:t>
            </a:r>
            <a:r>
              <a:rPr lang="zh-TW" altLang="en-US" sz="1600" dirty="0"/>
              <a:t>篇和</a:t>
            </a:r>
            <a:r>
              <a:rPr lang="en-US" altLang="zh-TW" sz="1600" dirty="0"/>
              <a:t>110</a:t>
            </a:r>
            <a:r>
              <a:rPr lang="zh-TW" altLang="en-US" sz="1600" dirty="0"/>
              <a:t>篇。還有啟示神的“恩典”的詩篇有：</a:t>
            </a:r>
            <a:r>
              <a:rPr lang="en-US" altLang="zh-TW" sz="1600" dirty="0"/>
              <a:t>56</a:t>
            </a:r>
            <a:r>
              <a:rPr lang="zh-TW" altLang="en-US" sz="1600" dirty="0"/>
              <a:t>篇和</a:t>
            </a:r>
            <a:r>
              <a:rPr lang="en-US" altLang="zh-TW" sz="1600" dirty="0"/>
              <a:t>120</a:t>
            </a:r>
            <a:r>
              <a:rPr lang="zh-TW" altLang="en-US" sz="1600" dirty="0"/>
              <a:t>篇。關於神的“權柄和主權”的詩篇，是屬於神與人之間的一種重要啟示，有：</a:t>
            </a:r>
            <a:r>
              <a:rPr lang="en-US" altLang="zh-TW" sz="1600" dirty="0"/>
              <a:t>46</a:t>
            </a:r>
            <a:r>
              <a:rPr lang="zh-TW" altLang="en-US" sz="1600" dirty="0"/>
              <a:t>篇、</a:t>
            </a:r>
            <a:r>
              <a:rPr lang="en-US" altLang="zh-TW" sz="1600" dirty="0"/>
              <a:t>61</a:t>
            </a:r>
            <a:r>
              <a:rPr lang="zh-TW" altLang="en-US" sz="1600" dirty="0"/>
              <a:t>篇和</a:t>
            </a:r>
            <a:r>
              <a:rPr lang="en-US" altLang="zh-TW" sz="1600" dirty="0"/>
              <a:t>62</a:t>
            </a:r>
            <a:r>
              <a:rPr lang="zh-TW" altLang="en-US" sz="1600" dirty="0"/>
              <a:t>篇。</a:t>
            </a:r>
            <a:endParaRPr lang="en-AU" sz="1600" dirty="0"/>
          </a:p>
        </p:txBody>
      </p:sp>
    </p:spTree>
    <p:extLst>
      <p:ext uri="{BB962C8B-B14F-4D97-AF65-F5344CB8AC3E}">
        <p14:creationId xmlns:p14="http://schemas.microsoft.com/office/powerpoint/2010/main" val="424514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a:t>诗篇的价值</a:t>
            </a:r>
            <a:endParaRPr lang="en-AU" dirty="0"/>
          </a:p>
        </p:txBody>
      </p:sp>
      <p:sp>
        <p:nvSpPr>
          <p:cNvPr id="3" name="Content Placeholder 2"/>
          <p:cNvSpPr>
            <a:spLocks noGrp="1"/>
          </p:cNvSpPr>
          <p:nvPr>
            <p:ph idx="1"/>
          </p:nvPr>
        </p:nvSpPr>
        <p:spPr/>
        <p:txBody>
          <a:bodyPr>
            <a:normAutofit lnSpcReduction="10000"/>
          </a:bodyPr>
          <a:lstStyle/>
          <a:p>
            <a:r>
              <a:rPr lang="zh-CN" altLang="en-US" dirty="0" smtClean="0"/>
              <a:t>教导价值 </a:t>
            </a:r>
            <a:r>
              <a:rPr lang="en-US" altLang="zh-CN" dirty="0" smtClean="0"/>
              <a:t>- </a:t>
            </a:r>
            <a:r>
              <a:rPr lang="zh-CN" altLang="en-US" dirty="0" smtClean="0"/>
              <a:t>这</a:t>
            </a:r>
            <a:r>
              <a:rPr lang="zh-CN" altLang="en-US" dirty="0"/>
              <a:t>些诗章是神的</a:t>
            </a:r>
            <a:r>
              <a:rPr lang="zh-CN" altLang="en-US" dirty="0" smtClean="0"/>
              <a:t>话</a:t>
            </a:r>
            <a:r>
              <a:rPr lang="zh-CN" altLang="en-US" dirty="0"/>
              <a:t>用诗的体裁写</a:t>
            </a:r>
            <a:r>
              <a:rPr lang="zh-CN" altLang="en-US" dirty="0" smtClean="0"/>
              <a:t>成</a:t>
            </a:r>
            <a:r>
              <a:rPr lang="en-AU" altLang="zh-CN" dirty="0" smtClean="0"/>
              <a:t>. </a:t>
            </a:r>
            <a:r>
              <a:rPr lang="zh-CN" altLang="en-US" dirty="0"/>
              <a:t>神话语的功效在于教训、督责、使人归正并教导属神的人得以完全，使他们预备好遵行神召他们来行的各样善事</a:t>
            </a:r>
            <a:r>
              <a:rPr lang="zh-CN" altLang="en-US" dirty="0" smtClean="0"/>
              <a:t>。</a:t>
            </a:r>
            <a:endParaRPr lang="en-AU" altLang="zh-CN" dirty="0" smtClean="0"/>
          </a:p>
          <a:p>
            <a:r>
              <a:rPr lang="zh-CN" altLang="en-US" dirty="0" smtClean="0"/>
              <a:t>灵</a:t>
            </a:r>
            <a:r>
              <a:rPr lang="zh-CN" altLang="en-US" dirty="0"/>
              <a:t>修</a:t>
            </a:r>
            <a:r>
              <a:rPr lang="zh-CN" altLang="en-US" dirty="0" smtClean="0"/>
              <a:t>价值 </a:t>
            </a:r>
            <a:r>
              <a:rPr lang="en-US" altLang="zh-CN" dirty="0" smtClean="0"/>
              <a:t>- </a:t>
            </a:r>
            <a:r>
              <a:rPr lang="zh-CN" altLang="en-US" dirty="0" smtClean="0"/>
              <a:t>在</a:t>
            </a:r>
            <a:r>
              <a:rPr lang="zh-CN" altLang="en-US" dirty="0"/>
              <a:t>古时的圣徒，经过人生中不同的情况和遭遇，他们在神那里找着了根基和供应。并且他们也向神倾倒出他们对神的深爱和信心</a:t>
            </a:r>
            <a:r>
              <a:rPr lang="zh-CN" altLang="en-US" dirty="0" smtClean="0"/>
              <a:t>。</a:t>
            </a:r>
            <a:endParaRPr lang="en-US" altLang="zh-CN" dirty="0" smtClean="0"/>
          </a:p>
          <a:p>
            <a:r>
              <a:rPr lang="zh-CN" altLang="en-US" dirty="0"/>
              <a:t>道</a:t>
            </a:r>
            <a:r>
              <a:rPr lang="zh-CN" altLang="en-US" dirty="0" smtClean="0"/>
              <a:t>德价值 </a:t>
            </a:r>
            <a:r>
              <a:rPr lang="en-US" altLang="zh-CN" dirty="0" smtClean="0"/>
              <a:t>- </a:t>
            </a:r>
            <a:r>
              <a:rPr lang="zh-CN" altLang="en-US" dirty="0"/>
              <a:t>这些道德不是由律法教导产生的，而是从日常实际的生活中学来的。神不仅在宇宙中设立物理的定律以管治万有，并且也设立了道德的律；而这些道德的律是从不更改的。它们可能以律法的形式临到我们，好像十诫，或以诗歌的形式临到我们；而我们常常藉由诗歌比藉由叙述所学到的更多。</a:t>
            </a:r>
            <a:endParaRPr lang="en-AU" dirty="0"/>
          </a:p>
        </p:txBody>
      </p:sp>
    </p:spTree>
    <p:extLst>
      <p:ext uri="{BB962C8B-B14F-4D97-AF65-F5344CB8AC3E}">
        <p14:creationId xmlns:p14="http://schemas.microsoft.com/office/powerpoint/2010/main" val="615614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a:t>诗篇的价值</a:t>
            </a:r>
            <a:endParaRPr lang="en-AU" dirty="0"/>
          </a:p>
        </p:txBody>
      </p:sp>
      <p:sp>
        <p:nvSpPr>
          <p:cNvPr id="3" name="Content Placeholder 2"/>
          <p:cNvSpPr>
            <a:spLocks noGrp="1"/>
          </p:cNvSpPr>
          <p:nvPr>
            <p:ph idx="1"/>
          </p:nvPr>
        </p:nvSpPr>
        <p:spPr/>
        <p:txBody>
          <a:bodyPr/>
          <a:lstStyle/>
          <a:p>
            <a:r>
              <a:rPr lang="zh-CN" altLang="en-US" dirty="0" smtClean="0"/>
              <a:t>预言价值 </a:t>
            </a:r>
            <a:r>
              <a:rPr lang="en-US" altLang="zh-CN" dirty="0" smtClean="0"/>
              <a:t>- </a:t>
            </a:r>
            <a:r>
              <a:rPr lang="zh-CN" altLang="en-US" dirty="0"/>
              <a:t>大卫和那些作诗的人，不仅是歌唱者并且也是先知先见</a:t>
            </a:r>
            <a:r>
              <a:rPr lang="zh-CN" altLang="en-US" dirty="0" smtClean="0"/>
              <a:t>。</a:t>
            </a:r>
            <a:r>
              <a:rPr lang="zh-CN" altLang="en-US" dirty="0"/>
              <a:t>许多时候，当他们歌唱时，他们就说预言。在这集诗篇中有好几首很明显的是弥赛亚诗篇。可是即使在这些很显然的弥赛亚诗篇之外，仍然有许多虚处的预言</a:t>
            </a:r>
            <a:r>
              <a:rPr lang="zh-CN" altLang="en-US" dirty="0" smtClean="0"/>
              <a:t>。</a:t>
            </a:r>
            <a:endParaRPr lang="en-US" altLang="zh-CN" dirty="0" smtClean="0"/>
          </a:p>
          <a:p>
            <a:r>
              <a:rPr lang="zh-CN" altLang="en-US" dirty="0"/>
              <a:t>历</a:t>
            </a:r>
            <a:r>
              <a:rPr lang="zh-CN" altLang="en-US" dirty="0" smtClean="0"/>
              <a:t>史价值 </a:t>
            </a:r>
            <a:r>
              <a:rPr lang="en-US" altLang="zh-CN" dirty="0" smtClean="0"/>
              <a:t>- </a:t>
            </a:r>
            <a:r>
              <a:rPr lang="zh-CN" altLang="en-US" dirty="0" smtClean="0"/>
              <a:t>在</a:t>
            </a:r>
            <a:r>
              <a:rPr lang="zh-CN" altLang="en-US" dirty="0"/>
              <a:t>圣经的历史书中，我</a:t>
            </a:r>
            <a:r>
              <a:rPr lang="zh-CN" altLang="en-US" dirty="0" smtClean="0"/>
              <a:t>们看见</a:t>
            </a:r>
            <a:r>
              <a:rPr lang="zh-CN" altLang="en-US" dirty="0"/>
              <a:t>历史</a:t>
            </a:r>
            <a:r>
              <a:rPr lang="zh-CN" altLang="en-US" dirty="0" smtClean="0"/>
              <a:t>事</a:t>
            </a:r>
            <a:r>
              <a:rPr lang="zh-CN" altLang="en-US" dirty="0"/>
              <a:t>件的记载。可是只有在诗篇中我们才看见这些历史记载的内在史实。例如，在撒母耳记中，你看见大卫的遭遇；但是在诗篇中说出了他在经历那些不同的境况中，内里的感觉是什么。这些诗篇对神的儿女们和古代圣徒们的历史，给了我们一幅更富丽的图画。</a:t>
            </a:r>
            <a:endParaRPr lang="en-AU" dirty="0"/>
          </a:p>
        </p:txBody>
      </p:sp>
    </p:spTree>
    <p:extLst>
      <p:ext uri="{BB962C8B-B14F-4D97-AF65-F5344CB8AC3E}">
        <p14:creationId xmlns:p14="http://schemas.microsoft.com/office/powerpoint/2010/main" val="4252714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a:t>颂赞的祭</a:t>
            </a:r>
            <a:endParaRPr lang="en-AU"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zh-CN" altLang="en-US" dirty="0"/>
              <a:t>诗篇一共有一五零篇 ，在整部圣经中刚好居于中央的位置。我们都知道诗篇里面充满了赞美、感谢和祷告</a:t>
            </a:r>
            <a:r>
              <a:rPr lang="zh-CN" altLang="en-US" dirty="0" smtClean="0"/>
              <a:t>。但</a:t>
            </a:r>
            <a:r>
              <a:rPr lang="zh-CN" altLang="en-US" dirty="0"/>
              <a:t>是诗篇里的赞美乃是一种“祭”。就像希伯来书十三章那里所讲的“颂赞的祭。</a:t>
            </a:r>
          </a:p>
          <a:p>
            <a:pPr>
              <a:lnSpc>
                <a:spcPct val="120000"/>
              </a:lnSpc>
            </a:pPr>
            <a:r>
              <a:rPr lang="zh-CN" altLang="en-US" dirty="0" smtClean="0"/>
              <a:t>赞</a:t>
            </a:r>
            <a:r>
              <a:rPr lang="zh-CN" altLang="en-US" dirty="0"/>
              <a:t>美和赞美的祭有一点不同。赞美就是平常大卫每天赞美神七次。但是有一天，也许你遭遇很不好的环境、很痛苦的事情、很不愉快的情形，按理来讲你赞美不出来。可是如果你流着眼泪仍旧来赞美，那个时候的赞美就是一个</a:t>
            </a:r>
            <a:r>
              <a:rPr lang="en-US" altLang="zh-CN" dirty="0"/>
              <a:t>[</a:t>
            </a:r>
            <a:r>
              <a:rPr lang="zh-CN" altLang="en-US" dirty="0"/>
              <a:t>祭</a:t>
            </a:r>
            <a:r>
              <a:rPr lang="en-US" altLang="zh-CN" dirty="0"/>
              <a:t>]</a:t>
            </a:r>
          </a:p>
          <a:p>
            <a:pPr>
              <a:lnSpc>
                <a:spcPct val="120000"/>
              </a:lnSpc>
            </a:pPr>
            <a:r>
              <a:rPr lang="zh-CN" altLang="en-US" dirty="0" smtClean="0"/>
              <a:t>赞</a:t>
            </a:r>
            <a:r>
              <a:rPr lang="zh-CN" altLang="en-US" dirty="0"/>
              <a:t>美变成一个祭；这个赞美的祭是因为你受伤了，因为你痛苦，因为你在神面前有一个经历，几乎为自己流眼泪都来不及，但是你仍旧能感谢说</a:t>
            </a:r>
            <a:r>
              <a:rPr lang="zh-CN" altLang="en-US" dirty="0" smtClean="0"/>
              <a:t>：“</a:t>
            </a:r>
            <a:r>
              <a:rPr lang="zh-CN" altLang="en-US" dirty="0"/>
              <a:t>主阿！祢作的没有错！”这叫赞美的祭。</a:t>
            </a:r>
          </a:p>
          <a:p>
            <a:pPr>
              <a:lnSpc>
                <a:spcPct val="120000"/>
              </a:lnSpc>
            </a:pPr>
            <a:r>
              <a:rPr lang="zh-CN" altLang="en-US" dirty="0" smtClean="0"/>
              <a:t>这</a:t>
            </a:r>
            <a:r>
              <a:rPr lang="zh-CN" altLang="en-US" dirty="0"/>
              <a:t>就是为什么诗篇里的赞美，能感动我们、能叫我们得着许许多多的帮助。原因就是诗篇里的赞美乃是祭。乃是神的子民在神的面前有一个感觉、在神面前有一个倾吐，那些感谢的话、赞美的话都是“赞美的祭</a:t>
            </a:r>
            <a:r>
              <a:rPr lang="zh-CN" altLang="en-US" dirty="0" smtClean="0"/>
              <a:t>”。</a:t>
            </a:r>
            <a:endParaRPr lang="en-AU" dirty="0"/>
          </a:p>
        </p:txBody>
      </p:sp>
    </p:spTree>
    <p:extLst>
      <p:ext uri="{BB962C8B-B14F-4D97-AF65-F5344CB8AC3E}">
        <p14:creationId xmlns:p14="http://schemas.microsoft.com/office/powerpoint/2010/main" val="2148896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a:t>讨论</a:t>
            </a:r>
            <a:r>
              <a:rPr lang="zh-CN" altLang="en-US" b="1" dirty="0" smtClean="0"/>
              <a:t>题</a:t>
            </a:r>
            <a:endParaRPr lang="en-AU" b="1" dirty="0"/>
          </a:p>
        </p:txBody>
      </p:sp>
      <p:sp>
        <p:nvSpPr>
          <p:cNvPr id="3" name="Content Placeholder 2"/>
          <p:cNvSpPr>
            <a:spLocks noGrp="1"/>
          </p:cNvSpPr>
          <p:nvPr>
            <p:ph idx="1"/>
          </p:nvPr>
        </p:nvSpPr>
        <p:spPr/>
        <p:txBody>
          <a:bodyPr/>
          <a:lstStyle/>
          <a:p>
            <a:pPr marL="0" indent="0">
              <a:buNone/>
            </a:pPr>
            <a:r>
              <a:rPr lang="en-US" altLang="zh-CN" sz="3600" dirty="0" smtClean="0"/>
              <a:t>1</a:t>
            </a:r>
            <a:r>
              <a:rPr lang="zh-CN" altLang="en-US" sz="3600" dirty="0"/>
              <a:t>、诗篇中有关神的道与神的律法在哪几篇？</a:t>
            </a:r>
          </a:p>
          <a:p>
            <a:pPr marL="0" indent="0">
              <a:buNone/>
            </a:pPr>
            <a:r>
              <a:rPr lang="en-US" altLang="zh-CN" sz="3600" dirty="0"/>
              <a:t>2</a:t>
            </a:r>
            <a:r>
              <a:rPr lang="zh-CN" altLang="en-US" sz="3600" dirty="0"/>
              <a:t>、诗篇中有哪几篇为预言基督的弥赛亚诗？</a:t>
            </a:r>
          </a:p>
          <a:p>
            <a:endParaRPr lang="en-AU" dirty="0"/>
          </a:p>
        </p:txBody>
      </p:sp>
    </p:spTree>
    <p:extLst>
      <p:ext uri="{BB962C8B-B14F-4D97-AF65-F5344CB8AC3E}">
        <p14:creationId xmlns:p14="http://schemas.microsoft.com/office/powerpoint/2010/main" val="2497235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6600" dirty="0" smtClean="0"/>
              <a:t>简介</a:t>
            </a:r>
            <a:endParaRPr lang="en-AU" sz="6600" dirty="0"/>
          </a:p>
        </p:txBody>
      </p:sp>
      <p:sp>
        <p:nvSpPr>
          <p:cNvPr id="3" name="Content Placeholder 2"/>
          <p:cNvSpPr>
            <a:spLocks noGrp="1"/>
          </p:cNvSpPr>
          <p:nvPr>
            <p:ph idx="1"/>
          </p:nvPr>
        </p:nvSpPr>
        <p:spPr/>
        <p:txBody>
          <a:bodyPr/>
          <a:lstStyle/>
          <a:p>
            <a:r>
              <a:rPr lang="zh-CN" altLang="en-US" dirty="0"/>
              <a:t>作者：大卫（主要）</a:t>
            </a:r>
          </a:p>
          <a:p>
            <a:r>
              <a:rPr lang="zh-CN" altLang="en-US" dirty="0"/>
              <a:t>日期：</a:t>
            </a:r>
            <a:r>
              <a:rPr lang="en-US" altLang="zh-CN" dirty="0"/>
              <a:t>1500-550B.C.</a:t>
            </a:r>
            <a:r>
              <a:rPr lang="zh-CN" altLang="en-US" dirty="0"/>
              <a:t>，大部份在联合王国时期，其他远至摩西时代（参诗九十篇），以及在被掳时代（参诗一三七篇），余存王国时代（参诗一二○至一三一篇），及归回时代（参诗廿六篇）。</a:t>
            </a:r>
          </a:p>
          <a:p>
            <a:r>
              <a:rPr lang="zh-CN" altLang="en-US" dirty="0"/>
              <a:t>地点</a:t>
            </a:r>
            <a:r>
              <a:rPr lang="en-US" altLang="zh-CN" dirty="0"/>
              <a:t>: </a:t>
            </a:r>
            <a:r>
              <a:rPr lang="zh-CN" altLang="en-US" dirty="0"/>
              <a:t>在不同的场合与地点。有在逃难时犹大的旷野，耶京之皇宫，巴比伦的河边，耶京文士学校或会堂所在等。</a:t>
            </a:r>
          </a:p>
          <a:p>
            <a:r>
              <a:rPr lang="zh-CN" altLang="en-US" dirty="0"/>
              <a:t>目的：指出历代圣徒与神密交之经历，藉此挑旺编者以斯拉时代（</a:t>
            </a:r>
            <a:r>
              <a:rPr lang="en-US" altLang="zh-CN" dirty="0"/>
              <a:t>450B.C.</a:t>
            </a:r>
            <a:r>
              <a:rPr lang="zh-CN" altLang="en-US" dirty="0"/>
              <a:t>）的人对神与殿之渴慕。</a:t>
            </a:r>
          </a:p>
          <a:p>
            <a:r>
              <a:rPr lang="zh-CN" altLang="en-US" dirty="0"/>
              <a:t>主旨：信徒对神的感受</a:t>
            </a:r>
          </a:p>
          <a:p>
            <a:endParaRPr lang="en-AU" dirty="0"/>
          </a:p>
        </p:txBody>
      </p:sp>
    </p:spTree>
    <p:extLst>
      <p:ext uri="{BB962C8B-B14F-4D97-AF65-F5344CB8AC3E}">
        <p14:creationId xmlns:p14="http://schemas.microsoft.com/office/powerpoint/2010/main" val="416592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5400" dirty="0" smtClean="0"/>
              <a:t>简介</a:t>
            </a:r>
            <a:endParaRPr lang="en-AU" sz="5400" dirty="0"/>
          </a:p>
        </p:txBody>
      </p:sp>
      <p:sp>
        <p:nvSpPr>
          <p:cNvPr id="3" name="Content Placeholder 2"/>
          <p:cNvSpPr>
            <a:spLocks noGrp="1"/>
          </p:cNvSpPr>
          <p:nvPr>
            <p:ph idx="1"/>
          </p:nvPr>
        </p:nvSpPr>
        <p:spPr>
          <a:xfrm>
            <a:off x="838200" y="1502229"/>
            <a:ext cx="10515600" cy="4674734"/>
          </a:xfrm>
        </p:spPr>
        <p:txBody>
          <a:bodyPr>
            <a:normAutofit fontScale="70000" lnSpcReduction="20000"/>
          </a:bodyPr>
          <a:lstStyle/>
          <a:p>
            <a:pPr>
              <a:lnSpc>
                <a:spcPct val="120000"/>
              </a:lnSpc>
            </a:pPr>
            <a:r>
              <a:rPr lang="zh-CN" altLang="en-US" dirty="0" smtClean="0"/>
              <a:t>诗</a:t>
            </a:r>
            <a:r>
              <a:rPr lang="zh-CN" altLang="en-US" dirty="0"/>
              <a:t>篇希伯来原文为 </a:t>
            </a:r>
            <a:r>
              <a:rPr lang="en-US" altLang="zh-CN" dirty="0"/>
              <a:t>TEHILLIM</a:t>
            </a:r>
            <a:r>
              <a:rPr lang="zh-CN" altLang="en-US" dirty="0"/>
              <a:t>，意「赞美诗」，希腊文七十士译本称为 </a:t>
            </a:r>
            <a:r>
              <a:rPr lang="en-US" altLang="zh-CN" dirty="0"/>
              <a:t>PSALM</a:t>
            </a:r>
            <a:r>
              <a:rPr lang="zh-CN" altLang="en-US" dirty="0"/>
              <a:t>，意为「用丝弦的乐器伴奏的诗歌」，是圣经中的歌集和祷文，由不同的作者在不同的时间写成。写作汇集的时间超过一千年，从摩西时代到归回时期。本书在王国时期被用作在圣殿敬拜的诗歌本，也是旧约中最常被引用、最多样化、最长的一卷书。诗篇中的诗歌包含：赞美感恩诗；祈求帮助、保护、拯救诗；忏悔诗；也有要求向仇敌报复的咒诅诗等。这些祷词有个人的，也有民族的──有的表达个人内心的感受，有的反映神子民全体的愿望。诗篇是诗人多彩多姿生活的见证，是人类心灵的结晶，内中充满了盼望，及看见一个美好的明天。</a:t>
            </a:r>
          </a:p>
          <a:p>
            <a:pPr>
              <a:lnSpc>
                <a:spcPct val="120000"/>
              </a:lnSpc>
            </a:pPr>
            <a:r>
              <a:rPr lang="zh-CN" altLang="en-US" dirty="0" smtClean="0"/>
              <a:t>诗</a:t>
            </a:r>
            <a:r>
              <a:rPr lang="zh-CN" altLang="en-US" dirty="0"/>
              <a:t>篇大都具有希伯来诗特殊的诗体，约有一半的诗篇是大卫所写的。许多篇诗有标题，或注明是谁写的、写作的缘由背景、歌唱的调子体裁、使用的乐器调唱等，这对诗的了解可以有所帮助。主耶稣多次引用诗篇，新约圣经的作者也常加引用（新约中共引用旧约</a:t>
            </a:r>
            <a:r>
              <a:rPr lang="en-US" altLang="zh-CN" dirty="0"/>
              <a:t>283</a:t>
            </a:r>
            <a:r>
              <a:rPr lang="zh-CN" altLang="en-US" dirty="0"/>
              <a:t>次，其中</a:t>
            </a:r>
            <a:r>
              <a:rPr lang="en-US" altLang="zh-CN" dirty="0"/>
              <a:t>116</a:t>
            </a:r>
            <a:r>
              <a:rPr lang="zh-CN" altLang="en-US" dirty="0"/>
              <a:t>次是引用诗篇）。</a:t>
            </a:r>
          </a:p>
          <a:p>
            <a:pPr>
              <a:lnSpc>
                <a:spcPct val="120000"/>
              </a:lnSpc>
            </a:pPr>
            <a:r>
              <a:rPr lang="zh-CN" altLang="en-US" dirty="0" smtClean="0"/>
              <a:t>诗</a:t>
            </a:r>
            <a:r>
              <a:rPr lang="zh-CN" altLang="en-US" dirty="0"/>
              <a:t>篇不单可在崇拜中诵读，更可以帮助信徒个别灵修敬拜和赞美神，加增信徒对神的信靠及仰望，认识神的大能和慈爱，心灵得着喜乐和安慰，帮助我们与神建立亲密的关系。</a:t>
            </a:r>
          </a:p>
          <a:p>
            <a:endParaRPr lang="en-AU" dirty="0"/>
          </a:p>
        </p:txBody>
      </p:sp>
    </p:spTree>
    <p:extLst>
      <p:ext uri="{BB962C8B-B14F-4D97-AF65-F5344CB8AC3E}">
        <p14:creationId xmlns:p14="http://schemas.microsoft.com/office/powerpoint/2010/main" val="758904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5400" dirty="0"/>
              <a:t>作者的背景</a:t>
            </a:r>
            <a:endParaRPr lang="en-AU" sz="5400" dirty="0"/>
          </a:p>
        </p:txBody>
      </p:sp>
      <p:sp>
        <p:nvSpPr>
          <p:cNvPr id="3" name="Content Placeholder 2"/>
          <p:cNvSpPr>
            <a:spLocks noGrp="1"/>
          </p:cNvSpPr>
          <p:nvPr>
            <p:ph idx="1"/>
          </p:nvPr>
        </p:nvSpPr>
        <p:spPr/>
        <p:txBody>
          <a:bodyPr>
            <a:normAutofit fontScale="92500" lnSpcReduction="10000"/>
          </a:bodyPr>
          <a:lstStyle/>
          <a:p>
            <a:r>
              <a:rPr lang="zh-CN" altLang="en-US" dirty="0"/>
              <a:t>大卫为著名的诗人：</a:t>
            </a:r>
            <a:r>
              <a:rPr lang="en-US" altLang="zh-CN" dirty="0"/>
              <a:t>1.</a:t>
            </a:r>
            <a:r>
              <a:rPr lang="zh-CN" altLang="en-US" dirty="0"/>
              <a:t>他为有名善歌者（撒下廿三</a:t>
            </a:r>
            <a:r>
              <a:rPr lang="en-US" altLang="zh-CN" dirty="0"/>
              <a:t>1</a:t>
            </a:r>
            <a:r>
              <a:rPr lang="zh-CN" altLang="en-US" dirty="0"/>
              <a:t>）；</a:t>
            </a:r>
            <a:r>
              <a:rPr lang="en-US" altLang="zh-CN" dirty="0"/>
              <a:t>2.</a:t>
            </a:r>
            <a:r>
              <a:rPr lang="zh-CN" altLang="en-US" dirty="0"/>
              <a:t>他曾编有诗歌（撒下一</a:t>
            </a:r>
            <a:r>
              <a:rPr lang="en-US" altLang="zh-CN" dirty="0"/>
              <a:t>17-27</a:t>
            </a:r>
            <a:r>
              <a:rPr lang="zh-CN" altLang="en-US" dirty="0"/>
              <a:t>；廿二</a:t>
            </a:r>
            <a:r>
              <a:rPr lang="en-US" altLang="zh-CN" dirty="0"/>
              <a:t>1-51</a:t>
            </a:r>
            <a:r>
              <a:rPr lang="zh-CN" altLang="en-US" dirty="0"/>
              <a:t>；廿三</a:t>
            </a:r>
            <a:r>
              <a:rPr lang="en-US" altLang="zh-CN" dirty="0"/>
              <a:t>1-7)</a:t>
            </a:r>
            <a:r>
              <a:rPr lang="zh-CN" altLang="en-US" dirty="0"/>
              <a:t>；</a:t>
            </a:r>
            <a:r>
              <a:rPr lang="en-US" altLang="zh-CN" dirty="0"/>
              <a:t>3.</a:t>
            </a:r>
            <a:r>
              <a:rPr lang="zh-CN" altLang="en-US" dirty="0"/>
              <a:t>他创立圣所诗班（代上六</a:t>
            </a:r>
            <a:r>
              <a:rPr lang="en-US" altLang="zh-CN" dirty="0"/>
              <a:t>31</a:t>
            </a:r>
            <a:r>
              <a:rPr lang="zh-CN" altLang="en-US" dirty="0"/>
              <a:t>；十六</a:t>
            </a:r>
            <a:r>
              <a:rPr lang="en-US" altLang="zh-CN" dirty="0"/>
              <a:t>7</a:t>
            </a:r>
            <a:r>
              <a:rPr lang="zh-CN" altLang="en-US" dirty="0"/>
              <a:t>；廿五</a:t>
            </a:r>
            <a:r>
              <a:rPr lang="en-US" altLang="zh-CN" dirty="0"/>
              <a:t>1</a:t>
            </a:r>
            <a:r>
              <a:rPr lang="zh-CN" altLang="en-US" dirty="0"/>
              <a:t>等），而可拉的后裔希幔以及亚萨、以探等皆为大卫诗班的成员，也是有名之哲士。</a:t>
            </a:r>
          </a:p>
          <a:p>
            <a:r>
              <a:rPr lang="zh-CN" altLang="en-US" dirty="0" smtClean="0"/>
              <a:t>利</a:t>
            </a:r>
            <a:r>
              <a:rPr lang="zh-CN" altLang="en-US" dirty="0"/>
              <a:t>未三小支派革顺、哥辖、米拉利都有人在圣殿担任唱歌之职</a:t>
            </a:r>
            <a:r>
              <a:rPr lang="en-US" altLang="zh-CN" dirty="0"/>
              <a:t>(</a:t>
            </a:r>
            <a:r>
              <a:rPr lang="zh-CN" altLang="en-US" dirty="0"/>
              <a:t>出六</a:t>
            </a:r>
            <a:r>
              <a:rPr lang="en-US" altLang="zh-CN" dirty="0"/>
              <a:t>16)</a:t>
            </a:r>
            <a:r>
              <a:rPr lang="zh-CN" altLang="en-US" dirty="0"/>
              <a:t>；可拉是哥辖的后人，希幔是可拉之后裔。亚萨是革顺的后人</a:t>
            </a:r>
            <a:r>
              <a:rPr lang="en-US" altLang="zh-CN" dirty="0"/>
              <a:t>(</a:t>
            </a:r>
            <a:r>
              <a:rPr lang="zh-CN" altLang="en-US" dirty="0"/>
              <a:t>代上六</a:t>
            </a:r>
            <a:r>
              <a:rPr lang="en-US" altLang="zh-CN" dirty="0"/>
              <a:t>39)</a:t>
            </a:r>
            <a:r>
              <a:rPr lang="zh-CN" altLang="en-US" dirty="0"/>
              <a:t>。以探是米拉利之后裔</a:t>
            </a:r>
            <a:r>
              <a:rPr lang="en-US" altLang="zh-CN" dirty="0"/>
              <a:t>(</a:t>
            </a:r>
            <a:r>
              <a:rPr lang="zh-CN" altLang="en-US" dirty="0"/>
              <a:t>代上六</a:t>
            </a:r>
            <a:r>
              <a:rPr lang="en-US" altLang="zh-CN" dirty="0"/>
              <a:t>44)</a:t>
            </a:r>
            <a:r>
              <a:rPr lang="zh-CN" altLang="en-US" dirty="0"/>
              <a:t>。大卫迎接约柜时曾委希幔、亚萨、以探唱歌击钹（代上十五</a:t>
            </a:r>
            <a:r>
              <a:rPr lang="en-US" altLang="zh-CN" dirty="0"/>
              <a:t>16-19</a:t>
            </a:r>
            <a:r>
              <a:rPr lang="zh-CN" altLang="en-US" dirty="0"/>
              <a:t>），后并派他们为伶长</a:t>
            </a:r>
            <a:r>
              <a:rPr lang="en-US" altLang="zh-CN" dirty="0"/>
              <a:t>(</a:t>
            </a:r>
            <a:r>
              <a:rPr lang="zh-CN" altLang="en-US" dirty="0"/>
              <a:t>代上十六</a:t>
            </a:r>
            <a:r>
              <a:rPr lang="en-US" altLang="zh-CN" dirty="0"/>
              <a:t>5-7</a:t>
            </a:r>
            <a:r>
              <a:rPr lang="zh-CN" altLang="en-US" dirty="0"/>
              <a:t>，</a:t>
            </a:r>
            <a:r>
              <a:rPr lang="en-US" altLang="zh-CN" dirty="0"/>
              <a:t>41-42)</a:t>
            </a:r>
            <a:r>
              <a:rPr lang="zh-CN" altLang="en-US" dirty="0"/>
              <a:t>，后来许多亚萨后裔从巴比伦回国（拉二</a:t>
            </a:r>
            <a:r>
              <a:rPr lang="en-US" altLang="zh-CN" dirty="0"/>
              <a:t>41</a:t>
            </a:r>
            <a:r>
              <a:rPr lang="zh-CN" altLang="en-US" dirty="0"/>
              <a:t>；尼七</a:t>
            </a:r>
            <a:r>
              <a:rPr lang="en-US" altLang="zh-CN" dirty="0"/>
              <a:t>44)</a:t>
            </a:r>
            <a:r>
              <a:rPr lang="zh-CN" altLang="en-US" dirty="0"/>
              <a:t>，参与所罗巴伯之献殿礼</a:t>
            </a:r>
            <a:r>
              <a:rPr lang="en-US" altLang="zh-CN" dirty="0"/>
              <a:t>(</a:t>
            </a:r>
            <a:r>
              <a:rPr lang="zh-CN" altLang="en-US" dirty="0"/>
              <a:t>拉三</a:t>
            </a:r>
            <a:r>
              <a:rPr lang="en-US" altLang="zh-CN" dirty="0"/>
              <a:t>10)</a:t>
            </a:r>
            <a:r>
              <a:rPr lang="zh-CN" altLang="en-US" dirty="0"/>
              <a:t>。</a:t>
            </a:r>
          </a:p>
          <a:p>
            <a:r>
              <a:rPr lang="zh-CN" altLang="en-US" dirty="0" smtClean="0"/>
              <a:t>其</a:t>
            </a:r>
            <a:r>
              <a:rPr lang="zh-CN" altLang="en-US" dirty="0"/>
              <a:t>他作者如摩西也是有名的诗人（出五章；申卅三章</a:t>
            </a:r>
            <a:r>
              <a:rPr lang="en-US" altLang="zh-CN" dirty="0"/>
              <a:t>)</a:t>
            </a:r>
            <a:r>
              <a:rPr lang="zh-CN" altLang="en-US" dirty="0"/>
              <a:t>；所罗门曾作诗歌超过一千首（王上四</a:t>
            </a:r>
            <a:r>
              <a:rPr lang="en-US" altLang="zh-CN" dirty="0"/>
              <a:t>32</a:t>
            </a:r>
            <a:r>
              <a:rPr lang="zh-CN" altLang="en-US" dirty="0"/>
              <a:t>）。</a:t>
            </a:r>
          </a:p>
          <a:p>
            <a:endParaRPr lang="en-AU" dirty="0"/>
          </a:p>
        </p:txBody>
      </p:sp>
    </p:spTree>
    <p:extLst>
      <p:ext uri="{BB962C8B-B14F-4D97-AF65-F5344CB8AC3E}">
        <p14:creationId xmlns:p14="http://schemas.microsoft.com/office/powerpoint/2010/main" val="754754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2377"/>
          </a:xfrm>
        </p:spPr>
        <p:txBody>
          <a:bodyPr>
            <a:normAutofit/>
          </a:bodyPr>
          <a:lstStyle/>
          <a:p>
            <a:r>
              <a:rPr lang="zh-CN" altLang="en-US" sz="6600" dirty="0"/>
              <a:t>总编</a:t>
            </a:r>
            <a:endParaRPr lang="en-AU" sz="6600" dirty="0"/>
          </a:p>
        </p:txBody>
      </p:sp>
      <p:sp>
        <p:nvSpPr>
          <p:cNvPr id="3" name="Content Placeholder 2"/>
          <p:cNvSpPr>
            <a:spLocks noGrp="1"/>
          </p:cNvSpPr>
          <p:nvPr>
            <p:ph idx="1"/>
          </p:nvPr>
        </p:nvSpPr>
        <p:spPr>
          <a:xfrm>
            <a:off x="838200" y="1690688"/>
            <a:ext cx="10515600" cy="4351338"/>
          </a:xfrm>
        </p:spPr>
        <p:txBody>
          <a:bodyPr/>
          <a:lstStyle/>
          <a:p>
            <a:r>
              <a:rPr lang="zh-CN" altLang="en-US" sz="2400" dirty="0"/>
              <a:t>在被掳归回时期，有以斯拉为总编完成，他仿效摩西五经的各卷之主题，共分五卷，其纲要列表如下</a:t>
            </a:r>
            <a:r>
              <a:rPr lang="zh-CN" altLang="en-US" sz="2400" dirty="0" smtClean="0"/>
              <a:t>：</a:t>
            </a:r>
            <a:endParaRPr lang="en-US" altLang="zh-CN" sz="2400" dirty="0" smtClean="0"/>
          </a:p>
          <a:p>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549140194"/>
              </p:ext>
            </p:extLst>
          </p:nvPr>
        </p:nvGraphicFramePr>
        <p:xfrm>
          <a:off x="1816067" y="2451164"/>
          <a:ext cx="7990406" cy="3767773"/>
        </p:xfrm>
        <a:graphic>
          <a:graphicData uri="http://schemas.openxmlformats.org/drawingml/2006/table">
            <a:tbl>
              <a:tblPr/>
              <a:tblGrid>
                <a:gridCol w="1537231"/>
                <a:gridCol w="672540"/>
                <a:gridCol w="1553245"/>
                <a:gridCol w="1585271"/>
                <a:gridCol w="2642119"/>
              </a:tblGrid>
              <a:tr h="386286">
                <a:tc gridSpan="2">
                  <a:txBody>
                    <a:bodyPr/>
                    <a:lstStyle/>
                    <a:p>
                      <a:pPr algn="ctr"/>
                      <a:r>
                        <a:rPr lang="zh-CN" altLang="en-US" sz="1800" dirty="0">
                          <a:effectLst/>
                          <a:latin typeface="MS Song"/>
                        </a:rPr>
                        <a:t>分 卷</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AU"/>
                    </a:p>
                  </a:txBody>
                  <a:tcPr/>
                </a:tc>
                <a:tc>
                  <a:txBody>
                    <a:bodyPr/>
                    <a:lstStyle/>
                    <a:p>
                      <a:pPr algn="ctr"/>
                      <a:r>
                        <a:rPr lang="zh-CN" altLang="en-US" sz="1800" dirty="0">
                          <a:effectLst/>
                          <a:latin typeface="MS Song"/>
                        </a:rPr>
                        <a:t>作者</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编者</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要义</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27715">
                <a:tc>
                  <a:txBody>
                    <a:bodyPr/>
                    <a:lstStyle/>
                    <a:p>
                      <a:pPr algn="ctr"/>
                      <a:r>
                        <a:rPr lang="zh-CN" altLang="en-US" sz="1800" dirty="0">
                          <a:effectLst/>
                          <a:latin typeface="MS Song"/>
                        </a:rPr>
                        <a:t>卷 数</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篇数</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AU" sz="40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AU" sz="40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AU" sz="400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27715">
                <a:tc>
                  <a:txBody>
                    <a:bodyPr/>
                    <a:lstStyle/>
                    <a:p>
                      <a:r>
                        <a:rPr lang="zh-CN" altLang="en-US" sz="1800">
                          <a:effectLst/>
                          <a:latin typeface="MS Song"/>
                        </a:rPr>
                        <a:t>卷一 </a:t>
                      </a:r>
                      <a:r>
                        <a:rPr lang="en-US" altLang="zh-CN" sz="1800">
                          <a:effectLst/>
                          <a:latin typeface="MS Song"/>
                        </a:rPr>
                        <a:t>1-41</a:t>
                      </a:r>
                      <a:endParaRPr lang="zh-CN" altLang="en-US" sz="4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800">
                          <a:effectLst/>
                          <a:latin typeface="MS Song"/>
                        </a:rPr>
                        <a:t>41</a:t>
                      </a:r>
                      <a:endParaRPr lang="en-AU"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大卫</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大卫、所罗门</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神之眷助─为崇拜之事奉</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86286">
                <a:tc>
                  <a:txBody>
                    <a:bodyPr/>
                    <a:lstStyle/>
                    <a:p>
                      <a:r>
                        <a:rPr lang="zh-CN" altLang="en-US" sz="1800">
                          <a:effectLst/>
                          <a:latin typeface="MS Song"/>
                        </a:rPr>
                        <a:t>卷二 </a:t>
                      </a:r>
                      <a:r>
                        <a:rPr lang="en-US" altLang="zh-CN" sz="1800">
                          <a:effectLst/>
                          <a:latin typeface="MS Song"/>
                        </a:rPr>
                        <a:t>42-72</a:t>
                      </a:r>
                      <a:endParaRPr lang="zh-CN" altLang="en-US" sz="4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800">
                          <a:effectLst/>
                          <a:latin typeface="MS Song"/>
                        </a:rPr>
                        <a:t>31</a:t>
                      </a:r>
                      <a:endParaRPr lang="en-AU"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大卫、可拉</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希西家</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神之异能─为称赞之事奉</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86286">
                <a:tc>
                  <a:txBody>
                    <a:bodyPr/>
                    <a:lstStyle/>
                    <a:p>
                      <a:r>
                        <a:rPr lang="zh-CN" altLang="en-US" sz="1800">
                          <a:effectLst/>
                          <a:latin typeface="MS Song"/>
                        </a:rPr>
                        <a:t>卷三 </a:t>
                      </a:r>
                      <a:r>
                        <a:rPr lang="en-US" altLang="zh-CN" sz="1800">
                          <a:effectLst/>
                          <a:latin typeface="MS Song"/>
                        </a:rPr>
                        <a:t>73-89</a:t>
                      </a:r>
                      <a:endParaRPr lang="zh-CN" altLang="en-US" sz="4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800">
                          <a:effectLst/>
                          <a:latin typeface="MS Song"/>
                        </a:rPr>
                        <a:t>17</a:t>
                      </a:r>
                      <a:endParaRPr lang="en-AU"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亚萨</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约西亚</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神之权衡─为永远之事奉</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27715">
                <a:tc>
                  <a:txBody>
                    <a:bodyPr/>
                    <a:lstStyle/>
                    <a:p>
                      <a:r>
                        <a:rPr lang="zh-CN" altLang="en-US" sz="1800">
                          <a:effectLst/>
                          <a:latin typeface="MS Song"/>
                        </a:rPr>
                        <a:t>卷四 </a:t>
                      </a:r>
                      <a:r>
                        <a:rPr lang="en-US" altLang="zh-CN" sz="1800">
                          <a:effectLst/>
                          <a:latin typeface="MS Song"/>
                        </a:rPr>
                        <a:t>90-106</a:t>
                      </a:r>
                      <a:endParaRPr lang="zh-CN" altLang="en-US" sz="4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800">
                          <a:effectLst/>
                          <a:latin typeface="MS Song"/>
                        </a:rPr>
                        <a:t>17</a:t>
                      </a:r>
                      <a:endParaRPr lang="en-AU"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摩西、无名氏</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以斯拉</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神之政治─为诚敬之事奉</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27715">
                <a:tc>
                  <a:txBody>
                    <a:bodyPr/>
                    <a:lstStyle/>
                    <a:p>
                      <a:r>
                        <a:rPr lang="zh-CN" altLang="en-US" sz="1800">
                          <a:effectLst/>
                          <a:latin typeface="MS Song"/>
                        </a:rPr>
                        <a:t>卷五 </a:t>
                      </a:r>
                      <a:r>
                        <a:rPr lang="en-US" altLang="zh-CN" sz="1800">
                          <a:effectLst/>
                          <a:latin typeface="MS Song"/>
                        </a:rPr>
                        <a:t>107-150</a:t>
                      </a:r>
                      <a:endParaRPr lang="zh-CN" altLang="en-US" sz="4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800">
                          <a:effectLst/>
                          <a:latin typeface="MS Song"/>
                        </a:rPr>
                        <a:t>44</a:t>
                      </a:r>
                      <a:endParaRPr lang="en-AU"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大卫、无名氏</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a:effectLst/>
                          <a:latin typeface="MS Song"/>
                        </a:rPr>
                        <a:t>以斯拉</a:t>
                      </a:r>
                      <a:endParaRPr lang="zh-CN" altLang="en-US" sz="400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zh-CN" altLang="en-US" sz="1800" dirty="0">
                          <a:effectLst/>
                          <a:latin typeface="MS Song"/>
                        </a:rPr>
                        <a:t>神之救赎─为完全之事奉</a:t>
                      </a:r>
                      <a:endParaRPr lang="zh-CN" altLang="en-US" sz="40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264422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33513813"/>
              </p:ext>
            </p:extLst>
          </p:nvPr>
        </p:nvGraphicFramePr>
        <p:xfrm>
          <a:off x="735563" y="1611021"/>
          <a:ext cx="10683286" cy="4937760"/>
        </p:xfrm>
        <a:graphic>
          <a:graphicData uri="http://schemas.openxmlformats.org/drawingml/2006/table">
            <a:tbl>
              <a:tblPr firstRow="1" bandRow="1">
                <a:tableStyleId>{5C22544A-7EE6-4342-B048-85BDC9FD1C3A}</a:tableStyleId>
              </a:tblPr>
              <a:tblGrid>
                <a:gridCol w="3013949"/>
                <a:gridCol w="7669337"/>
              </a:tblGrid>
              <a:tr h="698743">
                <a:tc>
                  <a:txBody>
                    <a:bodyPr/>
                    <a:lstStyle/>
                    <a:p>
                      <a:pPr algn="just">
                        <a:lnSpc>
                          <a:spcPts val="1800"/>
                        </a:lnSpc>
                        <a:spcAft>
                          <a:spcPts val="0"/>
                        </a:spcAft>
                      </a:pPr>
                      <a:r>
                        <a:rPr lang="zh-CN" altLang="en-US" sz="1800" b="1" dirty="0">
                          <a:solidFill>
                            <a:srgbClr val="000000"/>
                          </a:solidFill>
                          <a:effectLst/>
                          <a:latin typeface="Times New Roman" panose="02020603050405020304" pitchFamily="18" charset="0"/>
                          <a:ea typeface="SimSun" panose="02010600030101010101" pitchFamily="2" charset="-122"/>
                        </a:rPr>
                        <a:t>一．第一卷诗篇（一</a:t>
                      </a:r>
                      <a:r>
                        <a:rPr lang="en-US" altLang="zh-CN" sz="1800" b="1" dirty="0">
                          <a:solidFill>
                            <a:srgbClr val="000000"/>
                          </a:solidFill>
                          <a:effectLst/>
                          <a:latin typeface="新細明體" panose="02020500000000000000" pitchFamily="18" charset="-120"/>
                        </a:rPr>
                        <a:t>1</a:t>
                      </a:r>
                      <a:r>
                        <a:rPr lang="zh-CN" altLang="en-US" sz="1800" b="1" dirty="0">
                          <a:solidFill>
                            <a:srgbClr val="000000"/>
                          </a:solidFill>
                          <a:effectLst/>
                          <a:latin typeface="Times New Roman" panose="02020603050405020304" pitchFamily="18" charset="0"/>
                          <a:ea typeface="SimSun" panose="02010600030101010101" pitchFamily="2" charset="-122"/>
                        </a:rPr>
                        <a:t>～四十一</a:t>
                      </a:r>
                      <a:r>
                        <a:rPr lang="en-US" altLang="zh-CN" sz="1800" b="1" dirty="0">
                          <a:solidFill>
                            <a:srgbClr val="000000"/>
                          </a:solidFill>
                          <a:effectLst/>
                          <a:latin typeface="新細明體" panose="02020500000000000000" pitchFamily="18" charset="-120"/>
                        </a:rPr>
                        <a:t>13</a:t>
                      </a:r>
                      <a:r>
                        <a:rPr lang="zh-CN" altLang="en-US" sz="1800" b="1" dirty="0">
                          <a:solidFill>
                            <a:srgbClr val="000000"/>
                          </a:solidFill>
                          <a:effectLst/>
                          <a:latin typeface="Times New Roman" panose="02020603050405020304" pitchFamily="18" charset="0"/>
                          <a:ea typeface="SimSun" panose="02010600030101010101" pitchFamily="2" charset="-122"/>
                        </a:rPr>
                        <a:t>）</a:t>
                      </a:r>
                      <a:endParaRPr lang="zh-CN" altLang="en-US" sz="1800" dirty="0">
                        <a:effectLst/>
                        <a:latin typeface="Times New Roman" panose="02020603050405020304" pitchFamily="18" charset="0"/>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zh-CN" altLang="en-US" sz="1800" b="0" dirty="0">
                          <a:solidFill>
                            <a:srgbClr val="000000"/>
                          </a:solidFill>
                          <a:effectLst/>
                          <a:latin typeface="Times New Roman" panose="02020603050405020304" pitchFamily="18" charset="0"/>
                          <a:ea typeface="SimSun" panose="02010600030101010101" pitchFamily="2" charset="-122"/>
                        </a:rPr>
                        <a:t>诗篇并不是按着主题来编排的，然而将诗篇五卷的主线与摩西五经作一比较却有助于理清诗篇的脉络。第一卷诗篇主要由大卫执笔，与创世记相似。创世记指出人的被造、堕落犯罪，然后得到神救赎的应许，这卷的许多诗篇同样论及了人蒙祝福、堕落以及被神拯救。</a:t>
                      </a:r>
                      <a:endParaRPr lang="zh-CN" altLang="en-US" sz="1800" b="0" dirty="0">
                        <a:effectLst/>
                        <a:latin typeface="Times New Roman" panose="02020603050405020304" pitchFamily="18" charset="0"/>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98743">
                <a:tc>
                  <a:txBody>
                    <a:bodyPr/>
                    <a:lstStyle/>
                    <a:p>
                      <a:pPr marL="0" algn="just" defTabSz="914400" rtl="0" eaLnBrk="1" latinLnBrk="0" hangingPunct="1">
                        <a:lnSpc>
                          <a:spcPct val="100000"/>
                        </a:lnSpc>
                        <a:spcAft>
                          <a:spcPts val="0"/>
                        </a:spcAft>
                      </a:pP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二．第二卷诗篇（四十二</a:t>
                      </a:r>
                      <a:r>
                        <a:rPr lang="en-US" altLang="zh-CN" sz="1800" b="0" kern="1200" dirty="0">
                          <a:solidFill>
                            <a:srgbClr val="000000"/>
                          </a:solidFill>
                          <a:effectLst/>
                          <a:latin typeface="Times New Roman" panose="02020603050405020304" pitchFamily="18" charset="0"/>
                          <a:ea typeface="SimSun" panose="02010600030101010101" pitchFamily="2" charset="-122"/>
                          <a:cs typeface="+mn-cs"/>
                        </a:rPr>
                        <a:t>1</a:t>
                      </a: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～七十二</a:t>
                      </a:r>
                      <a:r>
                        <a:rPr lang="en-US" altLang="zh-CN" sz="1800" b="0" kern="1200" dirty="0">
                          <a:solidFill>
                            <a:srgbClr val="000000"/>
                          </a:solidFill>
                          <a:effectLst/>
                          <a:latin typeface="Times New Roman" panose="02020603050405020304" pitchFamily="18" charset="0"/>
                          <a:ea typeface="SimSun" panose="02010600030101010101" pitchFamily="2" charset="-122"/>
                          <a:cs typeface="+mn-cs"/>
                        </a:rPr>
                        <a:t>20</a:t>
                      </a: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a:t>
                      </a: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just" defTabSz="914400" rtl="0" eaLnBrk="1" latinLnBrk="0" hangingPunct="1">
                        <a:lnSpc>
                          <a:spcPct val="100000"/>
                        </a:lnSpc>
                        <a:spcAft>
                          <a:spcPts val="0"/>
                        </a:spcAft>
                      </a:pP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这卷诗篇主要由大卫和可拉后裔写成，与出埃及记相似。出埃及记描述以色列国的雏型，这卷的许多诗篇也是描写国家的毁灭和复兴。神拯救以色列，祂也拯救我们，我们不用自己去寻找解决办法，可以把难题带到神那里，寻求祂的帮助。</a:t>
                      </a: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5829">
                <a:tc>
                  <a:txBody>
                    <a:bodyPr/>
                    <a:lstStyle/>
                    <a:p>
                      <a:pPr algn="just">
                        <a:lnSpc>
                          <a:spcPts val="1800"/>
                        </a:lnSpc>
                        <a:spcAft>
                          <a:spcPts val="0"/>
                        </a:spcAft>
                      </a:pPr>
                      <a:r>
                        <a:rPr lang="zh-CN" altLang="en-US" sz="1800" b="1">
                          <a:solidFill>
                            <a:srgbClr val="000000"/>
                          </a:solidFill>
                          <a:effectLst/>
                          <a:latin typeface="Times New Roman" panose="02020603050405020304" pitchFamily="18" charset="0"/>
                          <a:ea typeface="SimSun" panose="02010600030101010101" pitchFamily="2" charset="-122"/>
                        </a:rPr>
                        <a:t>三．第三卷诗篇（七十三</a:t>
                      </a:r>
                      <a:r>
                        <a:rPr lang="en-US" altLang="zh-CN" sz="1800" b="1">
                          <a:solidFill>
                            <a:srgbClr val="000000"/>
                          </a:solidFill>
                          <a:effectLst/>
                          <a:latin typeface="新細明體" panose="02020500000000000000" pitchFamily="18" charset="-120"/>
                        </a:rPr>
                        <a:t>1</a:t>
                      </a:r>
                      <a:r>
                        <a:rPr lang="zh-CN" altLang="en-US" sz="1800" b="1">
                          <a:solidFill>
                            <a:srgbClr val="000000"/>
                          </a:solidFill>
                          <a:effectLst/>
                          <a:latin typeface="Times New Roman" panose="02020603050405020304" pitchFamily="18" charset="0"/>
                          <a:ea typeface="SimSun" panose="02010600030101010101" pitchFamily="2" charset="-122"/>
                        </a:rPr>
                        <a:t>～八十九</a:t>
                      </a:r>
                      <a:r>
                        <a:rPr lang="en-US" altLang="zh-CN" sz="1800" b="1">
                          <a:solidFill>
                            <a:srgbClr val="000000"/>
                          </a:solidFill>
                          <a:effectLst/>
                          <a:latin typeface="新細明體" panose="02020500000000000000" pitchFamily="18" charset="-120"/>
                        </a:rPr>
                        <a:t>52</a:t>
                      </a:r>
                      <a:r>
                        <a:rPr lang="zh-CN" altLang="en-US" sz="1800" b="1">
                          <a:solidFill>
                            <a:srgbClr val="000000"/>
                          </a:solidFill>
                          <a:effectLst/>
                          <a:latin typeface="Times New Roman" panose="02020603050405020304" pitchFamily="18" charset="0"/>
                          <a:ea typeface="SimSun" panose="02010600030101010101" pitchFamily="2" charset="-122"/>
                        </a:rPr>
                        <a:t>）</a:t>
                      </a:r>
                      <a:endParaRPr lang="zh-CN" altLang="en-US" sz="1800">
                        <a:effectLst/>
                        <a:latin typeface="Times New Roman" panose="02020603050405020304" pitchFamily="18" charset="0"/>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这卷诗篇主要由亚萨所写，与利未记相似，论及会幕和神的圣洁，其中许多诗篇提到圣殿和神的王位，因为神是全能的，我们可以求祂拯救我们；因为祂是圣洁的，所以要赞美祂；祂的完全圣洁，配得我们的敬拜和尊崇。</a:t>
                      </a: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5829">
                <a:tc>
                  <a:txBody>
                    <a:bodyPr/>
                    <a:lstStyle/>
                    <a:p>
                      <a:pPr algn="just">
                        <a:lnSpc>
                          <a:spcPts val="1800"/>
                        </a:lnSpc>
                        <a:spcAft>
                          <a:spcPts val="0"/>
                        </a:spcAft>
                      </a:pPr>
                      <a:r>
                        <a:rPr lang="zh-CN" altLang="en-US" sz="1800" b="1">
                          <a:solidFill>
                            <a:srgbClr val="000000"/>
                          </a:solidFill>
                          <a:effectLst/>
                          <a:latin typeface="Times New Roman" panose="02020603050405020304" pitchFamily="18" charset="0"/>
                          <a:ea typeface="SimSun" panose="02010600030101010101" pitchFamily="2" charset="-122"/>
                        </a:rPr>
                        <a:t>四．第四卷诗篇（九十</a:t>
                      </a:r>
                      <a:r>
                        <a:rPr lang="en-US" altLang="zh-CN" sz="1800" b="1">
                          <a:solidFill>
                            <a:srgbClr val="000000"/>
                          </a:solidFill>
                          <a:effectLst/>
                          <a:latin typeface="新細明體" panose="02020500000000000000" pitchFamily="18" charset="-120"/>
                        </a:rPr>
                        <a:t>1</a:t>
                      </a:r>
                      <a:r>
                        <a:rPr lang="zh-CN" altLang="en-US" sz="1800" b="1">
                          <a:solidFill>
                            <a:srgbClr val="000000"/>
                          </a:solidFill>
                          <a:effectLst/>
                          <a:latin typeface="Times New Roman" panose="02020603050405020304" pitchFamily="18" charset="0"/>
                          <a:ea typeface="SimSun" panose="02010600030101010101" pitchFamily="2" charset="-122"/>
                        </a:rPr>
                        <a:t>～一○六</a:t>
                      </a:r>
                      <a:r>
                        <a:rPr lang="en-US" altLang="zh-CN" sz="1800" b="1">
                          <a:solidFill>
                            <a:srgbClr val="000000"/>
                          </a:solidFill>
                          <a:effectLst/>
                          <a:latin typeface="新細明體" panose="02020500000000000000" pitchFamily="18" charset="-120"/>
                        </a:rPr>
                        <a:t>48</a:t>
                      </a:r>
                      <a:r>
                        <a:rPr lang="zh-CN" altLang="en-US" sz="1800" b="1">
                          <a:solidFill>
                            <a:srgbClr val="000000"/>
                          </a:solidFill>
                          <a:effectLst/>
                          <a:latin typeface="Times New Roman" panose="02020603050405020304" pitchFamily="18" charset="0"/>
                          <a:ea typeface="SimSun" panose="02010600030101010101" pitchFamily="2" charset="-122"/>
                        </a:rPr>
                        <a:t>）</a:t>
                      </a:r>
                      <a:endParaRPr lang="zh-CN" altLang="en-US" sz="1800">
                        <a:effectLst/>
                        <a:latin typeface="Times New Roman" panose="02020603050405020304" pitchFamily="18" charset="0"/>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这卷诗篇的作者不详，与民数记相似。民数记论到以色列国和周围列国的关系，这些诗篇也提及神所掌管的国度与列邦的关系。因为我们也是神国度的子民，可以用他们正确的观点来观察地上的事情和困难。</a:t>
                      </a: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98743">
                <a:tc>
                  <a:txBody>
                    <a:bodyPr/>
                    <a:lstStyle/>
                    <a:p>
                      <a:pPr algn="just">
                        <a:lnSpc>
                          <a:spcPts val="1800"/>
                        </a:lnSpc>
                        <a:spcAft>
                          <a:spcPts val="0"/>
                        </a:spcAft>
                      </a:pPr>
                      <a:r>
                        <a:rPr lang="zh-CN" altLang="en-US" sz="1800" b="1">
                          <a:solidFill>
                            <a:srgbClr val="000000"/>
                          </a:solidFill>
                          <a:effectLst/>
                          <a:latin typeface="Times New Roman" panose="02020603050405020304" pitchFamily="18" charset="0"/>
                          <a:ea typeface="SimSun" panose="02010600030101010101" pitchFamily="2" charset="-122"/>
                        </a:rPr>
                        <a:t>五．第五卷诗篇（一○七</a:t>
                      </a:r>
                      <a:r>
                        <a:rPr lang="en-US" altLang="zh-CN" sz="1800" b="1">
                          <a:solidFill>
                            <a:srgbClr val="000000"/>
                          </a:solidFill>
                          <a:effectLst/>
                          <a:latin typeface="新細明體" panose="02020500000000000000" pitchFamily="18" charset="-120"/>
                        </a:rPr>
                        <a:t>1</a:t>
                      </a:r>
                      <a:r>
                        <a:rPr lang="zh-CN" altLang="en-US" sz="1800" b="1">
                          <a:solidFill>
                            <a:srgbClr val="000000"/>
                          </a:solidFill>
                          <a:effectLst/>
                          <a:latin typeface="Times New Roman" panose="02020603050405020304" pitchFamily="18" charset="0"/>
                          <a:ea typeface="SimSun" panose="02010600030101010101" pitchFamily="2" charset="-122"/>
                        </a:rPr>
                        <a:t>～一五○</a:t>
                      </a:r>
                      <a:r>
                        <a:rPr lang="en-US" altLang="zh-CN" sz="1800" b="1">
                          <a:solidFill>
                            <a:srgbClr val="000000"/>
                          </a:solidFill>
                          <a:effectLst/>
                          <a:latin typeface="新細明體" panose="02020500000000000000" pitchFamily="18" charset="-120"/>
                        </a:rPr>
                        <a:t>6</a:t>
                      </a:r>
                      <a:r>
                        <a:rPr lang="zh-CN" altLang="en-US" sz="1800" b="1">
                          <a:solidFill>
                            <a:srgbClr val="000000"/>
                          </a:solidFill>
                          <a:effectLst/>
                          <a:latin typeface="Times New Roman" panose="02020603050405020304" pitchFamily="18" charset="0"/>
                          <a:ea typeface="SimSun" panose="02010600030101010101" pitchFamily="2" charset="-122"/>
                        </a:rPr>
                        <a:t>）</a:t>
                      </a:r>
                      <a:endParaRPr lang="zh-CN" altLang="en-US" sz="1800">
                        <a:effectLst/>
                        <a:latin typeface="Times New Roman" panose="02020603050405020304" pitchFamily="18" charset="0"/>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zh-CN" altLang="en-US" sz="1800" b="0" kern="1200" dirty="0">
                          <a:solidFill>
                            <a:srgbClr val="000000"/>
                          </a:solidFill>
                          <a:effectLst/>
                          <a:latin typeface="Times New Roman" panose="02020603050405020304" pitchFamily="18" charset="0"/>
                          <a:ea typeface="SimSun" panose="02010600030101010101" pitchFamily="2" charset="-122"/>
                          <a:cs typeface="+mn-cs"/>
                        </a:rPr>
                        <a:t>这一卷诗篇主要由大卫执笔，与申命记相似。申命记论到神和祂的话语，这卷诗篇也是赞美和称谢神和祂的话语的赞歌，大多数的诗篇原本是配合音乐，在敬拜中使用的。我们今日可以像从前那样使用这些诗篇，作为一本赞美和敬拜的诗歌集，这是一本使我们心灵歌唱的书。</a:t>
                      </a: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TextBox 6"/>
          <p:cNvSpPr txBox="1"/>
          <p:nvPr/>
        </p:nvSpPr>
        <p:spPr>
          <a:xfrm>
            <a:off x="838200" y="475861"/>
            <a:ext cx="8958943" cy="830997"/>
          </a:xfrm>
          <a:prstGeom prst="rect">
            <a:avLst/>
          </a:prstGeom>
          <a:noFill/>
        </p:spPr>
        <p:txBody>
          <a:bodyPr wrap="square" rtlCol="0">
            <a:spAutoFit/>
          </a:bodyPr>
          <a:lstStyle/>
          <a:p>
            <a:r>
              <a:rPr lang="en-US" altLang="zh-CN" sz="4800" b="1" dirty="0"/>
              <a:t>【</a:t>
            </a:r>
            <a:r>
              <a:rPr lang="zh-CN" altLang="en-US" sz="4800" b="1" dirty="0"/>
              <a:t>诗篇大纲</a:t>
            </a:r>
            <a:r>
              <a:rPr lang="en-US" altLang="zh-CN" sz="4800" b="1" dirty="0"/>
              <a:t>】</a:t>
            </a:r>
            <a:endParaRPr lang="en-AU" sz="4800" dirty="0"/>
          </a:p>
        </p:txBody>
      </p:sp>
    </p:spTree>
    <p:extLst>
      <p:ext uri="{BB962C8B-B14F-4D97-AF65-F5344CB8AC3E}">
        <p14:creationId xmlns:p14="http://schemas.microsoft.com/office/powerpoint/2010/main" val="1200441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a:t>希伯來詩歌特色</a:t>
            </a:r>
            <a:endParaRPr lang="en-AU" b="1" dirty="0"/>
          </a:p>
        </p:txBody>
      </p:sp>
      <p:sp>
        <p:nvSpPr>
          <p:cNvPr id="3" name="Content Placeholder 2"/>
          <p:cNvSpPr>
            <a:spLocks noGrp="1"/>
          </p:cNvSpPr>
          <p:nvPr>
            <p:ph idx="1"/>
          </p:nvPr>
        </p:nvSpPr>
        <p:spPr/>
        <p:txBody>
          <a:bodyPr/>
          <a:lstStyle/>
          <a:p>
            <a:r>
              <a:rPr lang="zh-TW" altLang="en-US" dirty="0"/>
              <a:t>多用平行</a:t>
            </a:r>
            <a:r>
              <a:rPr lang="en-US" altLang="zh-TW" dirty="0"/>
              <a:t>/</a:t>
            </a:r>
            <a:r>
              <a:rPr lang="zh-TW" altLang="en-US" dirty="0"/>
              <a:t>對句 </a:t>
            </a:r>
            <a:r>
              <a:rPr lang="en-US" altLang="zh-TW" dirty="0"/>
              <a:t>(Parallelism) -- </a:t>
            </a:r>
            <a:r>
              <a:rPr lang="zh-TW" altLang="en-US" dirty="0"/>
              <a:t>希伯來詩歌所注意的， 不是詩歌的音韻，而是詩意的對比。 </a:t>
            </a:r>
            <a:endParaRPr lang="en-AU" altLang="zh-TW" dirty="0" smtClean="0"/>
          </a:p>
          <a:p>
            <a:r>
              <a:rPr lang="zh-TW" altLang="en-US" dirty="0" smtClean="0"/>
              <a:t> </a:t>
            </a:r>
            <a:r>
              <a:rPr lang="zh-TW" altLang="en-US" dirty="0"/>
              <a:t>一般詩歌 </a:t>
            </a:r>
            <a:r>
              <a:rPr lang="en-US" altLang="zh-TW" dirty="0"/>
              <a:t>: </a:t>
            </a:r>
            <a:r>
              <a:rPr lang="zh-TW" altLang="en-US" dirty="0"/>
              <a:t>多以悲歡離合、生老病死、風花雪月、 或男女之愛為主題，所以詩意較多是消極的 </a:t>
            </a:r>
            <a:endParaRPr lang="en-AU" altLang="zh-TW" dirty="0" smtClean="0"/>
          </a:p>
          <a:p>
            <a:r>
              <a:rPr lang="zh-TW" altLang="en-US" dirty="0" smtClean="0"/>
              <a:t>希</a:t>
            </a:r>
            <a:r>
              <a:rPr lang="zh-TW" altLang="en-US" dirty="0"/>
              <a:t>伯來詩歌</a:t>
            </a:r>
            <a:r>
              <a:rPr lang="en-US" altLang="zh-TW" dirty="0"/>
              <a:t>: </a:t>
            </a:r>
            <a:r>
              <a:rPr lang="zh-TW" altLang="en-US" dirty="0"/>
              <a:t>多以敬神、愛神、以及從神來的幫助 與盼望為主題，所以詩意高雅脫俗，使人讀後精神 振奮，思想清新，不灰心，不氣餒，力爭上游。</a:t>
            </a:r>
            <a:endParaRPr lang="en-AU" dirty="0"/>
          </a:p>
        </p:txBody>
      </p:sp>
    </p:spTree>
    <p:extLst>
      <p:ext uri="{BB962C8B-B14F-4D97-AF65-F5344CB8AC3E}">
        <p14:creationId xmlns:p14="http://schemas.microsoft.com/office/powerpoint/2010/main" val="3435703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600" y="331139"/>
            <a:ext cx="10979838" cy="6526861"/>
          </a:xfrm>
          <a:prstGeom prst="rect">
            <a:avLst/>
          </a:prstGeom>
        </p:spPr>
      </p:pic>
    </p:spTree>
    <p:extLst>
      <p:ext uri="{BB962C8B-B14F-4D97-AF65-F5344CB8AC3E}">
        <p14:creationId xmlns:p14="http://schemas.microsoft.com/office/powerpoint/2010/main" val="425264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a:t>一</a:t>
            </a:r>
            <a:r>
              <a:rPr lang="en-US" altLang="zh-TW" b="1" dirty="0"/>
              <a:t>. </a:t>
            </a:r>
            <a:r>
              <a:rPr lang="zh-TW" altLang="en-US" b="1" dirty="0"/>
              <a:t>按作者分類</a:t>
            </a:r>
            <a:endParaRPr lang="en-AU" dirty="0"/>
          </a:p>
        </p:txBody>
      </p:sp>
      <p:sp>
        <p:nvSpPr>
          <p:cNvPr id="3" name="Content Placeholder 2"/>
          <p:cNvSpPr>
            <a:spLocks noGrp="1"/>
          </p:cNvSpPr>
          <p:nvPr>
            <p:ph idx="1"/>
          </p:nvPr>
        </p:nvSpPr>
        <p:spPr/>
        <p:txBody>
          <a:bodyPr>
            <a:normAutofit lnSpcReduction="10000"/>
          </a:bodyPr>
          <a:lstStyle/>
          <a:p>
            <a:pPr marL="0" indent="0">
              <a:lnSpc>
                <a:spcPct val="100000"/>
              </a:lnSpc>
              <a:buNone/>
            </a:pPr>
            <a:r>
              <a:rPr lang="zh-TW" altLang="en-US" dirty="0" smtClean="0"/>
              <a:t>１</a:t>
            </a:r>
            <a:r>
              <a:rPr lang="en-US" altLang="zh-TW" dirty="0"/>
              <a:t>. </a:t>
            </a:r>
            <a:r>
              <a:rPr lang="zh-TW" altLang="en-US" dirty="0"/>
              <a:t>大衛的詩集：</a:t>
            </a:r>
            <a:br>
              <a:rPr lang="zh-TW" altLang="en-US" dirty="0"/>
            </a:br>
            <a:r>
              <a:rPr lang="zh-TW" altLang="en-US" dirty="0"/>
              <a:t> 有：</a:t>
            </a:r>
            <a:r>
              <a:rPr lang="en-US" altLang="zh-TW" dirty="0"/>
              <a:t>3</a:t>
            </a:r>
            <a:r>
              <a:rPr lang="zh-TW" altLang="en-US" dirty="0"/>
              <a:t>至</a:t>
            </a:r>
            <a:r>
              <a:rPr lang="en-US" altLang="zh-TW" dirty="0"/>
              <a:t>5</a:t>
            </a:r>
            <a:r>
              <a:rPr lang="zh-TW" altLang="en-US" dirty="0"/>
              <a:t>篇、</a:t>
            </a:r>
            <a:r>
              <a:rPr lang="en-US" altLang="zh-TW" dirty="0"/>
              <a:t>17</a:t>
            </a:r>
            <a:r>
              <a:rPr lang="zh-TW" altLang="en-US" dirty="0"/>
              <a:t>至</a:t>
            </a:r>
            <a:r>
              <a:rPr lang="en-US" altLang="zh-TW" dirty="0"/>
              <a:t>41</a:t>
            </a:r>
            <a:r>
              <a:rPr lang="zh-TW" altLang="en-US" dirty="0"/>
              <a:t>篇、</a:t>
            </a:r>
            <a:r>
              <a:rPr lang="en-US" altLang="zh-TW" dirty="0"/>
              <a:t>51</a:t>
            </a:r>
            <a:r>
              <a:rPr lang="zh-TW" altLang="en-US" dirty="0"/>
              <a:t>至</a:t>
            </a:r>
            <a:r>
              <a:rPr lang="en-US" altLang="zh-TW" dirty="0"/>
              <a:t>55</a:t>
            </a:r>
            <a:r>
              <a:rPr lang="zh-TW" altLang="en-US" dirty="0"/>
              <a:t>篇、</a:t>
            </a:r>
            <a:r>
              <a:rPr lang="en-US" altLang="zh-TW" dirty="0"/>
              <a:t>61</a:t>
            </a:r>
            <a:r>
              <a:rPr lang="zh-TW" altLang="en-US" dirty="0"/>
              <a:t>至</a:t>
            </a:r>
            <a:r>
              <a:rPr lang="en-US" altLang="zh-TW" dirty="0"/>
              <a:t>71</a:t>
            </a:r>
            <a:r>
              <a:rPr lang="zh-TW" altLang="en-US" dirty="0"/>
              <a:t>篇、</a:t>
            </a:r>
            <a:r>
              <a:rPr lang="en-US" altLang="zh-TW" dirty="0"/>
              <a:t>86</a:t>
            </a:r>
            <a:r>
              <a:rPr lang="zh-TW" altLang="en-US" dirty="0"/>
              <a:t>篇、</a:t>
            </a:r>
            <a:r>
              <a:rPr lang="en-US" altLang="zh-TW" dirty="0"/>
              <a:t>101</a:t>
            </a:r>
            <a:r>
              <a:rPr lang="zh-TW" altLang="en-US" dirty="0"/>
              <a:t>至</a:t>
            </a:r>
            <a:r>
              <a:rPr lang="en-US" altLang="zh-TW" dirty="0"/>
              <a:t>103</a:t>
            </a:r>
            <a:r>
              <a:rPr lang="zh-TW" altLang="en-US" dirty="0"/>
              <a:t>篇、</a:t>
            </a:r>
            <a:r>
              <a:rPr lang="en-US" altLang="zh-TW" dirty="0"/>
              <a:t>108</a:t>
            </a:r>
            <a:r>
              <a:rPr lang="zh-TW" altLang="en-US" dirty="0"/>
              <a:t>至</a:t>
            </a:r>
            <a:r>
              <a:rPr lang="en-US" altLang="zh-TW" dirty="0"/>
              <a:t>110</a:t>
            </a:r>
            <a:r>
              <a:rPr lang="zh-TW" altLang="en-US" dirty="0"/>
              <a:t>篇，以及</a:t>
            </a:r>
            <a:r>
              <a:rPr lang="en-US" altLang="zh-TW" dirty="0"/>
              <a:t>138</a:t>
            </a:r>
            <a:r>
              <a:rPr lang="zh-TW" altLang="en-US" dirty="0"/>
              <a:t>至</a:t>
            </a:r>
            <a:r>
              <a:rPr lang="en-US" altLang="zh-TW" dirty="0"/>
              <a:t>145</a:t>
            </a:r>
            <a:r>
              <a:rPr lang="zh-TW" altLang="en-US" dirty="0"/>
              <a:t>篇。</a:t>
            </a:r>
            <a:br>
              <a:rPr lang="zh-TW" altLang="en-US" dirty="0"/>
            </a:br>
            <a:r>
              <a:rPr lang="zh-TW" altLang="en-US" dirty="0"/>
              <a:t>２</a:t>
            </a:r>
            <a:r>
              <a:rPr lang="en-US" altLang="zh-TW" dirty="0"/>
              <a:t>. </a:t>
            </a:r>
            <a:r>
              <a:rPr lang="zh-TW" altLang="en-US" dirty="0"/>
              <a:t>大衛的金詩：</a:t>
            </a:r>
            <a:br>
              <a:rPr lang="zh-TW" altLang="en-US" dirty="0"/>
            </a:br>
            <a:r>
              <a:rPr lang="zh-TW" altLang="en-US" dirty="0"/>
              <a:t> 有：</a:t>
            </a:r>
            <a:r>
              <a:rPr lang="en-US" altLang="zh-TW" dirty="0"/>
              <a:t>16</a:t>
            </a:r>
            <a:r>
              <a:rPr lang="zh-TW" altLang="en-US" dirty="0"/>
              <a:t>篇和</a:t>
            </a:r>
            <a:r>
              <a:rPr lang="en-US" altLang="zh-TW" dirty="0"/>
              <a:t>56</a:t>
            </a:r>
            <a:r>
              <a:rPr lang="zh-TW" altLang="en-US" dirty="0"/>
              <a:t>至</a:t>
            </a:r>
            <a:r>
              <a:rPr lang="en-US" altLang="zh-TW" dirty="0"/>
              <a:t>60</a:t>
            </a:r>
            <a:r>
              <a:rPr lang="zh-TW" altLang="en-US" dirty="0"/>
              <a:t>篇。為什麼會有大衛的金詩這個名稱呢？不論金的顏色和品質，都常常被人用來形容尊貴、榮耀或頂好。所以用“金”來描述大衛的詩也有這個意義。</a:t>
            </a:r>
            <a:br>
              <a:rPr lang="zh-TW" altLang="en-US" dirty="0"/>
            </a:br>
            <a:r>
              <a:rPr lang="zh-TW" altLang="en-US" dirty="0"/>
              <a:t>３</a:t>
            </a:r>
            <a:r>
              <a:rPr lang="en-US" altLang="zh-TW" dirty="0"/>
              <a:t>. </a:t>
            </a:r>
            <a:r>
              <a:rPr lang="zh-TW" altLang="en-US" dirty="0"/>
              <a:t>可拉、亞薩的詩：</a:t>
            </a:r>
            <a:br>
              <a:rPr lang="zh-TW" altLang="en-US" dirty="0"/>
            </a:br>
            <a:r>
              <a:rPr lang="zh-TW" altLang="en-US" dirty="0"/>
              <a:t> 由可拉的後裔所寫的詩：</a:t>
            </a:r>
            <a:r>
              <a:rPr lang="en-US" altLang="zh-TW" dirty="0"/>
              <a:t>42</a:t>
            </a:r>
            <a:r>
              <a:rPr lang="zh-TW" altLang="en-US" dirty="0"/>
              <a:t>至</a:t>
            </a:r>
            <a:r>
              <a:rPr lang="en-US" altLang="zh-TW" dirty="0"/>
              <a:t>49</a:t>
            </a:r>
            <a:r>
              <a:rPr lang="zh-TW" altLang="en-US" dirty="0"/>
              <a:t>篇、</a:t>
            </a:r>
            <a:r>
              <a:rPr lang="en-US" altLang="zh-TW" dirty="0"/>
              <a:t>84</a:t>
            </a:r>
            <a:r>
              <a:rPr lang="zh-TW" altLang="en-US" dirty="0"/>
              <a:t>至</a:t>
            </a:r>
            <a:r>
              <a:rPr lang="en-US" altLang="zh-TW" dirty="0"/>
              <a:t>85</a:t>
            </a:r>
            <a:r>
              <a:rPr lang="zh-TW" altLang="en-US" dirty="0"/>
              <a:t>篇、</a:t>
            </a:r>
            <a:r>
              <a:rPr lang="en-US" altLang="zh-TW" dirty="0"/>
              <a:t>87</a:t>
            </a:r>
            <a:r>
              <a:rPr lang="zh-TW" altLang="en-US" dirty="0"/>
              <a:t>至</a:t>
            </a:r>
            <a:r>
              <a:rPr lang="en-US" altLang="zh-TW" dirty="0"/>
              <a:t>88</a:t>
            </a:r>
            <a:r>
              <a:rPr lang="zh-TW" altLang="en-US" dirty="0"/>
              <a:t>篇。亞薩的詩：</a:t>
            </a:r>
            <a:r>
              <a:rPr lang="en-US" altLang="zh-TW" dirty="0"/>
              <a:t>50</a:t>
            </a:r>
            <a:r>
              <a:rPr lang="zh-TW" altLang="en-US" dirty="0"/>
              <a:t>篇、</a:t>
            </a:r>
            <a:r>
              <a:rPr lang="en-US" altLang="zh-TW" dirty="0"/>
              <a:t>73</a:t>
            </a:r>
            <a:r>
              <a:rPr lang="zh-TW" altLang="en-US" dirty="0"/>
              <a:t>至</a:t>
            </a:r>
            <a:r>
              <a:rPr lang="en-US" altLang="zh-TW" dirty="0"/>
              <a:t>83</a:t>
            </a:r>
            <a:r>
              <a:rPr lang="zh-TW" altLang="en-US" dirty="0"/>
              <a:t>篇。亞薩、可拉是在聖殿中服侍神的人，他們的詩被收集在聖經裡面當然有其重要的啟示。</a:t>
            </a:r>
            <a:endParaRPr lang="en-AU" dirty="0"/>
          </a:p>
        </p:txBody>
      </p:sp>
    </p:spTree>
    <p:extLst>
      <p:ext uri="{BB962C8B-B14F-4D97-AF65-F5344CB8AC3E}">
        <p14:creationId xmlns:p14="http://schemas.microsoft.com/office/powerpoint/2010/main" val="4160979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2449</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MS Song</vt:lpstr>
      <vt:lpstr>新細明體</vt:lpstr>
      <vt:lpstr>宋体</vt:lpstr>
      <vt:lpstr>宋体</vt:lpstr>
      <vt:lpstr>Arial</vt:lpstr>
      <vt:lpstr>Calibri</vt:lpstr>
      <vt:lpstr>Calibri Light</vt:lpstr>
      <vt:lpstr>Times New Roman</vt:lpstr>
      <vt:lpstr>Office Theme</vt:lpstr>
      <vt:lpstr>诗篇</vt:lpstr>
      <vt:lpstr>简介</vt:lpstr>
      <vt:lpstr>简介</vt:lpstr>
      <vt:lpstr>作者的背景</vt:lpstr>
      <vt:lpstr>总编</vt:lpstr>
      <vt:lpstr>PowerPoint Presentation</vt:lpstr>
      <vt:lpstr>希伯來詩歌特色</vt:lpstr>
      <vt:lpstr>PowerPoint Presentation</vt:lpstr>
      <vt:lpstr>一. 按作者分類</vt:lpstr>
      <vt:lpstr>二. 按功能分類</vt:lpstr>
      <vt:lpstr>三. 按詩的形式分類</vt:lpstr>
      <vt:lpstr>四. 按詩的主旨分類</vt:lpstr>
      <vt:lpstr>诗篇的价值</vt:lpstr>
      <vt:lpstr>诗篇的价值</vt:lpstr>
      <vt:lpstr>颂赞的祭</vt:lpstr>
      <vt:lpstr>讨论题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诗篇</dc:title>
  <dc:creator>Daly Jiang</dc:creator>
  <cp:lastModifiedBy>Daly Jiang</cp:lastModifiedBy>
  <cp:revision>13</cp:revision>
  <dcterms:created xsi:type="dcterms:W3CDTF">2018-03-20T19:46:35Z</dcterms:created>
  <dcterms:modified xsi:type="dcterms:W3CDTF">2018-03-24T01:15:49Z</dcterms:modified>
</cp:coreProperties>
</file>