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373" r:id="rId3"/>
    <p:sldId id="403" r:id="rId4"/>
    <p:sldId id="410" r:id="rId5"/>
    <p:sldId id="394" r:id="rId6"/>
    <p:sldId id="396" r:id="rId7"/>
    <p:sldId id="395" r:id="rId8"/>
    <p:sldId id="405" r:id="rId9"/>
    <p:sldId id="406" r:id="rId10"/>
    <p:sldId id="408" r:id="rId11"/>
    <p:sldId id="409" r:id="rId12"/>
    <p:sldId id="407" r:id="rId13"/>
    <p:sldId id="308" r:id="rId14"/>
    <p:sldId id="414" r:id="rId15"/>
    <p:sldId id="415" r:id="rId16"/>
    <p:sldId id="413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5D1406F-FBFD-48E5-91F6-EA555B461F0D}">
  <a:tblStyle styleId="{45D1406F-FBFD-48E5-91F6-EA555B461F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3" autoAdjust="0"/>
    <p:restoredTop sz="94660"/>
  </p:normalViewPr>
  <p:slideViewPr>
    <p:cSldViewPr snapToGrid="0">
      <p:cViewPr>
        <p:scale>
          <a:sx n="120" d="100"/>
          <a:sy n="120" d="100"/>
        </p:scale>
        <p:origin x="-129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9421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1AC3D176-0C3C-450E-9433-315FDBFAB39D}" type="slidenum">
              <a:rPr lang="en-US" altLang="zh-TW"/>
              <a:pPr eaLnBrk="1" hangingPunct="1"/>
              <a:t>12</a:t>
            </a:fld>
            <a:endParaRPr lang="en-US" altLang="zh-TW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9F96FF-708D-499E-AEB4-C388BE51C8EC}" type="slidenum">
              <a:rPr lang="zh-TW" altLang="en-US"/>
              <a:pPr eaLnBrk="1" hangingPunct="1"/>
              <a:t>3</a:t>
            </a:fld>
            <a:endParaRPr lang="en-US" altLang="zh-TW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bbb227e1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bbb227e1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g43bbb227e1_0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876128" y="391886"/>
            <a:ext cx="7772400" cy="1355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zh-CN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耶利米</a:t>
            </a:r>
            <a:r>
              <a:rPr lang="zh-CN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书</a:t>
            </a:r>
            <a:r>
              <a:rPr lang="zh-CN" altLang="en-US" sz="5400" b="1" dirty="0" smtClean="0"/>
              <a:t>及哀歌</a:t>
            </a:r>
            <a:r>
              <a:rPr lang="zh-CN" altLang="en-US" sz="5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总结</a:t>
            </a:r>
            <a:endParaRPr sz="5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435092" y="5771906"/>
            <a:ext cx="6400800" cy="41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80"/>
              <a:buFont typeface="Arial"/>
              <a:buNone/>
            </a:pPr>
            <a:r>
              <a:rPr lang="zh-CN" sz="248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圣经概</a:t>
            </a:r>
            <a:r>
              <a:rPr lang="zh-CN" sz="248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览</a:t>
            </a:r>
            <a:r>
              <a:rPr lang="en-US" altLang="zh-CN" sz="248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    23.12.2018</a:t>
            </a:r>
            <a:endParaRPr sz="248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 descr="背道的儿女啊，回来吧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421" y="1977281"/>
            <a:ext cx="5114143" cy="327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17794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米的个人遭遇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10</a:t>
            </a:fld>
            <a:endParaRPr/>
          </a:p>
        </p:txBody>
      </p:sp>
      <p:sp>
        <p:nvSpPr>
          <p:cNvPr id="5" name="Google Shape;398;p55"/>
          <p:cNvSpPr txBox="1">
            <a:spLocks/>
          </p:cNvSpPr>
          <p:nvPr/>
        </p:nvSpPr>
        <p:spPr>
          <a:xfrm>
            <a:off x="332509" y="1328061"/>
            <a:ext cx="4049486" cy="520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西底家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王（主前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597-586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en-US" altLang="zh-CN" sz="2400" b="1" u="sng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登基时负木轭劝降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哈拿尼亚断木轭，两个月后死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诸篇信息（假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先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知，无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花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果）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西底家进退两难求问耶利米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巴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比伦攻打耶路撒冷，西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底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家释放奴隶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7" name="Google Shape;398;p55"/>
          <p:cNvSpPr txBox="1">
            <a:spLocks/>
          </p:cNvSpPr>
          <p:nvPr/>
        </p:nvSpPr>
        <p:spPr>
          <a:xfrm>
            <a:off x="4039737" y="1480461"/>
            <a:ext cx="4461016" cy="520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巴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比伦暂时撤军，西底家反悔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释奴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利米买地被捕当通敌者被囚护卫兵院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内</a:t>
            </a: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利米狱中买地成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交</a:t>
            </a: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安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慰之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书</a:t>
            </a: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利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米被投淤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泥深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坑后获救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西底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家最后暗中询问耶利米，仍留其狱中。</a:t>
            </a: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城</a:t>
            </a:r>
            <a:r>
              <a:rPr lang="zh-CN" altLang="en-US" sz="20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破国亡</a:t>
            </a: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68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17794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米的个人遭遇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11</a:t>
            </a:fld>
            <a:endParaRPr/>
          </a:p>
        </p:txBody>
      </p:sp>
      <p:sp>
        <p:nvSpPr>
          <p:cNvPr id="5" name="Google Shape;398;p55"/>
          <p:cNvSpPr txBox="1">
            <a:spLocks/>
          </p:cNvSpPr>
          <p:nvPr/>
        </p:nvSpPr>
        <p:spPr>
          <a:xfrm>
            <a:off x="498764" y="1328061"/>
            <a:ext cx="7956467" cy="520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犹大亡国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后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耶利米获释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省长基大利被以实马利暗杀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约哈难打败以实马利，追回掳去百姓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哈难一行人为何去何从求问耶利米却不听先知的话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耶利米，巴禄被强行挟持去埃及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耶利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米向住埃及地的犹大人发预言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再记述（共三次）亡国城破之景象，写哀歌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51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 descr="Newsprint"/>
          <p:cNvSpPr>
            <a:spLocks noChangeArrowheads="1"/>
          </p:cNvSpPr>
          <p:nvPr/>
        </p:nvSpPr>
        <p:spPr bwMode="auto">
          <a:xfrm>
            <a:off x="5156200" y="2173288"/>
            <a:ext cx="1463675" cy="8826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  <a:cs typeface="Arial" charset="0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(10)</a:t>
            </a:r>
          </a:p>
        </p:txBody>
      </p:sp>
      <p:sp>
        <p:nvSpPr>
          <p:cNvPr id="120835" name="Rectangle 3" descr="Parchment"/>
          <p:cNvSpPr>
            <a:spLocks noChangeArrowheads="1"/>
          </p:cNvSpPr>
          <p:nvPr/>
        </p:nvSpPr>
        <p:spPr bwMode="auto">
          <a:xfrm>
            <a:off x="6619875" y="2173288"/>
            <a:ext cx="2047875" cy="8826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  <a:cs typeface="Arial" charset="0"/>
              </a:rPr>
              <a:t>预言归回，立新约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076" name="Rectangle 4" descr="Green marble"/>
          <p:cNvSpPr>
            <a:spLocks noChangeArrowheads="1"/>
          </p:cNvSpPr>
          <p:nvPr/>
        </p:nvSpPr>
        <p:spPr bwMode="auto">
          <a:xfrm>
            <a:off x="476250" y="430213"/>
            <a:ext cx="5111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</a:t>
            </a:r>
          </a:p>
        </p:txBody>
      </p:sp>
      <p:sp>
        <p:nvSpPr>
          <p:cNvPr id="3077" name="Rectangle 5" descr="Green marble"/>
          <p:cNvSpPr>
            <a:spLocks noChangeArrowheads="1"/>
          </p:cNvSpPr>
          <p:nvPr/>
        </p:nvSpPr>
        <p:spPr bwMode="auto">
          <a:xfrm>
            <a:off x="987425" y="430213"/>
            <a:ext cx="14636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时间</a:t>
            </a:r>
          </a:p>
        </p:txBody>
      </p:sp>
      <p:sp>
        <p:nvSpPr>
          <p:cNvPr id="3078" name="Rectangle 6" descr="Green marble"/>
          <p:cNvSpPr>
            <a:spLocks noChangeArrowheads="1"/>
          </p:cNvSpPr>
          <p:nvPr/>
        </p:nvSpPr>
        <p:spPr bwMode="auto">
          <a:xfrm>
            <a:off x="2451100" y="430213"/>
            <a:ext cx="20478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内容</a:t>
            </a:r>
          </a:p>
        </p:txBody>
      </p:sp>
      <p:sp>
        <p:nvSpPr>
          <p:cNvPr id="120839" name="Rectangle 7" descr="Pink tissue paper"/>
          <p:cNvSpPr>
            <a:spLocks noChangeArrowheads="1"/>
          </p:cNvSpPr>
          <p:nvPr/>
        </p:nvSpPr>
        <p:spPr bwMode="auto">
          <a:xfrm>
            <a:off x="476250" y="86836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26</a:t>
            </a:r>
          </a:p>
        </p:txBody>
      </p:sp>
      <p:sp>
        <p:nvSpPr>
          <p:cNvPr id="120840" name="Rectangle 8" descr="Newsprint"/>
          <p:cNvSpPr>
            <a:spLocks noChangeArrowheads="1"/>
          </p:cNvSpPr>
          <p:nvPr/>
        </p:nvSpPr>
        <p:spPr bwMode="auto">
          <a:xfrm>
            <a:off x="987425" y="86836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约雅敬登基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41" name="Rectangle 9" descr="Parchment"/>
          <p:cNvSpPr>
            <a:spLocks noChangeArrowheads="1"/>
          </p:cNvSpPr>
          <p:nvPr/>
        </p:nvSpPr>
        <p:spPr bwMode="auto">
          <a:xfrm>
            <a:off x="2451100" y="86836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民欲治死耶利米</a:t>
            </a:r>
          </a:p>
        </p:txBody>
      </p:sp>
      <p:sp>
        <p:nvSpPr>
          <p:cNvPr id="120842" name="Rectangle 10" descr="Pink tissue paper"/>
          <p:cNvSpPr>
            <a:spLocks noChangeArrowheads="1"/>
          </p:cNvSpPr>
          <p:nvPr/>
        </p:nvSpPr>
        <p:spPr bwMode="auto">
          <a:xfrm>
            <a:off x="476250" y="130810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25</a:t>
            </a:r>
          </a:p>
        </p:txBody>
      </p:sp>
      <p:sp>
        <p:nvSpPr>
          <p:cNvPr id="120843" name="Rectangle 11" descr="Newsprint"/>
          <p:cNvSpPr>
            <a:spLocks noChangeArrowheads="1"/>
          </p:cNvSpPr>
          <p:nvPr/>
        </p:nvSpPr>
        <p:spPr bwMode="auto">
          <a:xfrm>
            <a:off x="987425" y="1308100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约雅敬</a:t>
            </a:r>
            <a:r>
              <a:rPr kumimoji="0" lang="en-US" altLang="zh-CN">
                <a:latin typeface="SimHei" pitchFamily="49" charset="-122"/>
                <a:ea typeface="SimHei" pitchFamily="49" charset="-122"/>
              </a:rPr>
              <a:t>4</a:t>
            </a:r>
            <a:r>
              <a:rPr kumimoji="0" lang="zh-CN" altLang="en-US">
                <a:latin typeface="SimHei" pitchFamily="49" charset="-122"/>
                <a:ea typeface="SimHei" pitchFamily="49" charset="-122"/>
              </a:rPr>
              <a:t>年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44" name="Rectangle 12" descr="Parchment"/>
          <p:cNvSpPr>
            <a:spLocks noChangeArrowheads="1"/>
          </p:cNvSpPr>
          <p:nvPr/>
        </p:nvSpPr>
        <p:spPr bwMode="auto">
          <a:xfrm>
            <a:off x="2451100" y="1308100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预言被掳</a:t>
            </a:r>
            <a:r>
              <a:rPr kumimoji="0" lang="en-US" altLang="zh-CN">
                <a:latin typeface="SimHei" pitchFamily="49" charset="-122"/>
                <a:ea typeface="SimHei" pitchFamily="49" charset="-122"/>
              </a:rPr>
              <a:t>70</a:t>
            </a:r>
            <a:r>
              <a:rPr kumimoji="0" lang="zh-CN" altLang="en-US">
                <a:latin typeface="SimHei" pitchFamily="49" charset="-122"/>
                <a:ea typeface="SimHei" pitchFamily="49" charset="-122"/>
              </a:rPr>
              <a:t>年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45" name="Rectangle 13" descr="Pink tissue paper"/>
          <p:cNvSpPr>
            <a:spLocks noChangeArrowheads="1"/>
          </p:cNvSpPr>
          <p:nvPr/>
        </p:nvSpPr>
        <p:spPr bwMode="auto">
          <a:xfrm>
            <a:off x="476250" y="261461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35</a:t>
            </a:r>
          </a:p>
        </p:txBody>
      </p:sp>
      <p:sp>
        <p:nvSpPr>
          <p:cNvPr id="120846" name="Rectangle 14" descr="Newsprint"/>
          <p:cNvSpPr>
            <a:spLocks noChangeArrowheads="1"/>
          </p:cNvSpPr>
          <p:nvPr/>
        </p:nvSpPr>
        <p:spPr bwMode="auto">
          <a:xfrm>
            <a:off x="983505" y="2619375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dirty="0">
                <a:latin typeface="SimHei" pitchFamily="49" charset="-122"/>
                <a:ea typeface="SimHei" pitchFamily="49" charset="-122"/>
              </a:rPr>
              <a:t>约雅敬</a:t>
            </a:r>
            <a:r>
              <a:rPr kumimoji="0" lang="en-US" altLang="zh-TW" dirty="0">
                <a:latin typeface="SimHei" pitchFamily="49" charset="-122"/>
                <a:ea typeface="SimHei" pitchFamily="49" charset="-122"/>
              </a:rPr>
              <a:t>(</a:t>
            </a:r>
            <a:r>
              <a:rPr kumimoji="0" lang="en-US" altLang="zh-TW" dirty="0" smtClean="0">
                <a:latin typeface="SimHei" pitchFamily="49" charset="-122"/>
                <a:ea typeface="SimHei" pitchFamily="49" charset="-122"/>
              </a:rPr>
              <a:t>11)</a:t>
            </a:r>
            <a:endParaRPr kumimoji="0" lang="en-US" altLang="zh-TW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47" name="Rectangle 15" descr="Parchment"/>
          <p:cNvSpPr>
            <a:spLocks noChangeArrowheads="1"/>
          </p:cNvSpPr>
          <p:nvPr/>
        </p:nvSpPr>
        <p:spPr bwMode="auto">
          <a:xfrm>
            <a:off x="2455069" y="2619375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dirty="0">
                <a:latin typeface="SimHei" pitchFamily="49" charset="-122"/>
                <a:ea typeface="SimHei" pitchFamily="49" charset="-122"/>
              </a:rPr>
              <a:t>利甲族遵祖命禁酒</a:t>
            </a:r>
          </a:p>
        </p:txBody>
      </p:sp>
      <p:sp>
        <p:nvSpPr>
          <p:cNvPr id="120848" name="Rectangle 16" descr="Pink tissue paper"/>
          <p:cNvSpPr>
            <a:spLocks noChangeArrowheads="1"/>
          </p:cNvSpPr>
          <p:nvPr/>
        </p:nvSpPr>
        <p:spPr bwMode="auto">
          <a:xfrm>
            <a:off x="476250" y="175101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36</a:t>
            </a:r>
          </a:p>
        </p:txBody>
      </p:sp>
      <p:sp>
        <p:nvSpPr>
          <p:cNvPr id="120849" name="Rectangle 17" descr="Pink tissue paper"/>
          <p:cNvSpPr>
            <a:spLocks noChangeArrowheads="1"/>
          </p:cNvSpPr>
          <p:nvPr/>
        </p:nvSpPr>
        <p:spPr bwMode="auto">
          <a:xfrm>
            <a:off x="476250" y="218916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45</a:t>
            </a:r>
          </a:p>
        </p:txBody>
      </p:sp>
      <p:sp>
        <p:nvSpPr>
          <p:cNvPr id="120850" name="Rectangle 18" descr="Pink tissue paper"/>
          <p:cNvSpPr>
            <a:spLocks noChangeArrowheads="1"/>
          </p:cNvSpPr>
          <p:nvPr/>
        </p:nvSpPr>
        <p:spPr bwMode="auto">
          <a:xfrm>
            <a:off x="460456" y="305276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dirty="0">
                <a:latin typeface="SimHei" pitchFamily="49" charset="-122"/>
                <a:ea typeface="SimHei" pitchFamily="49" charset="-122"/>
                <a:cs typeface="Arial" charset="0"/>
              </a:rPr>
              <a:t>22</a:t>
            </a:r>
          </a:p>
        </p:txBody>
      </p:sp>
      <p:sp>
        <p:nvSpPr>
          <p:cNvPr id="120851" name="Rectangle 19" descr="Newsprint"/>
          <p:cNvSpPr>
            <a:spLocks noChangeArrowheads="1"/>
          </p:cNvSpPr>
          <p:nvPr/>
        </p:nvSpPr>
        <p:spPr bwMode="auto">
          <a:xfrm>
            <a:off x="983506" y="3055217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约押斤</a:t>
            </a:r>
            <a:endParaRPr kumimoji="0" lang="en-US" altLang="zh-TW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52" name="Rectangle 20" descr="Parchment"/>
          <p:cNvSpPr>
            <a:spLocks noChangeArrowheads="1"/>
          </p:cNvSpPr>
          <p:nvPr/>
        </p:nvSpPr>
        <p:spPr bwMode="auto">
          <a:xfrm>
            <a:off x="2452688" y="305276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论犹大三恶王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53" name="Rectangle 21" descr="Pink tissue paper"/>
          <p:cNvSpPr>
            <a:spLocks noChangeArrowheads="1"/>
          </p:cNvSpPr>
          <p:nvPr/>
        </p:nvSpPr>
        <p:spPr bwMode="auto">
          <a:xfrm>
            <a:off x="476249" y="349250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dirty="0">
                <a:latin typeface="SimHei" pitchFamily="49" charset="-122"/>
                <a:ea typeface="SimHei" pitchFamily="49" charset="-122"/>
                <a:cs typeface="Arial" charset="0"/>
              </a:rPr>
              <a:t>23</a:t>
            </a:r>
          </a:p>
        </p:txBody>
      </p:sp>
      <p:sp>
        <p:nvSpPr>
          <p:cNvPr id="120854" name="Rectangle 22" descr="Newsprint"/>
          <p:cNvSpPr>
            <a:spLocks noChangeArrowheads="1"/>
          </p:cNvSpPr>
          <p:nvPr/>
        </p:nvSpPr>
        <p:spPr bwMode="auto">
          <a:xfrm>
            <a:off x="987424" y="350361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西底家</a:t>
            </a:r>
            <a:endParaRPr kumimoji="0" lang="en-US" altLang="en-US" dirty="0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55" name="Rectangle 23" descr="Parchment"/>
          <p:cNvSpPr>
            <a:spLocks noChangeArrowheads="1"/>
          </p:cNvSpPr>
          <p:nvPr/>
        </p:nvSpPr>
        <p:spPr bwMode="auto">
          <a:xfrm>
            <a:off x="2452688" y="350361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dirty="0">
                <a:latin typeface="SimHei" pitchFamily="49" charset="-122"/>
                <a:ea typeface="SimHei" pitchFamily="49" charset="-122"/>
              </a:rPr>
              <a:t>论假先知</a:t>
            </a:r>
          </a:p>
        </p:txBody>
      </p:sp>
      <p:sp>
        <p:nvSpPr>
          <p:cNvPr id="120856" name="Rectangle 24" descr="Pink tissue paper"/>
          <p:cNvSpPr>
            <a:spLocks noChangeArrowheads="1"/>
          </p:cNvSpPr>
          <p:nvPr/>
        </p:nvSpPr>
        <p:spPr bwMode="auto">
          <a:xfrm>
            <a:off x="476250" y="393065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dirty="0">
                <a:latin typeface="SimHei" pitchFamily="49" charset="-122"/>
                <a:ea typeface="SimHei" pitchFamily="49" charset="-122"/>
                <a:cs typeface="Arial" charset="0"/>
              </a:rPr>
              <a:t>24</a:t>
            </a:r>
          </a:p>
        </p:txBody>
      </p:sp>
      <p:sp>
        <p:nvSpPr>
          <p:cNvPr id="120857" name="Rectangle 25" descr="Newsprint"/>
          <p:cNvSpPr>
            <a:spLocks noChangeArrowheads="1"/>
          </p:cNvSpPr>
          <p:nvPr/>
        </p:nvSpPr>
        <p:spPr bwMode="auto">
          <a:xfrm>
            <a:off x="987425" y="3930650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 smtClean="0">
                <a:latin typeface="SimHei" pitchFamily="49" charset="-122"/>
                <a:ea typeface="SimHei" pitchFamily="49" charset="-122"/>
              </a:rPr>
              <a:t>西底家（</a:t>
            </a:r>
            <a:r>
              <a:rPr kumimoji="0" lang="en-US" altLang="zh-CN" dirty="0" smtClean="0">
                <a:latin typeface="SimHei" pitchFamily="49" charset="-122"/>
                <a:ea typeface="SimHei" pitchFamily="49" charset="-122"/>
              </a:rPr>
              <a:t>1</a:t>
            </a:r>
            <a:r>
              <a:rPr kumimoji="0" lang="en-US" altLang="zh-TW" dirty="0" smtClean="0">
                <a:latin typeface="SimHei" pitchFamily="49" charset="-122"/>
                <a:ea typeface="SimHei" pitchFamily="49" charset="-122"/>
              </a:rPr>
              <a:t>)</a:t>
            </a:r>
            <a:endParaRPr kumimoji="0" lang="en-US" altLang="zh-TW" dirty="0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58" name="Rectangle 26" descr="Parchment"/>
          <p:cNvSpPr>
            <a:spLocks noChangeArrowheads="1"/>
          </p:cNvSpPr>
          <p:nvPr/>
        </p:nvSpPr>
        <p:spPr bwMode="auto">
          <a:xfrm>
            <a:off x="2451100" y="3930650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两筐无花果</a:t>
            </a:r>
            <a:endParaRPr kumimoji="0" lang="zh-TW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59" name="Rectangle 27" descr="Pink tissue paper"/>
          <p:cNvSpPr>
            <a:spLocks noChangeArrowheads="1"/>
          </p:cNvSpPr>
          <p:nvPr/>
        </p:nvSpPr>
        <p:spPr bwMode="auto">
          <a:xfrm>
            <a:off x="476250" y="4800600"/>
            <a:ext cx="511175" cy="4413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27</a:t>
            </a:r>
          </a:p>
        </p:txBody>
      </p:sp>
      <p:sp>
        <p:nvSpPr>
          <p:cNvPr id="120860" name="Rectangle 28" descr="Newsprint"/>
          <p:cNvSpPr>
            <a:spLocks noChangeArrowheads="1"/>
          </p:cNvSpPr>
          <p:nvPr/>
        </p:nvSpPr>
        <p:spPr bwMode="auto">
          <a:xfrm>
            <a:off x="987425" y="4800600"/>
            <a:ext cx="1463675" cy="441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dirty="0">
                <a:latin typeface="SimHei" pitchFamily="49" charset="-122"/>
                <a:ea typeface="SimHei" pitchFamily="49" charset="-122"/>
              </a:rPr>
              <a:t>西底</a:t>
            </a:r>
            <a:r>
              <a:rPr kumimoji="0" lang="zh-TW" altLang="en-US" dirty="0" smtClean="0">
                <a:latin typeface="SimHei" pitchFamily="49" charset="-122"/>
                <a:ea typeface="SimHei" pitchFamily="49" charset="-122"/>
              </a:rPr>
              <a:t>家</a:t>
            </a:r>
            <a:r>
              <a:rPr kumimoji="0" lang="zh-CN" altLang="en-US" dirty="0" smtClean="0">
                <a:latin typeface="SimHei" pitchFamily="49" charset="-122"/>
                <a:ea typeface="SimHei" pitchFamily="49" charset="-122"/>
              </a:rPr>
              <a:t>登基</a:t>
            </a:r>
            <a:endParaRPr kumimoji="0" lang="zh-TW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61" name="Rectangle 29" descr="Parchment"/>
          <p:cNvSpPr>
            <a:spLocks noChangeArrowheads="1"/>
          </p:cNvSpPr>
          <p:nvPr/>
        </p:nvSpPr>
        <p:spPr bwMode="auto">
          <a:xfrm>
            <a:off x="2451100" y="4800600"/>
            <a:ext cx="2047875" cy="4413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耶利米负轭劝降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62" name="Rectangle 30" descr="Pink tissue paper"/>
          <p:cNvSpPr>
            <a:spLocks noChangeArrowheads="1"/>
          </p:cNvSpPr>
          <p:nvPr/>
        </p:nvSpPr>
        <p:spPr bwMode="auto">
          <a:xfrm>
            <a:off x="476250" y="524033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28</a:t>
            </a:r>
          </a:p>
        </p:txBody>
      </p:sp>
      <p:sp>
        <p:nvSpPr>
          <p:cNvPr id="120863" name="Rectangle 31" descr="Newsprint"/>
          <p:cNvSpPr>
            <a:spLocks noChangeArrowheads="1"/>
          </p:cNvSpPr>
          <p:nvPr/>
        </p:nvSpPr>
        <p:spPr bwMode="auto">
          <a:xfrm>
            <a:off x="987425" y="5240338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4</a:t>
            </a:r>
            <a:r>
              <a:rPr kumimoji="0" lang="zh-TW" altLang="en-US">
                <a:latin typeface="SimHei" pitchFamily="49" charset="-122"/>
                <a:ea typeface="SimHei" pitchFamily="49" charset="-122"/>
              </a:rPr>
              <a:t>年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64" name="Rectangle 32" descr="Parchment"/>
          <p:cNvSpPr>
            <a:spLocks noChangeArrowheads="1"/>
          </p:cNvSpPr>
          <p:nvPr/>
        </p:nvSpPr>
        <p:spPr bwMode="auto">
          <a:xfrm>
            <a:off x="2451100" y="524033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哈拿尼雅折断木轭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65" name="Rectangle 33" descr="Pink tissue paper"/>
          <p:cNvSpPr>
            <a:spLocks noChangeArrowheads="1"/>
          </p:cNvSpPr>
          <p:nvPr/>
        </p:nvSpPr>
        <p:spPr bwMode="auto">
          <a:xfrm>
            <a:off x="476250" y="4365625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29</a:t>
            </a:r>
          </a:p>
        </p:txBody>
      </p:sp>
      <p:sp>
        <p:nvSpPr>
          <p:cNvPr id="120866" name="Rectangle 34" descr="Newsprint"/>
          <p:cNvSpPr>
            <a:spLocks noChangeArrowheads="1"/>
          </p:cNvSpPr>
          <p:nvPr/>
        </p:nvSpPr>
        <p:spPr bwMode="auto">
          <a:xfrm>
            <a:off x="987425" y="4365625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(2)</a:t>
            </a:r>
          </a:p>
        </p:txBody>
      </p:sp>
      <p:sp>
        <p:nvSpPr>
          <p:cNvPr id="120867" name="Rectangle 35" descr="Parchment"/>
          <p:cNvSpPr>
            <a:spLocks noChangeArrowheads="1"/>
          </p:cNvSpPr>
          <p:nvPr/>
        </p:nvSpPr>
        <p:spPr bwMode="auto">
          <a:xfrm>
            <a:off x="2451100" y="4365625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致被掳者之信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108" name="Rectangle 36" descr="Green marble"/>
          <p:cNvSpPr>
            <a:spLocks noChangeArrowheads="1"/>
          </p:cNvSpPr>
          <p:nvPr/>
        </p:nvSpPr>
        <p:spPr bwMode="auto">
          <a:xfrm>
            <a:off x="4645025" y="430213"/>
            <a:ext cx="5111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</a:t>
            </a:r>
          </a:p>
        </p:txBody>
      </p:sp>
      <p:sp>
        <p:nvSpPr>
          <p:cNvPr id="3109" name="Rectangle 37" descr="Green marble"/>
          <p:cNvSpPr>
            <a:spLocks noChangeArrowheads="1"/>
          </p:cNvSpPr>
          <p:nvPr/>
        </p:nvSpPr>
        <p:spPr bwMode="auto">
          <a:xfrm>
            <a:off x="5156200" y="430213"/>
            <a:ext cx="14636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时间</a:t>
            </a:r>
          </a:p>
        </p:txBody>
      </p:sp>
      <p:sp>
        <p:nvSpPr>
          <p:cNvPr id="3110" name="Rectangle 38" descr="Green marble"/>
          <p:cNvSpPr>
            <a:spLocks noChangeArrowheads="1"/>
          </p:cNvSpPr>
          <p:nvPr/>
        </p:nvSpPr>
        <p:spPr bwMode="auto">
          <a:xfrm>
            <a:off x="6619875" y="430213"/>
            <a:ext cx="2047875" cy="43815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内容</a:t>
            </a:r>
          </a:p>
        </p:txBody>
      </p:sp>
      <p:sp>
        <p:nvSpPr>
          <p:cNvPr id="120871" name="Rectangle 39" descr="Pink tissue paper"/>
          <p:cNvSpPr>
            <a:spLocks noChangeArrowheads="1"/>
          </p:cNvSpPr>
          <p:nvPr/>
        </p:nvSpPr>
        <p:spPr bwMode="auto">
          <a:xfrm>
            <a:off x="476250" y="567848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21</a:t>
            </a:r>
          </a:p>
        </p:txBody>
      </p:sp>
      <p:sp>
        <p:nvSpPr>
          <p:cNvPr id="120872" name="Rectangle 40" descr="Newsprint"/>
          <p:cNvSpPr>
            <a:spLocks noChangeArrowheads="1"/>
          </p:cNvSpPr>
          <p:nvPr/>
        </p:nvSpPr>
        <p:spPr bwMode="auto">
          <a:xfrm>
            <a:off x="987425" y="5678488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(9A)</a:t>
            </a:r>
          </a:p>
        </p:txBody>
      </p:sp>
      <p:sp>
        <p:nvSpPr>
          <p:cNvPr id="120873" name="Rectangle 41" descr="Parchment"/>
          <p:cNvSpPr>
            <a:spLocks noChangeArrowheads="1"/>
          </p:cNvSpPr>
          <p:nvPr/>
        </p:nvSpPr>
        <p:spPr bwMode="auto">
          <a:xfrm>
            <a:off x="2451100" y="567848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求问耶利米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74" name="Rectangle 42" descr="Pink tissue paper"/>
          <p:cNvSpPr>
            <a:spLocks noChangeArrowheads="1"/>
          </p:cNvSpPr>
          <p:nvPr/>
        </p:nvSpPr>
        <p:spPr bwMode="auto">
          <a:xfrm>
            <a:off x="476250" y="6118225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34</a:t>
            </a:r>
          </a:p>
        </p:txBody>
      </p:sp>
      <p:sp>
        <p:nvSpPr>
          <p:cNvPr id="120875" name="Rectangle 43" descr="Newsprint"/>
          <p:cNvSpPr>
            <a:spLocks noChangeArrowheads="1"/>
          </p:cNvSpPr>
          <p:nvPr/>
        </p:nvSpPr>
        <p:spPr bwMode="auto">
          <a:xfrm>
            <a:off x="987425" y="6118225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(9B)</a:t>
            </a:r>
          </a:p>
        </p:txBody>
      </p:sp>
      <p:sp>
        <p:nvSpPr>
          <p:cNvPr id="120876" name="Rectangle 44" descr="Parchment"/>
          <p:cNvSpPr>
            <a:spLocks noChangeArrowheads="1"/>
          </p:cNvSpPr>
          <p:nvPr/>
        </p:nvSpPr>
        <p:spPr bwMode="auto">
          <a:xfrm>
            <a:off x="2451100" y="6118225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围城，释奴又反悔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77" name="Rectangle 45" descr="Pink tissue paper"/>
          <p:cNvSpPr>
            <a:spLocks noChangeArrowheads="1"/>
          </p:cNvSpPr>
          <p:nvPr/>
        </p:nvSpPr>
        <p:spPr bwMode="auto">
          <a:xfrm>
            <a:off x="4645025" y="86995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37</a:t>
            </a:r>
          </a:p>
        </p:txBody>
      </p:sp>
      <p:sp>
        <p:nvSpPr>
          <p:cNvPr id="120878" name="Rectangle 46" descr="Newsprint"/>
          <p:cNvSpPr>
            <a:spLocks noChangeArrowheads="1"/>
          </p:cNvSpPr>
          <p:nvPr/>
        </p:nvSpPr>
        <p:spPr bwMode="auto">
          <a:xfrm>
            <a:off x="5157788" y="869950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(9C)</a:t>
            </a:r>
          </a:p>
        </p:txBody>
      </p:sp>
      <p:sp>
        <p:nvSpPr>
          <p:cNvPr id="120879" name="Rectangle 47" descr="Parchment"/>
          <p:cNvSpPr>
            <a:spLocks noChangeArrowheads="1"/>
          </p:cNvSpPr>
          <p:nvPr/>
        </p:nvSpPr>
        <p:spPr bwMode="auto">
          <a:xfrm>
            <a:off x="6619875" y="869950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被捕，囚于地牢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80" name="Rectangle 48" descr="Pink tissue paper"/>
          <p:cNvSpPr>
            <a:spLocks noChangeArrowheads="1"/>
          </p:cNvSpPr>
          <p:nvPr/>
        </p:nvSpPr>
        <p:spPr bwMode="auto">
          <a:xfrm>
            <a:off x="4643438" y="306070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38</a:t>
            </a:r>
          </a:p>
        </p:txBody>
      </p:sp>
      <p:sp>
        <p:nvSpPr>
          <p:cNvPr id="120881" name="Rectangle 49" descr="Newsprint"/>
          <p:cNvSpPr>
            <a:spLocks noChangeArrowheads="1"/>
          </p:cNvSpPr>
          <p:nvPr/>
        </p:nvSpPr>
        <p:spPr bwMode="auto">
          <a:xfrm>
            <a:off x="5156200" y="3060700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(11)</a:t>
            </a:r>
          </a:p>
        </p:txBody>
      </p:sp>
      <p:sp>
        <p:nvSpPr>
          <p:cNvPr id="120882" name="Rectangle 50" descr="Parchment"/>
          <p:cNvSpPr>
            <a:spLocks noChangeArrowheads="1"/>
          </p:cNvSpPr>
          <p:nvPr/>
        </p:nvSpPr>
        <p:spPr bwMode="auto">
          <a:xfrm>
            <a:off x="6618288" y="3060700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囚于泥坑</a:t>
            </a:r>
            <a:r>
              <a:rPr kumimoji="0" lang="en-US" altLang="zh-CN">
                <a:latin typeface="SimHei" pitchFamily="49" charset="-122"/>
                <a:ea typeface="SimHei" pitchFamily="49" charset="-122"/>
              </a:rPr>
              <a:t>/</a:t>
            </a:r>
            <a:r>
              <a:rPr kumimoji="0" lang="zh-CN" altLang="en-US">
                <a:latin typeface="SimHei" pitchFamily="49" charset="-122"/>
                <a:ea typeface="SimHei" pitchFamily="49" charset="-122"/>
              </a:rPr>
              <a:t>护卫兵院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83" name="Rectangle 51" descr="Pink tissue paper"/>
          <p:cNvSpPr>
            <a:spLocks noChangeArrowheads="1"/>
          </p:cNvSpPr>
          <p:nvPr/>
        </p:nvSpPr>
        <p:spPr bwMode="auto">
          <a:xfrm>
            <a:off x="4645025" y="130651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32</a:t>
            </a:r>
          </a:p>
        </p:txBody>
      </p:sp>
      <p:sp>
        <p:nvSpPr>
          <p:cNvPr id="120884" name="Rectangle 52" descr="Newsprint"/>
          <p:cNvSpPr>
            <a:spLocks noChangeArrowheads="1"/>
          </p:cNvSpPr>
          <p:nvPr/>
        </p:nvSpPr>
        <p:spPr bwMode="auto">
          <a:xfrm>
            <a:off x="5157788" y="130651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10</a:t>
            </a:r>
            <a:r>
              <a:rPr kumimoji="0" lang="zh-TW" altLang="en-US">
                <a:latin typeface="SimHei" pitchFamily="49" charset="-122"/>
                <a:ea typeface="SimHei" pitchFamily="49" charset="-122"/>
              </a:rPr>
              <a:t>年</a:t>
            </a:r>
          </a:p>
        </p:txBody>
      </p:sp>
      <p:sp>
        <p:nvSpPr>
          <p:cNvPr id="120885" name="Rectangle 53" descr="Parchment"/>
          <p:cNvSpPr>
            <a:spLocks noChangeArrowheads="1"/>
          </p:cNvSpPr>
          <p:nvPr/>
        </p:nvSpPr>
        <p:spPr bwMode="auto">
          <a:xfrm>
            <a:off x="6619875" y="130651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围城，被囚，买地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86" name="Rectangle 54" descr="Pink tissue paper"/>
          <p:cNvSpPr>
            <a:spLocks noChangeArrowheads="1"/>
          </p:cNvSpPr>
          <p:nvPr/>
        </p:nvSpPr>
        <p:spPr bwMode="auto">
          <a:xfrm>
            <a:off x="4645025" y="1744663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33</a:t>
            </a:r>
          </a:p>
        </p:txBody>
      </p:sp>
      <p:sp>
        <p:nvSpPr>
          <p:cNvPr id="120887" name="Rectangle 55" descr="Newsprint"/>
          <p:cNvSpPr>
            <a:spLocks noChangeArrowheads="1"/>
          </p:cNvSpPr>
          <p:nvPr/>
        </p:nvSpPr>
        <p:spPr bwMode="auto">
          <a:xfrm>
            <a:off x="5157788" y="174466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西底家</a:t>
            </a:r>
            <a:r>
              <a:rPr kumimoji="0" lang="en-US" altLang="zh-TW">
                <a:latin typeface="SimHei" pitchFamily="49" charset="-122"/>
                <a:ea typeface="SimHei" pitchFamily="49" charset="-122"/>
              </a:rPr>
              <a:t>10</a:t>
            </a:r>
            <a:r>
              <a:rPr kumimoji="0" lang="zh-TW" altLang="en-US">
                <a:latin typeface="SimHei" pitchFamily="49" charset="-122"/>
                <a:ea typeface="SimHei" pitchFamily="49" charset="-122"/>
              </a:rPr>
              <a:t>年</a:t>
            </a:r>
          </a:p>
        </p:txBody>
      </p:sp>
      <p:sp>
        <p:nvSpPr>
          <p:cNvPr id="120888" name="Rectangle 56" descr="Parchment"/>
          <p:cNvSpPr>
            <a:spLocks noChangeArrowheads="1"/>
          </p:cNvSpPr>
          <p:nvPr/>
        </p:nvSpPr>
        <p:spPr bwMode="auto">
          <a:xfrm>
            <a:off x="6619875" y="174466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被囚，预言归回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89" name="Rectangle 57" descr="Pink tissue paper"/>
          <p:cNvSpPr>
            <a:spLocks noChangeArrowheads="1"/>
          </p:cNvSpPr>
          <p:nvPr/>
        </p:nvSpPr>
        <p:spPr bwMode="auto">
          <a:xfrm>
            <a:off x="4645025" y="350043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39</a:t>
            </a:r>
          </a:p>
        </p:txBody>
      </p:sp>
      <p:sp>
        <p:nvSpPr>
          <p:cNvPr id="120890" name="Rectangle 58" descr="Newsprint"/>
          <p:cNvSpPr>
            <a:spLocks noChangeArrowheads="1"/>
          </p:cNvSpPr>
          <p:nvPr/>
        </p:nvSpPr>
        <p:spPr bwMode="auto">
          <a:xfrm>
            <a:off x="5156200" y="3500438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  <a:endParaRPr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91" name="Rectangle 59" descr="Parchment"/>
          <p:cNvSpPr>
            <a:spLocks noChangeArrowheads="1"/>
          </p:cNvSpPr>
          <p:nvPr/>
        </p:nvSpPr>
        <p:spPr bwMode="auto">
          <a:xfrm>
            <a:off x="6619875" y="350043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城破</a:t>
            </a:r>
          </a:p>
        </p:txBody>
      </p:sp>
      <p:sp>
        <p:nvSpPr>
          <p:cNvPr id="120892" name="Rectangle 60" descr="Pink tissue paper"/>
          <p:cNvSpPr>
            <a:spLocks noChangeArrowheads="1"/>
          </p:cNvSpPr>
          <p:nvPr/>
        </p:nvSpPr>
        <p:spPr bwMode="auto">
          <a:xfrm>
            <a:off x="4645025" y="3930650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40</a:t>
            </a:r>
          </a:p>
        </p:txBody>
      </p:sp>
      <p:sp>
        <p:nvSpPr>
          <p:cNvPr id="120893" name="Rectangle 61" descr="Newsprint"/>
          <p:cNvSpPr>
            <a:spLocks noChangeArrowheads="1"/>
          </p:cNvSpPr>
          <p:nvPr/>
        </p:nvSpPr>
        <p:spPr bwMode="auto">
          <a:xfrm>
            <a:off x="5156200" y="3930650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  <a:endParaRPr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94" name="Rectangle 62" descr="Parchment"/>
          <p:cNvSpPr>
            <a:spLocks noChangeArrowheads="1"/>
          </p:cNvSpPr>
          <p:nvPr/>
        </p:nvSpPr>
        <p:spPr bwMode="auto">
          <a:xfrm>
            <a:off x="6619875" y="3930650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耶利米获释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895" name="Rectangle 63" descr="Pink tissue paper"/>
          <p:cNvSpPr>
            <a:spLocks noChangeArrowheads="1"/>
          </p:cNvSpPr>
          <p:nvPr/>
        </p:nvSpPr>
        <p:spPr bwMode="auto">
          <a:xfrm>
            <a:off x="4645025" y="4368800"/>
            <a:ext cx="511175" cy="4413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41</a:t>
            </a:r>
          </a:p>
        </p:txBody>
      </p:sp>
      <p:sp>
        <p:nvSpPr>
          <p:cNvPr id="120896" name="Rectangle 64" descr="Newsprint"/>
          <p:cNvSpPr>
            <a:spLocks noChangeArrowheads="1"/>
          </p:cNvSpPr>
          <p:nvPr/>
        </p:nvSpPr>
        <p:spPr bwMode="auto">
          <a:xfrm>
            <a:off x="5156200" y="4368800"/>
            <a:ext cx="1463675" cy="441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</a:p>
        </p:txBody>
      </p:sp>
      <p:sp>
        <p:nvSpPr>
          <p:cNvPr id="120897" name="Rectangle 65" descr="Parchment"/>
          <p:cNvSpPr>
            <a:spLocks noChangeArrowheads="1"/>
          </p:cNvSpPr>
          <p:nvPr/>
        </p:nvSpPr>
        <p:spPr bwMode="auto">
          <a:xfrm>
            <a:off x="6619875" y="4368800"/>
            <a:ext cx="2047875" cy="4413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基大利被杀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898" name="Rectangle 66" descr="Pink tissue paper"/>
          <p:cNvSpPr>
            <a:spLocks noChangeArrowheads="1"/>
          </p:cNvSpPr>
          <p:nvPr/>
        </p:nvSpPr>
        <p:spPr bwMode="auto">
          <a:xfrm>
            <a:off x="4645025" y="480853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42</a:t>
            </a:r>
          </a:p>
        </p:txBody>
      </p:sp>
      <p:sp>
        <p:nvSpPr>
          <p:cNvPr id="120899" name="Rectangle 67" descr="Newsprint"/>
          <p:cNvSpPr>
            <a:spLocks noChangeArrowheads="1"/>
          </p:cNvSpPr>
          <p:nvPr/>
        </p:nvSpPr>
        <p:spPr bwMode="auto">
          <a:xfrm>
            <a:off x="5156200" y="4808538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</a:p>
        </p:txBody>
      </p:sp>
      <p:sp>
        <p:nvSpPr>
          <p:cNvPr id="120900" name="Rectangle 68" descr="Parchment"/>
          <p:cNvSpPr>
            <a:spLocks noChangeArrowheads="1"/>
          </p:cNvSpPr>
          <p:nvPr/>
        </p:nvSpPr>
        <p:spPr bwMode="auto">
          <a:xfrm>
            <a:off x="6619875" y="480853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百姓求问耶利米</a:t>
            </a:r>
            <a:endParaRPr kumimoji="0" lang="zh-TW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01" name="Rectangle 69" descr="Pink tissue paper"/>
          <p:cNvSpPr>
            <a:spLocks noChangeArrowheads="1"/>
          </p:cNvSpPr>
          <p:nvPr/>
        </p:nvSpPr>
        <p:spPr bwMode="auto">
          <a:xfrm>
            <a:off x="4645025" y="524668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43</a:t>
            </a:r>
          </a:p>
        </p:txBody>
      </p:sp>
      <p:sp>
        <p:nvSpPr>
          <p:cNvPr id="120902" name="Rectangle 70" descr="Newsprint"/>
          <p:cNvSpPr>
            <a:spLocks noChangeArrowheads="1"/>
          </p:cNvSpPr>
          <p:nvPr/>
        </p:nvSpPr>
        <p:spPr bwMode="auto">
          <a:xfrm>
            <a:off x="5156200" y="5246688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</a:p>
        </p:txBody>
      </p:sp>
      <p:sp>
        <p:nvSpPr>
          <p:cNvPr id="120903" name="Rectangle 71" descr="Parchment"/>
          <p:cNvSpPr>
            <a:spLocks noChangeArrowheads="1"/>
          </p:cNvSpPr>
          <p:nvPr/>
        </p:nvSpPr>
        <p:spPr bwMode="auto">
          <a:xfrm>
            <a:off x="6619875" y="524668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耶利米被挟往埃及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04" name="Rectangle 72" descr="Pink tissue paper"/>
          <p:cNvSpPr>
            <a:spLocks noChangeArrowheads="1"/>
          </p:cNvSpPr>
          <p:nvPr/>
        </p:nvSpPr>
        <p:spPr bwMode="auto">
          <a:xfrm>
            <a:off x="4645025" y="5686425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44</a:t>
            </a:r>
          </a:p>
        </p:txBody>
      </p:sp>
      <p:sp>
        <p:nvSpPr>
          <p:cNvPr id="120905" name="Rectangle 73" descr="Newsprint"/>
          <p:cNvSpPr>
            <a:spLocks noChangeArrowheads="1"/>
          </p:cNvSpPr>
          <p:nvPr/>
        </p:nvSpPr>
        <p:spPr bwMode="auto">
          <a:xfrm>
            <a:off x="5156200" y="5686425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亡国</a:t>
            </a:r>
          </a:p>
        </p:txBody>
      </p:sp>
      <p:sp>
        <p:nvSpPr>
          <p:cNvPr id="120906" name="Rectangle 74" descr="Parchment"/>
          <p:cNvSpPr>
            <a:spLocks noChangeArrowheads="1"/>
          </p:cNvSpPr>
          <p:nvPr/>
        </p:nvSpPr>
        <p:spPr bwMode="auto">
          <a:xfrm>
            <a:off x="6619875" y="5684838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>
                <a:latin typeface="SimHei" pitchFamily="49" charset="-122"/>
                <a:ea typeface="SimHei" pitchFamily="49" charset="-122"/>
              </a:rPr>
              <a:t>向逃民发预言</a:t>
            </a:r>
            <a:endParaRPr kumimoji="0" lang="zh-TW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07" name="Rectangle 75" descr="Pink tissue paper"/>
          <p:cNvSpPr>
            <a:spLocks noChangeArrowheads="1"/>
          </p:cNvSpPr>
          <p:nvPr/>
        </p:nvSpPr>
        <p:spPr bwMode="auto">
          <a:xfrm>
            <a:off x="4645025" y="6124575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52</a:t>
            </a:r>
          </a:p>
        </p:txBody>
      </p:sp>
      <p:sp>
        <p:nvSpPr>
          <p:cNvPr id="120908" name="Rectangle 76" descr="Newsprint"/>
          <p:cNvSpPr>
            <a:spLocks noChangeArrowheads="1"/>
          </p:cNvSpPr>
          <p:nvPr/>
        </p:nvSpPr>
        <p:spPr bwMode="auto">
          <a:xfrm>
            <a:off x="5157788" y="6124575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  <a:cs typeface="Arial" charset="0"/>
              </a:rPr>
              <a:t>亡国</a:t>
            </a:r>
          </a:p>
        </p:txBody>
      </p:sp>
      <p:sp>
        <p:nvSpPr>
          <p:cNvPr id="120909" name="Rectangle 77" descr="Parchment"/>
          <p:cNvSpPr>
            <a:spLocks noChangeArrowheads="1"/>
          </p:cNvSpPr>
          <p:nvPr/>
        </p:nvSpPr>
        <p:spPr bwMode="auto">
          <a:xfrm>
            <a:off x="6619875" y="6124575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  <a:cs typeface="Arial" charset="0"/>
              </a:rPr>
              <a:t>城破被掳</a:t>
            </a:r>
          </a:p>
        </p:txBody>
      </p:sp>
      <p:sp>
        <p:nvSpPr>
          <p:cNvPr id="120910" name="Rectangle 78" descr="Newsprint"/>
          <p:cNvSpPr>
            <a:spLocks noChangeArrowheads="1"/>
          </p:cNvSpPr>
          <p:nvPr/>
        </p:nvSpPr>
        <p:spPr bwMode="auto">
          <a:xfrm>
            <a:off x="987425" y="175101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约雅敬</a:t>
            </a:r>
            <a:r>
              <a:rPr kumimoji="0" lang="en-US" altLang="zh-CN" dirty="0">
                <a:latin typeface="SimHei" pitchFamily="49" charset="-122"/>
                <a:ea typeface="SimHei" pitchFamily="49" charset="-122"/>
              </a:rPr>
              <a:t>4-5</a:t>
            </a:r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年</a:t>
            </a:r>
            <a:endParaRPr lang="zh-TW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11" name="Rectangle 79" descr="Newsprint"/>
          <p:cNvSpPr>
            <a:spLocks noChangeArrowheads="1"/>
          </p:cNvSpPr>
          <p:nvPr/>
        </p:nvSpPr>
        <p:spPr bwMode="auto">
          <a:xfrm>
            <a:off x="987425" y="2189163"/>
            <a:ext cx="1463675" cy="438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约雅敬</a:t>
            </a:r>
            <a:r>
              <a:rPr kumimoji="0" lang="en-US" altLang="zh-CN" dirty="0">
                <a:latin typeface="SimHei" pitchFamily="49" charset="-122"/>
                <a:ea typeface="SimHei" pitchFamily="49" charset="-122"/>
              </a:rPr>
              <a:t>4</a:t>
            </a:r>
            <a:r>
              <a:rPr kumimoji="0" lang="zh-CN" altLang="en-US" dirty="0">
                <a:latin typeface="SimHei" pitchFamily="49" charset="-122"/>
                <a:ea typeface="SimHei" pitchFamily="49" charset="-122"/>
              </a:rPr>
              <a:t>年</a:t>
            </a:r>
            <a:endParaRPr kumimoji="0" lang="zh-TW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12" name="Rectangle 80" descr="Parchment"/>
          <p:cNvSpPr>
            <a:spLocks noChangeArrowheads="1"/>
          </p:cNvSpPr>
          <p:nvPr/>
        </p:nvSpPr>
        <p:spPr bwMode="auto">
          <a:xfrm>
            <a:off x="2451100" y="175101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王焚书信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913" name="Rectangle 81" descr="Parchment"/>
          <p:cNvSpPr>
            <a:spLocks noChangeArrowheads="1"/>
          </p:cNvSpPr>
          <p:nvPr/>
        </p:nvSpPr>
        <p:spPr bwMode="auto">
          <a:xfrm>
            <a:off x="2451100" y="2189163"/>
            <a:ext cx="2047875" cy="4381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SimHei" pitchFamily="49" charset="-122"/>
                <a:ea typeface="SimHei" pitchFamily="49" charset="-122"/>
              </a:rPr>
              <a:t>安慰巴录</a:t>
            </a:r>
            <a:endParaRPr kumimoji="0" lang="zh-TW" altLang="en-US"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120914" name="Rectangle 82" descr="Pink tissue paper"/>
          <p:cNvSpPr>
            <a:spLocks noChangeArrowheads="1"/>
          </p:cNvSpPr>
          <p:nvPr/>
        </p:nvSpPr>
        <p:spPr bwMode="auto">
          <a:xfrm>
            <a:off x="4645025" y="2181225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30</a:t>
            </a:r>
          </a:p>
        </p:txBody>
      </p:sp>
      <p:sp>
        <p:nvSpPr>
          <p:cNvPr id="120915" name="Rectangle 83" descr="Pink tissue paper"/>
          <p:cNvSpPr>
            <a:spLocks noChangeArrowheads="1"/>
          </p:cNvSpPr>
          <p:nvPr/>
        </p:nvSpPr>
        <p:spPr bwMode="auto">
          <a:xfrm>
            <a:off x="4645025" y="2617788"/>
            <a:ext cx="511175" cy="4381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>
                <a:latin typeface="SimHei" pitchFamily="49" charset="-122"/>
                <a:ea typeface="SimHei" pitchFamily="49" charset="-122"/>
                <a:cs typeface="Arial" charset="0"/>
              </a:rPr>
              <a:t>31</a:t>
            </a:r>
          </a:p>
        </p:txBody>
      </p:sp>
      <p:sp>
        <p:nvSpPr>
          <p:cNvPr id="120916" name="AutoShape 84"/>
          <p:cNvSpPr>
            <a:spLocks noChangeArrowheads="1"/>
          </p:cNvSpPr>
          <p:nvPr/>
        </p:nvSpPr>
        <p:spPr bwMode="auto">
          <a:xfrm>
            <a:off x="227013" y="1100138"/>
            <a:ext cx="211137" cy="4206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endParaRPr lang="en-US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17" name="AutoShape 85"/>
          <p:cNvSpPr>
            <a:spLocks noChangeArrowheads="1"/>
          </p:cNvSpPr>
          <p:nvPr/>
        </p:nvSpPr>
        <p:spPr bwMode="auto">
          <a:xfrm>
            <a:off x="227013" y="3729038"/>
            <a:ext cx="211137" cy="4206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endParaRPr lang="en-US" altLang="en-US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20918" name="AutoShape 86"/>
          <p:cNvSpPr>
            <a:spLocks noChangeArrowheads="1"/>
          </p:cNvSpPr>
          <p:nvPr/>
        </p:nvSpPr>
        <p:spPr bwMode="auto">
          <a:xfrm>
            <a:off x="4397375" y="3525838"/>
            <a:ext cx="211138" cy="4206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endParaRPr lang="en-US" altLang="en-US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523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animBg="1"/>
      <p:bldP spid="120835" grpId="0" animBg="1"/>
      <p:bldP spid="120839" grpId="0" animBg="1"/>
      <p:bldP spid="120840" grpId="0" animBg="1"/>
      <p:bldP spid="120841" grpId="0" animBg="1"/>
      <p:bldP spid="120842" grpId="0" animBg="1"/>
      <p:bldP spid="120843" grpId="0" animBg="1"/>
      <p:bldP spid="120844" grpId="0" animBg="1"/>
      <p:bldP spid="120845" grpId="0" animBg="1"/>
      <p:bldP spid="120846" grpId="0" animBg="1"/>
      <p:bldP spid="120847" grpId="0" animBg="1"/>
      <p:bldP spid="120848" grpId="0" animBg="1"/>
      <p:bldP spid="120849" grpId="0" animBg="1"/>
      <p:bldP spid="120850" grpId="0" animBg="1"/>
      <p:bldP spid="120851" grpId="0" animBg="1"/>
      <p:bldP spid="120852" grpId="0" animBg="1"/>
      <p:bldP spid="120853" grpId="0" animBg="1"/>
      <p:bldP spid="120854" grpId="0" animBg="1"/>
      <p:bldP spid="120855" grpId="0" animBg="1"/>
      <p:bldP spid="120856" grpId="0" animBg="1"/>
      <p:bldP spid="120857" grpId="0" animBg="1"/>
      <p:bldP spid="120858" grpId="0" animBg="1"/>
      <p:bldP spid="120859" grpId="0" animBg="1"/>
      <p:bldP spid="120860" grpId="0" animBg="1"/>
      <p:bldP spid="120861" grpId="0" animBg="1"/>
      <p:bldP spid="120862" grpId="0" animBg="1"/>
      <p:bldP spid="120863" grpId="0" animBg="1"/>
      <p:bldP spid="120864" grpId="0" animBg="1"/>
      <p:bldP spid="120865" grpId="0" animBg="1"/>
      <p:bldP spid="120866" grpId="0" animBg="1"/>
      <p:bldP spid="120867" grpId="0" animBg="1"/>
      <p:bldP spid="120871" grpId="0" animBg="1"/>
      <p:bldP spid="120872" grpId="0" animBg="1"/>
      <p:bldP spid="120873" grpId="0" animBg="1"/>
      <p:bldP spid="120874" grpId="0" animBg="1"/>
      <p:bldP spid="120875" grpId="0" animBg="1"/>
      <p:bldP spid="120876" grpId="0" animBg="1"/>
      <p:bldP spid="120877" grpId="0" animBg="1"/>
      <p:bldP spid="120878" grpId="0" animBg="1"/>
      <p:bldP spid="120879" grpId="0" animBg="1"/>
      <p:bldP spid="120880" grpId="0" animBg="1"/>
      <p:bldP spid="120881" grpId="0" animBg="1"/>
      <p:bldP spid="120882" grpId="0" animBg="1"/>
      <p:bldP spid="120883" grpId="0" animBg="1"/>
      <p:bldP spid="120884" grpId="0" animBg="1"/>
      <p:bldP spid="120885" grpId="0" animBg="1"/>
      <p:bldP spid="120886" grpId="0" animBg="1"/>
      <p:bldP spid="120887" grpId="0" animBg="1"/>
      <p:bldP spid="120888" grpId="0" animBg="1"/>
      <p:bldP spid="120889" grpId="0" animBg="1"/>
      <p:bldP spid="120890" grpId="0" animBg="1"/>
      <p:bldP spid="120891" grpId="0" animBg="1"/>
      <p:bldP spid="120892" grpId="0" animBg="1"/>
      <p:bldP spid="120893" grpId="0" animBg="1"/>
      <p:bldP spid="120894" grpId="0" animBg="1"/>
      <p:bldP spid="120895" grpId="0" animBg="1"/>
      <p:bldP spid="120896" grpId="0" animBg="1"/>
      <p:bldP spid="120897" grpId="0" animBg="1"/>
      <p:bldP spid="120898" grpId="0" animBg="1"/>
      <p:bldP spid="120899" grpId="0" animBg="1"/>
      <p:bldP spid="120900" grpId="0" animBg="1"/>
      <p:bldP spid="120901" grpId="0" animBg="1"/>
      <p:bldP spid="120902" grpId="0" animBg="1"/>
      <p:bldP spid="120903" grpId="0" animBg="1"/>
      <p:bldP spid="120904" grpId="0" animBg="1"/>
      <p:bldP spid="120905" grpId="0" animBg="1"/>
      <p:bldP spid="120906" grpId="0" animBg="1"/>
      <p:bldP spid="120907" grpId="0" animBg="1"/>
      <p:bldP spid="120908" grpId="0" animBg="1"/>
      <p:bldP spid="120909" grpId="0" animBg="1"/>
      <p:bldP spid="120910" grpId="0" animBg="1"/>
      <p:bldP spid="120911" grpId="0" animBg="1"/>
      <p:bldP spid="120912" grpId="0" animBg="1"/>
      <p:bldP spid="120913" grpId="0" animBg="1"/>
      <p:bldP spid="120914" grpId="0" animBg="1"/>
      <p:bldP spid="120915" grpId="0" animBg="1"/>
      <p:bldP spid="120916" grpId="0" animBg="1"/>
      <p:bldP spid="120917" grpId="0" animBg="1"/>
      <p:bldP spid="1209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耶利米信息的独特之处</a:t>
            </a:r>
            <a:endParaRPr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72" name="Google Shape;472;p65"/>
          <p:cNvSpPr txBox="1">
            <a:spLocks noGrp="1"/>
          </p:cNvSpPr>
          <p:nvPr>
            <p:ph type="body" idx="1"/>
          </p:nvPr>
        </p:nvSpPr>
        <p:spPr>
          <a:xfrm>
            <a:off x="457200" y="1200646"/>
            <a:ext cx="8229600" cy="492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 smtClean="0"/>
              <a:t>神要拆毁什么，建造什么？</a:t>
            </a:r>
            <a:endParaRPr lang="en-US" altLang="zh-CN" sz="2000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 smtClean="0"/>
              <a:t>强调属灵生活，内在的敬拜</a:t>
            </a:r>
            <a:endParaRPr lang="en-US" altLang="zh-CN" sz="20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外</a:t>
            </a:r>
            <a:r>
              <a:rPr lang="zh-CN" altLang="en-US" sz="1600" dirty="0" smtClean="0"/>
              <a:t>在的仪式和物质圣殿</a:t>
            </a:r>
            <a:endParaRPr lang="en-US" altLang="zh-CN" sz="16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没</a:t>
            </a:r>
            <a:r>
              <a:rPr lang="zh-CN" altLang="en-US" sz="1600" dirty="0" smtClean="0"/>
              <a:t>有圣殿和祭司体制下的敬拜，祷告，读神的话</a:t>
            </a:r>
            <a:endParaRPr lang="en-US" altLang="zh-CN" sz="1600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/>
              <a:t>强</a:t>
            </a:r>
            <a:r>
              <a:rPr lang="zh-CN" altLang="en-US" sz="2000" dirty="0" smtClean="0"/>
              <a:t>调神要与犹大家另立新约</a:t>
            </a:r>
            <a:endParaRPr lang="en-US" altLang="zh-CN" sz="20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新</a:t>
            </a:r>
            <a:r>
              <a:rPr lang="zh-CN" altLang="en-US" sz="1600" dirty="0" smtClean="0"/>
              <a:t>约：与单独个体立约</a:t>
            </a:r>
            <a:endParaRPr lang="en-US" altLang="zh-CN" sz="16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旧</a:t>
            </a:r>
            <a:r>
              <a:rPr lang="zh-CN" altLang="en-US" sz="1600" dirty="0" smtClean="0"/>
              <a:t>约：与团体立约</a:t>
            </a:r>
            <a:endParaRPr lang="en-US" altLang="zh-CN" sz="16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恩</a:t>
            </a:r>
            <a:r>
              <a:rPr lang="zh-CN" altLang="en-US" sz="1600" dirty="0" smtClean="0"/>
              <a:t>典之约</a:t>
            </a:r>
            <a:endParaRPr lang="en-US" altLang="zh-CN" sz="16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/>
              <a:t>永远不</a:t>
            </a:r>
            <a:r>
              <a:rPr lang="zh-CN" altLang="en-US" sz="1600" dirty="0" smtClean="0"/>
              <a:t>变的信实与慈爱</a:t>
            </a:r>
            <a:endParaRPr lang="en-US" altLang="zh-CN" sz="1600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/>
              <a:t>耶利</a:t>
            </a:r>
            <a:r>
              <a:rPr lang="zh-CN" altLang="en-US" sz="2000" dirty="0" smtClean="0"/>
              <a:t>米不可思议的政治见解</a:t>
            </a:r>
            <a:endParaRPr lang="en-US" altLang="zh-CN" sz="20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 smtClean="0"/>
              <a:t>与强国结盟</a:t>
            </a:r>
            <a:endParaRPr lang="en-US" altLang="zh-CN" sz="16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600" dirty="0" smtClean="0"/>
              <a:t>投降巴比伦</a:t>
            </a:r>
            <a:endParaRPr lang="en-US" altLang="zh-CN" sz="2800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SzPts val="2400"/>
              <a:buNone/>
            </a:pPr>
            <a:endParaRPr sz="2800" b="0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473" name="Google Shape;473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耶利米其人</a:t>
            </a:r>
            <a:endParaRPr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72" name="Google Shape;472;p65"/>
          <p:cNvSpPr txBox="1">
            <a:spLocks noGrp="1"/>
          </p:cNvSpPr>
          <p:nvPr>
            <p:ph type="body" idx="1"/>
          </p:nvPr>
        </p:nvSpPr>
        <p:spPr>
          <a:xfrm>
            <a:off x="457200" y="1200646"/>
            <a:ext cx="8229600" cy="492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800" b="0" i="0" u="none" strike="noStrike" cap="none" dirty="0" smtClean="0">
                <a:solidFill>
                  <a:schemeClr val="dk1"/>
                </a:solidFill>
                <a:sym typeface="Calibri"/>
              </a:rPr>
              <a:t>呼风唤雨的北国先知以利亚</a:t>
            </a:r>
            <a:endParaRPr lang="en-US" altLang="zh-CN" sz="28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400" dirty="0"/>
              <a:t>北</a:t>
            </a:r>
            <a:r>
              <a:rPr lang="zh-CN" altLang="en-US" sz="2400" dirty="0" smtClean="0"/>
              <a:t>国以色列的黑暗期</a:t>
            </a:r>
            <a:endParaRPr lang="en-US" altLang="zh-CN" sz="2400" dirty="0" smtClean="0"/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400" b="0" i="0" u="none" strike="noStrike" cap="none" dirty="0">
                <a:solidFill>
                  <a:schemeClr val="dk1"/>
                </a:solidFill>
                <a:sym typeface="Calibri"/>
              </a:rPr>
              <a:t>证</a:t>
            </a:r>
            <a:r>
              <a:rPr lang="zh-CN" alt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明耶和华是神</a:t>
            </a:r>
            <a:endParaRPr lang="en-US" altLang="zh-CN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endParaRPr lang="en-US" altLang="zh-CN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800" dirty="0"/>
              <a:t>生性胆</a:t>
            </a:r>
            <a:r>
              <a:rPr lang="zh-CN" altLang="en-US" sz="2800" dirty="0" smtClean="0"/>
              <a:t>小的年轻先知耶利米</a:t>
            </a:r>
            <a:endParaRPr lang="en-US" altLang="zh-CN" sz="2800" dirty="0" smtClean="0"/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400" b="0" i="0" u="none" strike="noStrike" cap="none" dirty="0">
                <a:solidFill>
                  <a:schemeClr val="dk1"/>
                </a:solidFill>
                <a:sym typeface="Calibri"/>
              </a:rPr>
              <a:t>忠</a:t>
            </a:r>
            <a:r>
              <a:rPr lang="zh-CN" alt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心传讲神的信息</a:t>
            </a:r>
            <a:endParaRPr lang="en-US" altLang="zh-CN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400" dirty="0" smtClean="0"/>
              <a:t>被祭司排斥，君王排斥，百姓排斥</a:t>
            </a:r>
            <a:endParaRPr lang="en-US" altLang="zh-CN" sz="2400" dirty="0" smtClean="0"/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400" dirty="0" smtClean="0"/>
              <a:t>传沮丧的坏消息，不爱圣城</a:t>
            </a:r>
            <a:endParaRPr lang="en-US" altLang="zh-CN" sz="2400" dirty="0" smtClean="0"/>
          </a:p>
        </p:txBody>
      </p:sp>
      <p:sp>
        <p:nvSpPr>
          <p:cNvPr id="473" name="Google Shape;473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9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耶利米的传道方式</a:t>
            </a:r>
            <a:endParaRPr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72" name="Google Shape;472;p65"/>
          <p:cNvSpPr txBox="1">
            <a:spLocks noGrp="1"/>
          </p:cNvSpPr>
          <p:nvPr>
            <p:ph type="body" idx="1"/>
          </p:nvPr>
        </p:nvSpPr>
        <p:spPr>
          <a:xfrm>
            <a:off x="457200" y="1200646"/>
            <a:ext cx="8229600" cy="492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 smtClean="0"/>
              <a:t>直接传讲 </a:t>
            </a:r>
            <a:r>
              <a:rPr lang="en-US" altLang="zh-CN" sz="2000" dirty="0" smtClean="0"/>
              <a:t>– </a:t>
            </a:r>
            <a:r>
              <a:rPr lang="zh-CN" altLang="en-US" sz="2000" dirty="0" smtClean="0"/>
              <a:t>圣殿讲章</a:t>
            </a:r>
            <a:endParaRPr lang="en-US" altLang="zh-CN" sz="2000" dirty="0" smtClean="0"/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/>
              <a:t>戏</a:t>
            </a:r>
            <a:r>
              <a:rPr lang="zh-CN" altLang="en-US" sz="2000" dirty="0" smtClean="0"/>
              <a:t>剧表演 </a:t>
            </a:r>
            <a:r>
              <a:rPr lang="en-US" altLang="zh-CN" sz="2000" dirty="0" smtClean="0"/>
              <a:t>– </a:t>
            </a:r>
            <a:r>
              <a:rPr lang="zh-CN" altLang="en-US" sz="2000" dirty="0" smtClean="0"/>
              <a:t>腰带和酒坛的比喻，窑匠的比喻；</a:t>
            </a:r>
            <a:endParaRPr lang="en-US" altLang="zh-CN" sz="2000" dirty="0" smtClean="0"/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 smtClean="0"/>
              <a:t>神的百姓与其他的对比</a:t>
            </a:r>
            <a:endParaRPr lang="en-US" altLang="zh-CN" sz="2000" dirty="0" smtClean="0"/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800" dirty="0" smtClean="0"/>
              <a:t>守时令的鹳鸟</a:t>
            </a:r>
            <a:endParaRPr lang="en-US" altLang="zh-CN" sz="1800" dirty="0" smtClean="0"/>
          </a:p>
          <a:p>
            <a:pPr lvl="1"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1800" dirty="0"/>
              <a:t>信</a:t>
            </a:r>
            <a:r>
              <a:rPr lang="zh-CN" altLang="en-US" sz="1800" dirty="0" smtClean="0"/>
              <a:t>守祖训的利甲族人</a:t>
            </a:r>
            <a:endParaRPr lang="en-US" altLang="zh-CN" sz="1800" dirty="0" smtClean="0"/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 smtClean="0"/>
              <a:t>信守独身：生命的信息</a:t>
            </a:r>
            <a:endParaRPr lang="en-US" altLang="zh-CN" sz="2000" dirty="0" smtClean="0"/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</a:pPr>
            <a:r>
              <a:rPr lang="zh-CN" altLang="en-US" sz="2000" dirty="0"/>
              <a:t>购</a:t>
            </a:r>
            <a:r>
              <a:rPr lang="zh-CN" altLang="en-US" sz="2000" dirty="0" smtClean="0"/>
              <a:t>置田地：信心的信息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SzPts val="2400"/>
              <a:buNone/>
            </a:pPr>
            <a:endParaRPr lang="en-US" altLang="zh-CN" sz="2000" dirty="0" smtClean="0"/>
          </a:p>
          <a:p>
            <a:pPr marL="25400" indent="0">
              <a:buNone/>
            </a:pPr>
            <a:r>
              <a:rPr lang="zh-CN" altLang="en-US" sz="2000" dirty="0" smtClean="0"/>
              <a:t>歌罗西书 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28-29</a:t>
            </a:r>
          </a:p>
          <a:p>
            <a:pPr marL="25400" indent="0">
              <a:buNone/>
            </a:pPr>
            <a:r>
              <a:rPr lang="zh-CN" altLang="en-US" sz="2000" dirty="0" smtClean="0"/>
              <a:t>我 </a:t>
            </a:r>
            <a:r>
              <a:rPr lang="zh-CN" altLang="en-US" sz="2000" dirty="0"/>
              <a:t>们 传 扬 他 ， 是 用 诸 般 的 智 慧 ， 劝 戒 各 人 ， 教 导 各 人 ， 要 把 各 人 在 基 督 里 完 完 全 全 的 引 到 神 面 前 </a:t>
            </a:r>
            <a:r>
              <a:rPr lang="zh-CN" altLang="en-US" sz="2000" dirty="0" smtClean="0"/>
              <a:t>。我 </a:t>
            </a:r>
            <a:r>
              <a:rPr lang="zh-CN" altLang="en-US" sz="2000" dirty="0"/>
              <a:t>也 为 此 劳 苦 ， 照 着 他 在 我 </a:t>
            </a:r>
            <a:r>
              <a:rPr lang="en-US" altLang="zh-CN" sz="2000" dirty="0"/>
              <a:t>? </a:t>
            </a:r>
            <a:r>
              <a:rPr lang="zh-CN" altLang="en-US" sz="2000" dirty="0"/>
              <a:t>面 运 用 的 大 能 尽 心 竭 力 </a:t>
            </a:r>
            <a:r>
              <a:rPr lang="zh-CN" altLang="en-US" sz="2000" dirty="0" smtClean="0"/>
              <a:t>。</a:t>
            </a:r>
            <a:endParaRPr lang="zh-CN" altLang="en-US" sz="2000" dirty="0"/>
          </a:p>
        </p:txBody>
      </p:sp>
      <p:sp>
        <p:nvSpPr>
          <p:cNvPr id="473" name="Google Shape;473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05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CN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思</a:t>
            </a:r>
            <a:r>
              <a:rPr lang="zh-CN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考题</a:t>
            </a:r>
            <a:endParaRPr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472" name="Google Shape;472;p65"/>
          <p:cNvSpPr txBox="1">
            <a:spLocks noGrp="1"/>
          </p:cNvSpPr>
          <p:nvPr>
            <p:ph type="body" idx="1"/>
          </p:nvPr>
        </p:nvSpPr>
        <p:spPr>
          <a:xfrm>
            <a:off x="457200" y="1200646"/>
            <a:ext cx="8229600" cy="492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>
              <a:lnSpc>
                <a:spcPct val="150000"/>
              </a:lnSpc>
              <a:spcBef>
                <a:spcPts val="0"/>
              </a:spcBef>
              <a:buSzPts val="2400"/>
              <a:buFont typeface="+mj-lt"/>
              <a:buAutoNum type="arabicPeriod"/>
            </a:pPr>
            <a:r>
              <a:rPr lang="zh-CN" altLang="en-US" sz="1600" dirty="0" smtClean="0"/>
              <a:t>在耶</a:t>
            </a:r>
            <a:r>
              <a:rPr lang="zh-CN" altLang="en-US" sz="1600" dirty="0"/>
              <a:t>利米事奉的时候，神的百姓拒绝听耶利米所传警诫的话，反而自欺欺人地听信假先知的传讲“平安了，平安了”的虚假言语导致最后灾祸临头</a:t>
            </a:r>
            <a:r>
              <a:rPr lang="en-US" altLang="zh-CN" sz="1600" dirty="0"/>
              <a:t>; </a:t>
            </a:r>
            <a:r>
              <a:rPr lang="zh-CN" altLang="en-US" sz="1600" dirty="0"/>
              <a:t>请分享今天世人对福音的态度，神的儿女对祂的话语</a:t>
            </a:r>
            <a:r>
              <a:rPr lang="en-US" altLang="zh-CN" sz="1600" dirty="0"/>
              <a:t>?(</a:t>
            </a:r>
            <a:r>
              <a:rPr lang="zh-CN" altLang="en-US" sz="1600" dirty="0"/>
              <a:t>想听什么</a:t>
            </a:r>
            <a:r>
              <a:rPr lang="en-US" altLang="zh-CN" sz="1600" dirty="0"/>
              <a:t>?</a:t>
            </a:r>
            <a:r>
              <a:rPr lang="zh-CN" altLang="en-US" sz="1600" dirty="0"/>
              <a:t>不想听什么</a:t>
            </a:r>
            <a:r>
              <a:rPr lang="en-US" altLang="zh-CN" sz="1600" dirty="0"/>
              <a:t>)”  </a:t>
            </a:r>
            <a:r>
              <a:rPr lang="zh-CN" altLang="en-US" sz="1600" dirty="0"/>
              <a:t>我们如何在现今的时代中不倦地传讲圣经全面的真理</a:t>
            </a:r>
            <a:r>
              <a:rPr lang="en-US" altLang="zh-CN" sz="1600" dirty="0" smtClean="0"/>
              <a:t>?</a:t>
            </a: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ts val="2400"/>
              <a:buFont typeface="+mj-lt"/>
              <a:buAutoNum type="arabicPeriod"/>
            </a:pPr>
            <a:endParaRPr lang="en-US" altLang="zh-CN" sz="16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ts val="2400"/>
              <a:buFont typeface="+mj-lt"/>
              <a:buAutoNum type="arabicPeriod"/>
            </a:pPr>
            <a:r>
              <a:rPr lang="zh-CN" altLang="en-US" sz="1600" dirty="0" smtClean="0"/>
              <a:t>犹大</a:t>
            </a:r>
            <a:r>
              <a:rPr lang="zh-CN" altLang="en-US" sz="1600" dirty="0"/>
              <a:t>反</a:t>
            </a:r>
            <a:r>
              <a:rPr lang="zh-CN" altLang="en-US" sz="1600" dirty="0" smtClean="0"/>
              <a:t>复不听神的警戒和劝告，最终受到神严厉的管教，国家灭亡，人民被掳。为人父母也常常管教惩罚自己的孩子。神的管教和人的管教有何相同和不同之处？</a:t>
            </a:r>
            <a:endParaRPr lang="en-AU" altLang="zh-CN" sz="1600" dirty="0" smtClean="0"/>
          </a:p>
          <a:p>
            <a:pPr lvl="0" indent="-457200">
              <a:lnSpc>
                <a:spcPct val="150000"/>
              </a:lnSpc>
              <a:spcBef>
                <a:spcPts val="0"/>
              </a:spcBef>
              <a:buSzPts val="2400"/>
              <a:buFont typeface="+mj-lt"/>
              <a:buAutoNum type="arabicPeriod"/>
            </a:pPr>
            <a:endParaRPr lang="en-AU" altLang="zh-CN" sz="1600" dirty="0" smtClean="0"/>
          </a:p>
          <a:p>
            <a:pPr indent="-457200">
              <a:lnSpc>
                <a:spcPct val="150000"/>
              </a:lnSpc>
              <a:spcBef>
                <a:spcPts val="0"/>
              </a:spcBef>
              <a:buSzPts val="2400"/>
              <a:buFont typeface="+mj-lt"/>
              <a:buAutoNum type="arabicPeriod"/>
            </a:pPr>
            <a:r>
              <a:rPr lang="zh-CN" altLang="en-US" sz="1600" dirty="0" smtClean="0"/>
              <a:t>哀</a:t>
            </a:r>
            <a:r>
              <a:rPr lang="zh-CN" altLang="en-US" sz="1600" dirty="0"/>
              <a:t>歌的代名词从“她（旁观者看耶路撒冷）”→“我（置身其中的痛苦）”→“祂（认识到是神的刑罚）”→“祂使我（先知亲身感受）”→“你使我（认识神的慈爱怜悯）”→“我们（先知与选民一起认罪祷告）”。试问我们如何学习耶利米一面与神表同情，认识神公义的管教是出于爱；另一面与百姓表同情，设身处地“与哀哭的人同哭”并且带给他们安慰和盼望？</a:t>
            </a:r>
            <a:endParaRPr lang="en-AU" altLang="zh-CN" sz="1600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SzPts val="2400"/>
              <a:buNone/>
            </a:pPr>
            <a:endParaRPr lang="en-US" altLang="zh-CN" sz="1600" dirty="0" smtClean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SzPts val="2400"/>
              <a:buNone/>
            </a:pPr>
            <a:endParaRPr sz="1600" b="0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473" name="Google Shape;473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4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哀哭的先知 </a:t>
            </a:r>
            <a:r>
              <a:rPr lang="en-US" altLang="zh-CN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-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耶利米的双重职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分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200" y="1258785"/>
            <a:ext cx="8229600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u="sng" dirty="0" smtClean="0">
                <a:latin typeface="Arial"/>
                <a:ea typeface="SimHei" pitchFamily="49" charset="-122"/>
                <a:cs typeface="Arial"/>
                <a:sym typeface="Arial"/>
              </a:rPr>
              <a:t>祭司耶利米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： </a:t>
            </a:r>
            <a:endParaRPr lang="en-US" altLang="zh-CN" sz="28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出生祭司之城亚拿突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，亚伦和老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以利的后代</a:t>
            </a:r>
            <a:endParaRPr lang="en-US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职分：代表百姓向神说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话，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体会百姓软弱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。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哀哭，中保，代祷，求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情，认罪。</a:t>
            </a:r>
            <a:endParaRPr lang="en-AU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神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不听祷告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，耶利米仍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是不止息地代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祷</a:t>
            </a:r>
            <a:endParaRPr lang="en-US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en-US" altLang="zh-CN" sz="2400" dirty="0">
                <a:latin typeface="Arial"/>
                <a:ea typeface="SimHei" pitchFamily="49" charset="-122"/>
                <a:cs typeface="Arial"/>
                <a:sym typeface="Arial"/>
              </a:rPr>
              <a:t>6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次向神表白；最后</a:t>
            </a:r>
            <a:r>
              <a:rPr lang="en-US" altLang="zh-CN" sz="2400" dirty="0">
                <a:latin typeface="Arial"/>
                <a:ea typeface="SimHei" pitchFamily="49" charset="-122"/>
                <a:cs typeface="Arial"/>
                <a:sym typeface="Arial"/>
              </a:rPr>
              <a:t>3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次神不回答；痛苦咒诅自己生日</a:t>
            </a:r>
            <a:endParaRPr lang="en-AU" altLang="zh-CN" sz="24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endParaRPr lang="en-US" altLang="zh-CN" sz="2400" dirty="0">
              <a:latin typeface="Arial"/>
              <a:ea typeface="SimHei" pitchFamily="49" charset="-122"/>
              <a:cs typeface="Arial"/>
              <a:sym typeface="Arial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23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Parchment"/>
          <p:cNvSpPr>
            <a:spLocks noChangeArrowheads="1"/>
          </p:cNvSpPr>
          <p:nvPr/>
        </p:nvSpPr>
        <p:spPr bwMode="auto">
          <a:xfrm>
            <a:off x="3033713" y="306388"/>
            <a:ext cx="1268412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亚伦</a:t>
            </a:r>
          </a:p>
        </p:txBody>
      </p:sp>
      <p:sp>
        <p:nvSpPr>
          <p:cNvPr id="12291" name="Rectangle 3" descr="Newsprint"/>
          <p:cNvSpPr>
            <a:spLocks noChangeArrowheads="1"/>
          </p:cNvSpPr>
          <p:nvPr/>
        </p:nvSpPr>
        <p:spPr bwMode="auto">
          <a:xfrm>
            <a:off x="558800" y="1173163"/>
            <a:ext cx="1268413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拿答</a:t>
            </a:r>
          </a:p>
        </p:txBody>
      </p:sp>
      <p:sp>
        <p:nvSpPr>
          <p:cNvPr id="12292" name="Rectangle 4" descr="Newsprint"/>
          <p:cNvSpPr>
            <a:spLocks noChangeArrowheads="1"/>
          </p:cNvSpPr>
          <p:nvPr/>
        </p:nvSpPr>
        <p:spPr bwMode="auto">
          <a:xfrm>
            <a:off x="2052638" y="1173163"/>
            <a:ext cx="1268412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亚比户</a:t>
            </a:r>
          </a:p>
        </p:txBody>
      </p:sp>
      <p:sp>
        <p:nvSpPr>
          <p:cNvPr id="12293" name="Rectangle 5" descr="Blue tissue paper"/>
          <p:cNvSpPr>
            <a:spLocks noChangeArrowheads="1"/>
          </p:cNvSpPr>
          <p:nvPr/>
        </p:nvSpPr>
        <p:spPr bwMode="auto">
          <a:xfrm>
            <a:off x="3787775" y="117316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以利亚撒</a:t>
            </a:r>
          </a:p>
        </p:txBody>
      </p:sp>
      <p:sp>
        <p:nvSpPr>
          <p:cNvPr id="12294" name="Rectangle 6" descr="Stationery"/>
          <p:cNvSpPr>
            <a:spLocks noChangeArrowheads="1"/>
          </p:cNvSpPr>
          <p:nvPr/>
        </p:nvSpPr>
        <p:spPr bwMode="auto">
          <a:xfrm>
            <a:off x="5848350" y="1173163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以他玛</a:t>
            </a:r>
          </a:p>
        </p:txBody>
      </p:sp>
      <p:sp>
        <p:nvSpPr>
          <p:cNvPr id="12295" name="Rectangle 7" descr="Blue tissue paper"/>
          <p:cNvSpPr>
            <a:spLocks noChangeArrowheads="1"/>
          </p:cNvSpPr>
          <p:nvPr/>
        </p:nvSpPr>
        <p:spPr bwMode="auto">
          <a:xfrm>
            <a:off x="3787775" y="1828800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非尼哈</a:t>
            </a:r>
          </a:p>
        </p:txBody>
      </p:sp>
      <p:sp>
        <p:nvSpPr>
          <p:cNvPr id="12296" name="Rectangle 8" descr="Stationery"/>
          <p:cNvSpPr>
            <a:spLocks noChangeArrowheads="1"/>
          </p:cNvSpPr>
          <p:nvPr/>
        </p:nvSpPr>
        <p:spPr bwMode="auto">
          <a:xfrm>
            <a:off x="5848350" y="2305050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以利</a:t>
            </a:r>
          </a:p>
        </p:txBody>
      </p:sp>
      <p:sp>
        <p:nvSpPr>
          <p:cNvPr id="12297" name="Rectangle 9" descr="Stationery"/>
          <p:cNvSpPr>
            <a:spLocks noChangeArrowheads="1"/>
          </p:cNvSpPr>
          <p:nvPr/>
        </p:nvSpPr>
        <p:spPr bwMode="auto">
          <a:xfrm>
            <a:off x="6553200" y="4659313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亚希米勒</a:t>
            </a:r>
          </a:p>
        </p:txBody>
      </p:sp>
      <p:sp>
        <p:nvSpPr>
          <p:cNvPr id="12298" name="Rectangle 10" descr="Stationery"/>
          <p:cNvSpPr>
            <a:spLocks noChangeArrowheads="1"/>
          </p:cNvSpPr>
          <p:nvPr/>
        </p:nvSpPr>
        <p:spPr bwMode="auto">
          <a:xfrm>
            <a:off x="6553200" y="5334000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127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亚比亚他</a:t>
            </a:r>
          </a:p>
        </p:txBody>
      </p:sp>
      <p:sp>
        <p:nvSpPr>
          <p:cNvPr id="12299" name="Rectangle 11" descr="Blue tissue paper"/>
          <p:cNvSpPr>
            <a:spLocks noChangeArrowheads="1"/>
          </p:cNvSpPr>
          <p:nvPr/>
        </p:nvSpPr>
        <p:spPr bwMode="auto">
          <a:xfrm>
            <a:off x="3787775" y="5334000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127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撒督</a:t>
            </a:r>
          </a:p>
        </p:txBody>
      </p:sp>
      <p:sp>
        <p:nvSpPr>
          <p:cNvPr id="12300" name="Rectangle 12" descr="Stationery"/>
          <p:cNvSpPr>
            <a:spLocks noChangeArrowheads="1"/>
          </p:cNvSpPr>
          <p:nvPr/>
        </p:nvSpPr>
        <p:spPr bwMode="auto">
          <a:xfrm>
            <a:off x="6551613" y="307975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非尼哈</a:t>
            </a:r>
          </a:p>
        </p:txBody>
      </p:sp>
      <p:sp>
        <p:nvSpPr>
          <p:cNvPr id="12301" name="Rectangle 13" descr="Stationery"/>
          <p:cNvSpPr>
            <a:spLocks noChangeArrowheads="1"/>
          </p:cNvSpPr>
          <p:nvPr/>
        </p:nvSpPr>
        <p:spPr bwMode="auto">
          <a:xfrm>
            <a:off x="5151438" y="307975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何弗尼</a:t>
            </a:r>
          </a:p>
        </p:txBody>
      </p:sp>
      <p:sp>
        <p:nvSpPr>
          <p:cNvPr id="12302" name="Rectangle 14" descr="Stationery"/>
          <p:cNvSpPr>
            <a:spLocks noChangeArrowheads="1"/>
          </p:cNvSpPr>
          <p:nvPr/>
        </p:nvSpPr>
        <p:spPr bwMode="auto">
          <a:xfrm>
            <a:off x="7259638" y="386238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以迦博</a:t>
            </a:r>
          </a:p>
        </p:txBody>
      </p:sp>
      <p:sp>
        <p:nvSpPr>
          <p:cNvPr id="12303" name="Rectangle 15" descr="Stationery"/>
          <p:cNvSpPr>
            <a:spLocks noChangeArrowheads="1"/>
          </p:cNvSpPr>
          <p:nvPr/>
        </p:nvSpPr>
        <p:spPr bwMode="auto">
          <a:xfrm>
            <a:off x="5872163" y="386238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亚希突</a:t>
            </a:r>
          </a:p>
        </p:txBody>
      </p:sp>
      <p:sp>
        <p:nvSpPr>
          <p:cNvPr id="12304" name="Rectangle 16" descr="Stationery"/>
          <p:cNvSpPr>
            <a:spLocks noChangeArrowheads="1"/>
          </p:cNvSpPr>
          <p:nvPr/>
        </p:nvSpPr>
        <p:spPr bwMode="auto">
          <a:xfrm>
            <a:off x="5170488" y="4659313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127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ea typeface="SimHei" pitchFamily="49" charset="-122"/>
              </a:rPr>
              <a:t>亚希亚</a:t>
            </a:r>
          </a:p>
        </p:txBody>
      </p:sp>
      <p:cxnSp>
        <p:nvCxnSpPr>
          <p:cNvPr id="12305" name="AutoShape 17"/>
          <p:cNvCxnSpPr>
            <a:cxnSpLocks noChangeShapeType="1"/>
            <a:stCxn id="12290" idx="2"/>
            <a:endCxn id="12291" idx="0"/>
          </p:cNvCxnSpPr>
          <p:nvPr/>
        </p:nvCxnSpPr>
        <p:spPr bwMode="auto">
          <a:xfrm rot="5400000">
            <a:off x="2226469" y="-269081"/>
            <a:ext cx="409575" cy="2474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6" name="AutoShape 18"/>
          <p:cNvCxnSpPr>
            <a:cxnSpLocks noChangeShapeType="1"/>
            <a:stCxn id="12290" idx="2"/>
            <a:endCxn id="12292" idx="0"/>
          </p:cNvCxnSpPr>
          <p:nvPr/>
        </p:nvCxnSpPr>
        <p:spPr bwMode="auto">
          <a:xfrm rot="5400000">
            <a:off x="2973388" y="477838"/>
            <a:ext cx="409575" cy="981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7" name="AutoShape 19"/>
          <p:cNvCxnSpPr>
            <a:cxnSpLocks noChangeShapeType="1"/>
            <a:stCxn id="12290" idx="2"/>
            <a:endCxn id="12293" idx="0"/>
          </p:cNvCxnSpPr>
          <p:nvPr/>
        </p:nvCxnSpPr>
        <p:spPr bwMode="auto">
          <a:xfrm rot="16200000" flipH="1">
            <a:off x="3840956" y="591345"/>
            <a:ext cx="409575" cy="754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8" name="AutoShape 20"/>
          <p:cNvCxnSpPr>
            <a:cxnSpLocks noChangeShapeType="1"/>
            <a:stCxn id="12290" idx="2"/>
            <a:endCxn id="12294" idx="0"/>
          </p:cNvCxnSpPr>
          <p:nvPr/>
        </p:nvCxnSpPr>
        <p:spPr bwMode="auto">
          <a:xfrm rot="16200000" flipH="1">
            <a:off x="4871244" y="-438943"/>
            <a:ext cx="409575" cy="28146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9" name="AutoShape 21" descr="Blue tissue paper"/>
          <p:cNvCxnSpPr>
            <a:cxnSpLocks noChangeShapeType="1"/>
            <a:stCxn id="12293" idx="2"/>
            <a:endCxn id="12295" idx="0"/>
          </p:cNvCxnSpPr>
          <p:nvPr/>
        </p:nvCxnSpPr>
        <p:spPr bwMode="auto">
          <a:xfrm rot="5400000">
            <a:off x="4323556" y="1729582"/>
            <a:ext cx="1984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0" name="AutoShape 22" descr="Blue tissue paper"/>
          <p:cNvCxnSpPr>
            <a:cxnSpLocks noChangeShapeType="1"/>
            <a:stCxn id="12295" idx="2"/>
            <a:endCxn id="12299" idx="0"/>
          </p:cNvCxnSpPr>
          <p:nvPr/>
        </p:nvCxnSpPr>
        <p:spPr bwMode="auto">
          <a:xfrm rot="5400000">
            <a:off x="2898775" y="3810000"/>
            <a:ext cx="3048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1" name="AutoShape 23" descr="Stationery"/>
          <p:cNvCxnSpPr>
            <a:cxnSpLocks noChangeShapeType="1"/>
            <a:stCxn id="12294" idx="2"/>
            <a:endCxn id="12296" idx="0"/>
          </p:cNvCxnSpPr>
          <p:nvPr/>
        </p:nvCxnSpPr>
        <p:spPr bwMode="auto">
          <a:xfrm rot="5400000">
            <a:off x="6146006" y="1967707"/>
            <a:ext cx="6746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2" name="AutoShape 24" descr="Stationery"/>
          <p:cNvCxnSpPr>
            <a:cxnSpLocks noChangeShapeType="1"/>
            <a:stCxn id="12296" idx="2"/>
            <a:endCxn id="12301" idx="0"/>
          </p:cNvCxnSpPr>
          <p:nvPr/>
        </p:nvCxnSpPr>
        <p:spPr bwMode="auto">
          <a:xfrm rot="5400000">
            <a:off x="5976144" y="2572544"/>
            <a:ext cx="317500" cy="6969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3" name="AutoShape 25" descr="Stationery"/>
          <p:cNvCxnSpPr>
            <a:cxnSpLocks noChangeShapeType="1"/>
            <a:stCxn id="12296" idx="2"/>
            <a:endCxn id="12300" idx="0"/>
          </p:cNvCxnSpPr>
          <p:nvPr/>
        </p:nvCxnSpPr>
        <p:spPr bwMode="auto">
          <a:xfrm rot="16200000" flipH="1">
            <a:off x="6676232" y="2569368"/>
            <a:ext cx="317500" cy="703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4" name="AutoShape 26" descr="Stationery"/>
          <p:cNvCxnSpPr>
            <a:cxnSpLocks noChangeShapeType="1"/>
            <a:stCxn id="12300" idx="2"/>
            <a:endCxn id="12303" idx="0"/>
          </p:cNvCxnSpPr>
          <p:nvPr/>
        </p:nvCxnSpPr>
        <p:spPr bwMode="auto">
          <a:xfrm rot="5400000">
            <a:off x="6684169" y="3359944"/>
            <a:ext cx="325438" cy="67945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5" name="AutoShape 27" descr="Stationery"/>
          <p:cNvCxnSpPr>
            <a:cxnSpLocks noChangeShapeType="1"/>
            <a:stCxn id="12300" idx="2"/>
            <a:endCxn id="12302" idx="0"/>
          </p:cNvCxnSpPr>
          <p:nvPr/>
        </p:nvCxnSpPr>
        <p:spPr bwMode="auto">
          <a:xfrm rot="16200000" flipH="1">
            <a:off x="7377907" y="3345656"/>
            <a:ext cx="325438" cy="70802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6" name="AutoShape 28" descr="Stationery"/>
          <p:cNvCxnSpPr>
            <a:cxnSpLocks noChangeShapeType="1"/>
            <a:stCxn id="12303" idx="2"/>
            <a:endCxn id="12304" idx="0"/>
          </p:cNvCxnSpPr>
          <p:nvPr/>
        </p:nvCxnSpPr>
        <p:spPr bwMode="auto">
          <a:xfrm rot="5400000">
            <a:off x="5986463" y="4138613"/>
            <a:ext cx="339725" cy="701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7" name="AutoShape 29" descr="Stationery"/>
          <p:cNvCxnSpPr>
            <a:cxnSpLocks noChangeShapeType="1"/>
            <a:stCxn id="12303" idx="2"/>
            <a:endCxn id="12297" idx="0"/>
          </p:cNvCxnSpPr>
          <p:nvPr/>
        </p:nvCxnSpPr>
        <p:spPr bwMode="auto">
          <a:xfrm rot="16200000" flipH="1">
            <a:off x="6677819" y="4148932"/>
            <a:ext cx="339725" cy="6810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8" name="AutoShape 30" descr="Stationery"/>
          <p:cNvCxnSpPr>
            <a:cxnSpLocks noChangeShapeType="1"/>
            <a:stCxn id="12297" idx="2"/>
            <a:endCxn id="12298" idx="0"/>
          </p:cNvCxnSpPr>
          <p:nvPr/>
        </p:nvCxnSpPr>
        <p:spPr bwMode="auto">
          <a:xfrm rot="5400000">
            <a:off x="7079456" y="5225257"/>
            <a:ext cx="217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9" name="AutoShape 31" descr="Pink tissue paper"/>
          <p:cNvSpPr>
            <a:spLocks noChangeArrowheads="1"/>
          </p:cNvSpPr>
          <p:nvPr/>
        </p:nvSpPr>
        <p:spPr bwMode="auto">
          <a:xfrm>
            <a:off x="522288" y="5346700"/>
            <a:ext cx="1854200" cy="874713"/>
          </a:xfrm>
          <a:prstGeom prst="plaque">
            <a:avLst>
              <a:gd name="adj" fmla="val 16667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800">
                <a:ea typeface="SimHei" pitchFamily="49" charset="-122"/>
              </a:rPr>
              <a:t>祭司谱系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8012113" y="4713288"/>
            <a:ext cx="650875" cy="376237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zh-TW" altLang="en-US">
                <a:solidFill>
                  <a:schemeClr val="bg1"/>
                </a:solidFill>
                <a:ea typeface="SimHei" pitchFamily="49" charset="-122"/>
              </a:rPr>
              <a:t>扫罗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8015288" y="5345113"/>
            <a:ext cx="650875" cy="376237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zh-TW" altLang="en-US">
                <a:solidFill>
                  <a:schemeClr val="bg1"/>
                </a:solidFill>
                <a:ea typeface="SimHei" pitchFamily="49" charset="-122"/>
              </a:rPr>
              <a:t>大卫</a:t>
            </a:r>
          </a:p>
        </p:txBody>
      </p:sp>
      <p:sp>
        <p:nvSpPr>
          <p:cNvPr id="171042" name="Rectangle 34" descr="red-marble"/>
          <p:cNvSpPr>
            <a:spLocks noChangeArrowheads="1"/>
          </p:cNvSpPr>
          <p:nvPr/>
        </p:nvSpPr>
        <p:spPr bwMode="auto">
          <a:xfrm>
            <a:off x="6553200" y="6172200"/>
            <a:ext cx="1268413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2000">
                <a:solidFill>
                  <a:schemeClr val="bg1"/>
                </a:solidFill>
                <a:ea typeface="SimHei" pitchFamily="49" charset="-122"/>
              </a:rPr>
              <a:t>耶利米</a:t>
            </a:r>
          </a:p>
        </p:txBody>
      </p:sp>
      <p:cxnSp>
        <p:nvCxnSpPr>
          <p:cNvPr id="171043" name="AutoShape 35" descr="Stationery"/>
          <p:cNvCxnSpPr>
            <a:cxnSpLocks noChangeShapeType="1"/>
            <a:stCxn id="12298" idx="2"/>
            <a:endCxn id="171042" idx="0"/>
          </p:cNvCxnSpPr>
          <p:nvPr/>
        </p:nvCxnSpPr>
        <p:spPr bwMode="auto">
          <a:xfrm rot="5400000">
            <a:off x="6997700" y="59817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>
          <a:xfrm>
            <a:off x="145256" y="2733490"/>
            <a:ext cx="36425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撒上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32-33 </a:t>
            </a:r>
            <a:r>
              <a:rPr lang="zh-CN" altLang="en-US" b="1" dirty="0" smtClean="0"/>
              <a:t>（以利家的世代咒诅）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…..</a:t>
            </a:r>
            <a:r>
              <a:rPr lang="zh-CN" altLang="en-US" b="1" dirty="0" smtClean="0"/>
              <a:t>在 </a:t>
            </a:r>
            <a:r>
              <a:rPr lang="zh-CN" altLang="en-US" b="1" dirty="0"/>
              <a:t>你 家 中 必 永 远 没 有 一 个 老 年 人 。</a:t>
            </a:r>
          </a:p>
          <a:p>
            <a:r>
              <a:rPr lang="en-US" altLang="zh-CN" b="1" baseline="30000" dirty="0"/>
              <a:t>33 </a:t>
            </a:r>
            <a:r>
              <a:rPr lang="zh-CN" altLang="en-US" dirty="0"/>
              <a:t>我 必 不 从 我 坛 前 灭 尽 你 家 中 的 人 ； </a:t>
            </a:r>
            <a:r>
              <a:rPr lang="en-US" altLang="zh-CN" dirty="0" smtClean="0"/>
              <a:t>…..  </a:t>
            </a:r>
            <a:r>
              <a:rPr lang="zh-CN" altLang="en-US" b="1" dirty="0" smtClean="0"/>
              <a:t>你 </a:t>
            </a:r>
            <a:r>
              <a:rPr lang="zh-CN" altLang="en-US" b="1" dirty="0"/>
              <a:t>家 中 所 生 的 人 都 必 死 在 中 年 。</a:t>
            </a:r>
          </a:p>
        </p:txBody>
      </p:sp>
    </p:spTree>
    <p:extLst>
      <p:ext uri="{BB962C8B-B14F-4D97-AF65-F5344CB8AC3E}">
        <p14:creationId xmlns:p14="http://schemas.microsoft.com/office/powerpoint/2010/main" val="148636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42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 先知耶利米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200" y="1258785"/>
            <a:ext cx="8229600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u="sng" dirty="0">
                <a:latin typeface="Arial"/>
                <a:ea typeface="SimHei" pitchFamily="49" charset="-122"/>
                <a:cs typeface="Arial"/>
                <a:sym typeface="Arial"/>
              </a:rPr>
              <a:t>先</a:t>
            </a:r>
            <a:r>
              <a:rPr lang="zh-CN" altLang="en-US" sz="2800" u="sng" dirty="0" smtClean="0">
                <a:latin typeface="Arial"/>
                <a:ea typeface="SimHei" pitchFamily="49" charset="-122"/>
                <a:cs typeface="Arial"/>
                <a:sym typeface="Arial"/>
              </a:rPr>
              <a:t>知耶利米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：</a:t>
            </a:r>
            <a:r>
              <a:rPr lang="zh-CN" altLang="en-US" sz="2800" dirty="0">
                <a:latin typeface="Arial"/>
                <a:ea typeface="SimHei" pitchFamily="49" charset="-122"/>
                <a:cs typeface="Arial"/>
                <a:sym typeface="Arial"/>
              </a:rPr>
              <a:t>母腹分别为圣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，</a:t>
            </a:r>
            <a:r>
              <a:rPr lang="en-US" altLang="zh-CN" sz="2800" dirty="0" smtClean="0">
                <a:latin typeface="Arial"/>
                <a:ea typeface="SimHei" pitchFamily="49" charset="-122"/>
                <a:cs typeface="Arial"/>
                <a:sym typeface="Arial"/>
              </a:rPr>
              <a:t>18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岁蒙</a:t>
            </a:r>
            <a:r>
              <a:rPr lang="zh-CN" altLang="en-US" sz="2800" dirty="0">
                <a:latin typeface="Arial"/>
                <a:ea typeface="SimHei" pitchFamily="49" charset="-122"/>
                <a:cs typeface="Arial"/>
                <a:sym typeface="Arial"/>
              </a:rPr>
              <a:t>召见异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象</a:t>
            </a:r>
            <a:endParaRPr lang="en-US" altLang="zh-CN" sz="28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职分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：代表神向百姓说话。忠心传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主话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，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作神的出口对犹大和列国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发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预言，警告，审判</a:t>
            </a:r>
            <a:endParaRPr lang="en-US" altLang="zh-CN" sz="24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“耶和华说的”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443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次以上 （结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266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，赛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142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，出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130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）</a:t>
            </a:r>
            <a:endParaRPr lang="en-US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信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息的主旨：拔出拆毁</a:t>
            </a:r>
            <a:r>
              <a:rPr lang="en-US" altLang="zh-CN" sz="2400" dirty="0">
                <a:latin typeface="Arial"/>
                <a:ea typeface="SimHei" pitchFamily="49" charset="-122"/>
                <a:cs typeface="Arial"/>
                <a:sym typeface="Arial"/>
              </a:rPr>
              <a:t>/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建立栽植（</a:t>
            </a:r>
            <a:r>
              <a:rPr lang="en-US" altLang="zh-CN" sz="2400" dirty="0">
                <a:latin typeface="Arial"/>
                <a:ea typeface="SimHei" pitchFamily="49" charset="-122"/>
                <a:cs typeface="Arial"/>
                <a:sym typeface="Arial"/>
              </a:rPr>
              <a:t>12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次）</a:t>
            </a:r>
            <a:endParaRPr lang="en-US" altLang="zh-CN" sz="24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束腰，不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要惊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惶；归向神，分别贵贱，作出口</a:t>
            </a:r>
            <a:endParaRPr lang="en-US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铜</a:t>
            </a:r>
            <a:r>
              <a:rPr lang="zh-CN" altLang="en-US" sz="2400" dirty="0">
                <a:latin typeface="Arial"/>
                <a:ea typeface="SimHei" pitchFamily="49" charset="-122"/>
                <a:cs typeface="Arial"/>
                <a:sym typeface="Arial"/>
              </a:rPr>
              <a:t>墙，铁柱，坚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城</a:t>
            </a:r>
            <a:endParaRPr lang="en-US" altLang="zh-CN" sz="2400" dirty="0">
              <a:latin typeface="Arial"/>
              <a:ea typeface="SimHei" pitchFamily="49" charset="-122"/>
              <a:cs typeface="Arial"/>
              <a:sym typeface="Arial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17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利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米对犹大的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信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息（</a:t>
            </a:r>
            <a:r>
              <a:rPr lang="en-US" altLang="zh-CN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2-25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200" y="1258785"/>
            <a:ext cx="8229600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400" u="sng" dirty="0" smtClean="0">
                <a:latin typeface="Arial"/>
                <a:ea typeface="SimHei" pitchFamily="49" charset="-122"/>
                <a:cs typeface="Arial"/>
                <a:sym typeface="Arial"/>
              </a:rPr>
              <a:t>犹大的先</a:t>
            </a:r>
            <a:r>
              <a:rPr lang="zh-CN" altLang="en-US" sz="2400" u="sng" dirty="0">
                <a:latin typeface="Arial"/>
                <a:ea typeface="SimHei" pitchFamily="49" charset="-122"/>
                <a:cs typeface="Arial"/>
                <a:sym typeface="Arial"/>
              </a:rPr>
              <a:t>知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：对犹大的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12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篇信息（</a:t>
            </a:r>
            <a:r>
              <a:rPr lang="en-US" altLang="zh-CN" sz="2400" dirty="0" smtClean="0">
                <a:latin typeface="Arial"/>
                <a:ea typeface="SimHei" pitchFamily="49" charset="-122"/>
                <a:cs typeface="Arial"/>
                <a:sym typeface="Arial"/>
              </a:rPr>
              <a:t>2-25</a:t>
            </a:r>
            <a:r>
              <a:rPr lang="zh-CN" altLang="en-US" sz="2400" dirty="0" smtClean="0">
                <a:latin typeface="Arial"/>
                <a:ea typeface="SimHei" pitchFamily="49" charset="-122"/>
                <a:cs typeface="Arial"/>
                <a:sym typeface="Arial"/>
              </a:rPr>
              <a:t>章）</a:t>
            </a:r>
            <a:endParaRPr lang="en-US" altLang="zh-CN" sz="24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破裂不能存水的池子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“两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件恶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事”</a:t>
            </a:r>
            <a:endParaRPr lang="en-US" altLang="zh-CN" sz="20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背道的儿女，回来吧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“假意归我”“回来吧”</a:t>
            </a:r>
            <a:endParaRPr lang="en-US" altLang="zh-CN" sz="20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圣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殿讲道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“这是耶和华的殿”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表面的宗教被神拒绝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，当改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正行动作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为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百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姓破坏与神的约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“从早起来”（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11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次）</a:t>
            </a:r>
            <a:r>
              <a:rPr lang="zh-CN" altLang="en-US" sz="1100" dirty="0" smtClean="0">
                <a:latin typeface="Arial"/>
                <a:ea typeface="SimHei" pitchFamily="49" charset="-122"/>
                <a:cs typeface="Arial"/>
                <a:sym typeface="Arial"/>
              </a:rPr>
              <a:t> </a:t>
            </a:r>
            <a:endParaRPr lang="en-US" altLang="zh-CN" sz="2000" dirty="0" smtClean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无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用的腰带和盛满的酒坛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 贴身变为无用</a:t>
            </a:r>
            <a:r>
              <a:rPr lang="zh-CN" altLang="en-US" sz="1400" dirty="0" smtClean="0">
                <a:latin typeface="Arial"/>
                <a:ea typeface="SimHei" pitchFamily="49" charset="-122"/>
                <a:cs typeface="Arial"/>
                <a:sym typeface="Arial"/>
              </a:rPr>
              <a:t> ；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神忿怒之杯灌醉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旱灾饥荒刀剑的警告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 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定意降灾</a:t>
            </a:r>
            <a:endParaRPr lang="en-US" altLang="zh-CN" sz="1050" dirty="0">
              <a:latin typeface="Arial"/>
              <a:ea typeface="SimHei" pitchFamily="49" charset="-122"/>
              <a:cs typeface="Arial"/>
              <a:sym typeface="Arial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78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先知耶利米对犹大的信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息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2-25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）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200" y="1258785"/>
            <a:ext cx="8229600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7.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不可娶妻，哀哭，宴乐；并安息日的讲论；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8. 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窑匠和泥土；打碎瓦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瓶；巴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施户珥枷先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知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神有主权，但人要配合才能成全神荣耀的旨意；不要等到变硬了，就来不及改变形状。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9.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劝王投降巴比伦；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对三王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的责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备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生死之路，列王恶行（不行公义公平）</a:t>
            </a:r>
            <a:r>
              <a:rPr lang="en-US" altLang="zh-CN" sz="1100" dirty="0" smtClean="0">
                <a:latin typeface="Arial"/>
                <a:ea typeface="SimHei" pitchFamily="49" charset="-122"/>
                <a:cs typeface="Arial"/>
                <a:sym typeface="Arial"/>
              </a:rPr>
              <a:t> 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10. 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揭露假先知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假预言，假异梦，假默示</a:t>
            </a:r>
            <a:r>
              <a:rPr lang="zh-CN" altLang="en-US" sz="1200" dirty="0" smtClean="0">
                <a:latin typeface="Arial"/>
                <a:ea typeface="SimHei" pitchFamily="49" charset="-122"/>
                <a:cs typeface="Arial"/>
                <a:sym typeface="Arial"/>
              </a:rPr>
              <a:t>  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11. 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两筐无花果 </a:t>
            </a: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神子民的两样命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运</a:t>
            </a:r>
            <a:r>
              <a:rPr kumimoji="1" lang="en-US" altLang="zh-CN" sz="12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/>
                <a:sym typeface="MingLiu"/>
              </a:rPr>
              <a:t> </a:t>
            </a:r>
            <a:endParaRPr kumimoji="1" lang="en-US" altLang="zh-CN" sz="1200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/>
              <a:sym typeface="Arial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12.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预言被掳</a:t>
            </a:r>
            <a:r>
              <a:rPr lang="en-US" altLang="zh-CN" sz="2000" dirty="0">
                <a:latin typeface="Arial"/>
                <a:ea typeface="SimHei" pitchFamily="49" charset="-122"/>
                <a:cs typeface="Arial"/>
                <a:sym typeface="Arial"/>
              </a:rPr>
              <a:t>70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年 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– 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犹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大遭受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审是因</a:t>
            </a:r>
            <a:r>
              <a:rPr lang="zh-CN" altLang="en-US" sz="2000" dirty="0">
                <a:latin typeface="Arial"/>
                <a:ea typeface="SimHei" pitchFamily="49" charset="-122"/>
                <a:cs typeface="Arial"/>
                <a:sym typeface="Arial"/>
              </a:rPr>
              <a:t>为“只是你们不听从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”；</a:t>
            </a:r>
            <a:r>
              <a:rPr lang="en-US" altLang="zh-CN" sz="2000" dirty="0" smtClean="0">
                <a:latin typeface="Arial"/>
                <a:ea typeface="SimHei" pitchFamily="49" charset="-122"/>
                <a:cs typeface="Arial"/>
                <a:sym typeface="Arial"/>
              </a:rPr>
              <a:t>70</a:t>
            </a:r>
            <a:r>
              <a:rPr lang="zh-CN" altLang="en-US" sz="2000" dirty="0" smtClean="0">
                <a:latin typeface="Arial"/>
                <a:ea typeface="SimHei" pitchFamily="49" charset="-122"/>
                <a:cs typeface="Arial"/>
                <a:sym typeface="Arial"/>
              </a:rPr>
              <a:t>年后犹大归回；列国受审。</a:t>
            </a: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31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先知耶利米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对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列国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的</a:t>
            </a:r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信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息（</a:t>
            </a:r>
            <a:r>
              <a:rPr lang="en-US" altLang="zh-CN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46-51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章）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199" y="1258785"/>
            <a:ext cx="3984171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u="sng" dirty="0" smtClean="0">
                <a:latin typeface="Arial"/>
                <a:ea typeface="SimHei" pitchFamily="49" charset="-122"/>
                <a:cs typeface="Arial"/>
                <a:sym typeface="Arial"/>
              </a:rPr>
              <a:t>列国的先</a:t>
            </a:r>
            <a:r>
              <a:rPr lang="zh-CN" altLang="en-US" sz="2800" u="sng" dirty="0">
                <a:latin typeface="Arial"/>
                <a:ea typeface="SimHei" pitchFamily="49" charset="-122"/>
                <a:cs typeface="Arial"/>
                <a:sym typeface="Arial"/>
              </a:rPr>
              <a:t>知</a:t>
            </a:r>
            <a:r>
              <a:rPr lang="zh-CN" altLang="en-US" sz="2800" dirty="0" smtClean="0">
                <a:latin typeface="Arial"/>
                <a:ea typeface="SimHei" pitchFamily="49" charset="-122"/>
                <a:cs typeface="Arial"/>
                <a:sym typeface="Arial"/>
              </a:rPr>
              <a:t>：</a:t>
            </a:r>
            <a:r>
              <a:rPr lang="en-US" altLang="zh-CN" sz="2800" dirty="0" smtClean="0">
                <a:latin typeface="Arial"/>
                <a:ea typeface="SimHei" pitchFamily="49" charset="-122"/>
                <a:cs typeface="Arial"/>
                <a:sym typeface="Arial"/>
              </a:rPr>
              <a:t> </a:t>
            </a: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埃及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毁灭，重振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非利士人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毁灭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摩押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被掳，归回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	</a:t>
            </a: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亚扪人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被掳，归回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以东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永远荒凉</a:t>
            </a: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7</a:t>
            </a:fld>
            <a:endParaRPr/>
          </a:p>
        </p:txBody>
      </p:sp>
      <p:sp>
        <p:nvSpPr>
          <p:cNvPr id="5" name="Google Shape;398;p55"/>
          <p:cNvSpPr txBox="1">
            <a:spLocks/>
          </p:cNvSpPr>
          <p:nvPr/>
        </p:nvSpPr>
        <p:spPr>
          <a:xfrm>
            <a:off x="4813464" y="2038601"/>
            <a:ext cx="3903024" cy="3994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ts val="1200"/>
              </a:spcBef>
              <a:buSzPts val="3200"/>
              <a:buNone/>
            </a:pP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sym typeface="Arial"/>
              </a:rPr>
              <a:t>6.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大马士革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毁灭</a:t>
            </a:r>
            <a:r>
              <a:rPr lang="en-US" altLang="zh-TW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续存</a:t>
            </a:r>
            <a:r>
              <a:rPr lang="en-US" altLang="zh-TW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sym typeface="Arial"/>
              </a:rPr>
              <a:t>7. 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基达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永远荒凉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8. 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夏琐 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永远荒凉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9. 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以拦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 - </a:t>
            </a:r>
            <a:r>
              <a:rPr lang="zh-TW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被掳，归回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10. 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巴比伦</a:t>
            </a:r>
            <a:r>
              <a:rPr lang="en-US" altLang="zh-CN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 -</a:t>
            </a:r>
            <a:r>
              <a:rPr lang="zh-CN" altLang="en-US" sz="2400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全然荒凉，永无人烟</a:t>
            </a:r>
            <a:endParaRPr lang="en-US" altLang="zh-CN" sz="2400" dirty="0">
              <a:solidFill>
                <a:schemeClr val="tx1"/>
              </a:solidFill>
              <a:latin typeface="SimHei" pitchFamily="49" charset="-122"/>
              <a:ea typeface="SimHei" pitchFamily="49" charset="-122"/>
              <a:sym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</a:pPr>
            <a:endParaRPr lang="en-US" altLang="zh-CN" sz="2000" dirty="0">
              <a:latin typeface="Arial"/>
              <a:ea typeface="SimHei" pitchFamily="49" charset="-122"/>
              <a:cs typeface="Arial"/>
              <a:sym typeface="Arial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546265" y="3918857"/>
            <a:ext cx="296883" cy="83127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07034" y="1626919"/>
            <a:ext cx="641267" cy="593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39345" y="1389413"/>
            <a:ext cx="1060863" cy="36813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叙</a:t>
            </a:r>
            <a:r>
              <a:rPr lang="zh-CN" altLang="en-US" b="1" dirty="0">
                <a:solidFill>
                  <a:schemeClr val="tx1"/>
                </a:solidFill>
              </a:rPr>
              <a:t>利</a:t>
            </a:r>
            <a:r>
              <a:rPr lang="zh-CN" altLang="en-US" b="1" dirty="0" smtClean="0">
                <a:solidFill>
                  <a:schemeClr val="tx1"/>
                </a:solidFill>
              </a:rPr>
              <a:t>亚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4273" y="3823854"/>
            <a:ext cx="381991" cy="10212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约旦国</a:t>
            </a:r>
            <a:endParaRPr lang="en-AU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813464" y="4868883"/>
            <a:ext cx="617518" cy="296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61359" y="5165766"/>
            <a:ext cx="752105" cy="36813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伊朗国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6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米的书信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457199" y="1258785"/>
            <a:ext cx="8188037" cy="520139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1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安慰之书（</a:t>
            </a:r>
            <a:r>
              <a:rPr lang="en-US" altLang="zh-CN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30-33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章）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被掳归回；另立新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约；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赎买土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地</a:t>
            </a:r>
            <a:r>
              <a:rPr lang="zh-CN" altLang="en-US" sz="1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；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坚立诸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en-US" altLang="zh-CN" sz="12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 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两封信致被掳去巴比伦的居民（</a:t>
            </a:r>
            <a:r>
              <a:rPr lang="en-US" altLang="zh-CN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29-32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章）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劝民安居勿燥，静候</a:t>
            </a:r>
            <a:r>
              <a:rPr lang="en-US" altLang="zh-CN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70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年归回，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生儿养女，为那城求平安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；专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心寻求就必寻见。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预言假先知示玛雅叛逆必报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buNone/>
            </a:pPr>
            <a:endParaRPr lang="zh-TW" altLang="en-US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6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17794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先知耶利</a:t>
            </a:r>
            <a:r>
              <a:rPr lang="zh-CN" altLang="en-US" sz="3200" b="1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  <a:cs typeface="Arial" charset="0"/>
              </a:rPr>
              <a:t>米的个人遭遇</a:t>
            </a:r>
            <a:endParaRPr lang="en-AU" sz="3200" b="1" dirty="0">
              <a:solidFill>
                <a:schemeClr val="tx1"/>
              </a:solidFill>
              <a:latin typeface="SimHei" pitchFamily="49" charset="-122"/>
              <a:ea typeface="SimHei" pitchFamily="49" charset="-122"/>
              <a:cs typeface="Arial" charset="0"/>
            </a:endParaRPr>
          </a:p>
        </p:txBody>
      </p:sp>
      <p:sp>
        <p:nvSpPr>
          <p:cNvPr id="398" name="Google Shape;398;p55"/>
          <p:cNvSpPr txBox="1">
            <a:spLocks noGrp="1"/>
          </p:cNvSpPr>
          <p:nvPr>
            <p:ph type="body" idx="1"/>
          </p:nvPr>
        </p:nvSpPr>
        <p:spPr>
          <a:xfrm>
            <a:off x="112814" y="1185557"/>
            <a:ext cx="4922324" cy="531024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母腹蒙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召（主前</a:t>
            </a:r>
            <a:r>
              <a:rPr lang="en-US" altLang="zh-CN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650</a:t>
            </a:r>
            <a:r>
              <a:rPr lang="zh-CN" altLang="en-US" sz="24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年）</a:t>
            </a:r>
            <a:endParaRPr lang="en-US" altLang="zh-CN" sz="24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约西亚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 （主前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640-609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en-US" altLang="zh-CN" sz="2400" b="1" u="sng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13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年出来侍奉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诸篇信息（两件恶事；背道的儿女回来吧）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b="1" u="sng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雅敬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王（主前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609-598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en-US" altLang="zh-CN" sz="2400" b="1" u="sng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登基时圣殿讲道民欲治死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诸篇信息（破坏的约，窑匠，责备假先知，被掳</a:t>
            </a:r>
            <a:r>
              <a:rPr lang="en-US" altLang="zh-CN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70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年，列国预言）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被巴示户珥枷在高门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民第一次被掳，责备百姓</a:t>
            </a:r>
            <a:r>
              <a:rPr lang="en-US" altLang="zh-CN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23</a:t>
            </a:r>
            <a:r>
              <a:rPr lang="zh-CN" altLang="en-US" sz="2000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年之久不听耶和华的话</a:t>
            </a:r>
            <a:endParaRPr lang="en-US" altLang="zh-CN" sz="2000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99" name="Google Shape;399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9</a:t>
            </a:fld>
            <a:endParaRPr/>
          </a:p>
        </p:txBody>
      </p:sp>
      <p:sp>
        <p:nvSpPr>
          <p:cNvPr id="5" name="Google Shape;398;p55"/>
          <p:cNvSpPr txBox="1">
            <a:spLocks/>
          </p:cNvSpPr>
          <p:nvPr/>
        </p:nvSpPr>
        <p:spPr>
          <a:xfrm>
            <a:off x="4476997" y="1185557"/>
            <a:ext cx="4546272" cy="54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预言</a:t>
            </a:r>
            <a:r>
              <a:rPr lang="en-US" altLang="zh-CN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70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年被掳归回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向列国发预言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召巴禄写书卷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烧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书卷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赞</a:t>
            </a: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利甲祖</a:t>
            </a:r>
            <a:endParaRPr lang="en-US" altLang="zh-CN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zh-CN" b="1" u="sng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zh-CN" altLang="en-US" sz="2400" b="1" u="sng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雅斤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王（主前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598</a:t>
            </a:r>
            <a:r>
              <a:rPr lang="zh-CN" altLang="en-US" sz="2400" b="1" u="sng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en-US" altLang="zh-CN" sz="2400" b="1" u="sng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民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第二次被掳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寄两封信给被掳之民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谴责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犹大恶</a:t>
            </a:r>
            <a:r>
              <a:rPr lang="zh-CN" altLang="en-US" dirty="0" smtClean="0">
                <a:solidFill>
                  <a:schemeClr val="tx1"/>
                </a:solidFill>
                <a:latin typeface="SimHei" pitchFamily="49" charset="-122"/>
                <a:ea typeface="SimHei" pitchFamily="49" charset="-122"/>
              </a:rPr>
              <a:t>王</a:t>
            </a:r>
            <a:endParaRPr lang="en-US" altLang="zh-CN" dirty="0" smtClean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  <a:p>
            <a:pPr marL="457200" lvl="1" indent="0">
              <a:spcBef>
                <a:spcPts val="1200"/>
              </a:spcBef>
              <a:buFont typeface="Arial"/>
              <a:buNone/>
            </a:pPr>
            <a:endParaRPr lang="zh-TW" altLang="en-US" dirty="0">
              <a:solidFill>
                <a:schemeClr val="tx1"/>
              </a:solidFill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71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19815</TotalTime>
  <Words>2432</Words>
  <Application>Microsoft Office PowerPoint</Application>
  <PresentationFormat>On-screen Show (4:3)</PresentationFormat>
  <Paragraphs>263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耶利米书及哀歌总结</vt:lpstr>
      <vt:lpstr>哀哭的先知 -耶利米的双重职分</vt:lpstr>
      <vt:lpstr>PowerPoint Presentation</vt:lpstr>
      <vt:lpstr> 先知耶利米</vt:lpstr>
      <vt:lpstr>先知耶利米对犹大的信息（2-25）</vt:lpstr>
      <vt:lpstr>先知耶利米对犹大的信息（2-25）</vt:lpstr>
      <vt:lpstr>先知耶利米对列国的信息（46-51章）</vt:lpstr>
      <vt:lpstr>先知耶利米的书信</vt:lpstr>
      <vt:lpstr>先知耶利米的个人遭遇</vt:lpstr>
      <vt:lpstr>先知耶利米的个人遭遇</vt:lpstr>
      <vt:lpstr>先知耶利米的个人遭遇</vt:lpstr>
      <vt:lpstr>PowerPoint Presentation</vt:lpstr>
      <vt:lpstr>耶利米信息的独特之处</vt:lpstr>
      <vt:lpstr>耶利米其人</vt:lpstr>
      <vt:lpstr>耶利米的传道方式</vt:lpstr>
      <vt:lpstr>思考题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耶利米书</dc:title>
  <dc:creator>Angela Zhu</dc:creator>
  <cp:lastModifiedBy>Angela Zhu</cp:lastModifiedBy>
  <cp:revision>542</cp:revision>
  <dcterms:modified xsi:type="dcterms:W3CDTF">2018-12-22T12:20:51Z</dcterms:modified>
</cp:coreProperties>
</file>