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0" r:id="rId8"/>
    <p:sldId id="265" r:id="rId9"/>
    <p:sldId id="266" r:id="rId10"/>
    <p:sldId id="264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B70E6-D829-431F-A2CA-F3E0DAE8FA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14F004-BEAA-429B-A851-B44F589FC3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1A1AB-CE1E-4DDF-AC3D-BF30F950B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150-F82E-40FD-BCA8-5B7D23DDAB48}" type="datetimeFigureOut">
              <a:rPr lang="en-AU" smtClean="0"/>
              <a:t>15/12/2018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DC240-47B2-46AA-9AA7-B7874E762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8D1AB-4D33-48AA-85FA-938DCD976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05E4-2416-42B2-A2E2-9A72008E23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5644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93DE6-CB39-4791-94FF-212DCA2B8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F9DCCF-FF0E-4033-94FE-80BCD2D011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83870B-68A7-498C-B82D-E7C51EE33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150-F82E-40FD-BCA8-5B7D23DDAB48}" type="datetimeFigureOut">
              <a:rPr lang="en-AU" smtClean="0"/>
              <a:t>15/12/2018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CEDDA-230C-4341-9A8A-17E6F666F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25200D-C299-43D3-A043-D34F3398E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05E4-2416-42B2-A2E2-9A72008E23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0870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ADEB9A-68D0-4F85-A370-FA90ADD25B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1591A9-27E2-483A-BB75-F0AEF35697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7621C-65F9-476E-AF90-2AD9B5486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150-F82E-40FD-BCA8-5B7D23DDAB48}" type="datetimeFigureOut">
              <a:rPr lang="en-AU" smtClean="0"/>
              <a:t>15/12/2018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0F8B0-FD85-42B2-95D7-C990B1CC2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A09F1-A7CA-4E2F-8950-29AF1D9EF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05E4-2416-42B2-A2E2-9A72008E23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051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E0F9E-2A97-4675-9235-1C0F9D70E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355DC-FF39-46AF-8E60-763A30180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1EDBB-EB19-46C2-85CB-4EBD11D1C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150-F82E-40FD-BCA8-5B7D23DDAB48}" type="datetimeFigureOut">
              <a:rPr lang="en-AU" smtClean="0"/>
              <a:t>15/12/2018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AFD59-624B-4784-873D-E1B2B4454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20FC4-546A-43D6-B322-5A32D38FA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05E4-2416-42B2-A2E2-9A72008E23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1172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6B7E4-3876-46D3-AC13-8FACCC864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8BAFFC-588E-4496-BFC4-6E226F911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2FF3E-23F2-4071-86AE-D79581554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150-F82E-40FD-BCA8-5B7D23DDAB48}" type="datetimeFigureOut">
              <a:rPr lang="en-AU" smtClean="0"/>
              <a:t>15/12/2018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46AAE-EA53-4557-BD84-2B3773AF3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2D5C3B-CB3F-4F88-9F3E-42AFD5289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05E4-2416-42B2-A2E2-9A72008E23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4885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36901-25C1-4668-B884-3B935FD0C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B12A5-ECBA-4214-8F70-92DC386560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AAF10E-74AE-4D6B-A4E4-53F19F0D91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CA799E-21D2-453C-9F04-9333B0997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150-F82E-40FD-BCA8-5B7D23DDAB48}" type="datetimeFigureOut">
              <a:rPr lang="en-AU" smtClean="0"/>
              <a:t>15/12/2018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F563A6-3186-48DC-BACE-35CD07A85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964502-6316-448A-B4D9-1CD45DAD5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05E4-2416-42B2-A2E2-9A72008E23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8109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D66D9-F64C-4FDF-B1E6-506B7A3CB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8BBE39-1E62-4797-9026-4645C620C2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0601E9-8B41-4C32-9F15-5721F571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22795C-B433-43F4-A5B6-E931F8C277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99AF2A-D9E4-4C99-A7FC-342C905D9C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CD727C-D770-4305-9F60-797EA29D2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150-F82E-40FD-BCA8-5B7D23DDAB48}" type="datetimeFigureOut">
              <a:rPr lang="en-AU" smtClean="0"/>
              <a:t>15/12/2018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68E9BC-5916-41C9-9FD7-99670AE71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693FC4-7C24-4541-8C4C-5E287FBD7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05E4-2416-42B2-A2E2-9A72008E23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5122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EEB4A-B060-44B0-B401-1505EDCEC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0DBC18-6B53-46A4-A5CB-13440CD49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150-F82E-40FD-BCA8-5B7D23DDAB48}" type="datetimeFigureOut">
              <a:rPr lang="en-AU" smtClean="0"/>
              <a:t>15/12/2018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09D0EC-C870-4CDA-9144-AEC79AB2F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06E208-937A-4DFB-B3BC-58EAE9A4F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05E4-2416-42B2-A2E2-9A72008E23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57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5541C0-9964-48AE-B181-0BB47637E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150-F82E-40FD-BCA8-5B7D23DDAB48}" type="datetimeFigureOut">
              <a:rPr lang="en-AU" smtClean="0"/>
              <a:t>15/12/2018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A17D18-2037-4D9B-BDEB-F8B969F85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B06770-3329-44E6-A48F-B9E2E9FEF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05E4-2416-42B2-A2E2-9A72008E23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6203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19F04-D74F-49CA-8EEF-265C67DAF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D00DB-5B5E-439F-A10A-51B9D75A0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E10A18-A481-469E-BE2D-C898455E92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833695-DC0D-4073-893A-DB9470AAB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150-F82E-40FD-BCA8-5B7D23DDAB48}" type="datetimeFigureOut">
              <a:rPr lang="en-AU" smtClean="0"/>
              <a:t>15/12/2018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048C3A-9E48-478D-97AB-175175B5E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40BC3D-34ED-4968-939C-B963B83FB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05E4-2416-42B2-A2E2-9A72008E23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360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08F1E-9275-4324-B340-0805C76FB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3722A3-8043-4F82-8FCE-2D79139ED0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474AF1-82AF-4035-9DFB-B6B733B93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386DD0-79AD-4FFA-B18D-F0E7F8724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150-F82E-40FD-BCA8-5B7D23DDAB48}" type="datetimeFigureOut">
              <a:rPr lang="en-AU" smtClean="0"/>
              <a:t>15/12/2018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F90F2-7FB7-4C18-BA08-D2940AB10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799B44-EFD1-476F-90EC-1D1B95957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05E4-2416-42B2-A2E2-9A72008E23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3478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3EBEC8-ECEF-4CAB-88DB-6D2936B64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2EA2-592D-45F7-9CF3-2BC7FD00C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62FDE-B187-4C23-ABBC-632AB045C2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8E150-F82E-40FD-BCA8-5B7D23DDAB48}" type="datetimeFigureOut">
              <a:rPr lang="en-AU" smtClean="0"/>
              <a:t>15/12/2018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10AA9-28FD-4749-8111-7FCC26AC5D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57BCE-BF48-4507-836F-52E54617C2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005E4-2416-42B2-A2E2-9A72008E23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2542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2A74F-2E18-4620-82F7-93A01B73FC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耶利米哀歌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F3D34F-288A-4B23-A7E4-372975FBE2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/>
              <a:t>悲伤者之盼望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2247213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369F8-A78E-4BFC-BB78-CA9E299D1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/>
              <a:t>第四首哀歌</a:t>
            </a:r>
            <a:r>
              <a:rPr lang="en-US" altLang="zh-CN" dirty="0"/>
              <a:t>—</a:t>
            </a:r>
            <a:r>
              <a:rPr lang="zh-CN" altLang="en-US" dirty="0"/>
              <a:t>罪的刑罚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7E1B5-3BDC-4A1D-BFBA-B92B48973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第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四章</a:t>
            </a:r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神的公义必追讨罪恶</a:t>
            </a:r>
            <a:endParaRPr lang="en-AU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    --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用融合选民与先知的角度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-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‘我们’</a:t>
            </a:r>
            <a:endParaRPr lang="en-AU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1. 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惨况──今非昔比的对照 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1-10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</a:t>
            </a:r>
            <a:endParaRPr lang="en-AU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2. 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原因──先知祭司的不义 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11-16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</a:t>
            </a:r>
            <a:endParaRPr lang="en-AU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3. 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哀痛──流离失所：仰望人来帮助，以致眼目失明，还是枉然 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17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</a:t>
            </a:r>
            <a:endParaRPr lang="en-AU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4. 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出路──神的报应与眷顾：报应以东眷顾选民 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21-22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</a:t>
            </a:r>
          </a:p>
          <a:p>
            <a:endParaRPr lang="zh-CN" altLang="en-US" dirty="0"/>
          </a:p>
          <a:p>
            <a:pPr marL="0" indent="0">
              <a:buNone/>
            </a:pPr>
            <a:endParaRPr lang="en-AU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47465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369F8-A78E-4BFC-BB78-CA9E299D1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/>
              <a:t>第五首哀歌</a:t>
            </a:r>
            <a:r>
              <a:rPr lang="en-US" altLang="zh-CN" dirty="0"/>
              <a:t>—</a:t>
            </a:r>
            <a:r>
              <a:rPr lang="zh-CN" altLang="en-US" dirty="0"/>
              <a:t>苦难中的祷告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7E1B5-3BDC-4A1D-BFBA-B92B48973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第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五章</a:t>
            </a:r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为神子民认罪求神使之回转</a:t>
            </a:r>
            <a:endParaRPr lang="en-US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    --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用融合选民与先知的角度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-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‘我们’</a:t>
            </a:r>
            <a:endParaRPr lang="en-AU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1. 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惨况──求神纪念我们所遭遇的事 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1-18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</a:t>
            </a:r>
            <a:endParaRPr lang="en-AU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2. 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原因──我们担当列祖的罪孽 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7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 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+ 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我们犯罪了，我们有祸了 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16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</a:t>
            </a:r>
            <a:endParaRPr lang="en-AU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3. 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哀痛──这些事我们心里发昏，我们的眼睛昏花 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17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</a:t>
            </a:r>
            <a:endParaRPr lang="en-AU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4. 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出路──求神复新我们的日子 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19-22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</a:t>
            </a:r>
            <a:endParaRPr lang="en-US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 dirty="0"/>
              <a:t>	</a:t>
            </a:r>
            <a:r>
              <a:rPr lang="zh-CN" altLang="zh-CN" sz="2400" dirty="0"/>
              <a:t>耶和华啊，求你使我们向你回转，我们便得回转；求你复新我们的日子，像古时一样。你竟</a:t>
            </a:r>
            <a:r>
              <a:rPr lang="zh-CN" altLang="en-US" sz="2400" dirty="0"/>
              <a:t>（除非你）</a:t>
            </a:r>
            <a:r>
              <a:rPr lang="zh-CN" altLang="zh-CN" sz="2400" dirty="0"/>
              <a:t>全然弃绝我们，向我们大发烈怒</a:t>
            </a:r>
            <a:r>
              <a:rPr lang="zh-CN" altLang="en-US" sz="2400" dirty="0"/>
              <a:t>。</a:t>
            </a:r>
            <a:endParaRPr lang="zh-CN" altLang="en-US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dirty="0"/>
          </a:p>
          <a:p>
            <a:pPr marL="0" indent="0">
              <a:buNone/>
            </a:pPr>
            <a:endParaRPr lang="en-AU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7369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369F8-A78E-4BFC-BB78-CA9E299D1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/>
              <a:t>问题思考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7E1B5-3BDC-4A1D-BFBA-B92B48973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试对比耶利米的苦难和约伯的苦难的相同点和不同点？</a:t>
            </a:r>
            <a:endParaRPr lang="en-US" altLang="zh-CN" dirty="0"/>
          </a:p>
          <a:p>
            <a:endParaRPr lang="zh-CN" altLang="en-US" dirty="0"/>
          </a:p>
          <a:p>
            <a:pPr marL="0" indent="0">
              <a:buNone/>
            </a:pPr>
            <a:endParaRPr lang="en-AU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96949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34ECB-9C10-4AF7-8E1C-0EF30B1CD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/>
              <a:t>耶利米哀歌的简介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000DF-C203-43C9-B68F-4DE69EBD0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书名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本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书原</a:t>
            </a:r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來沒有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书</a:t>
            </a:r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名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，后来采</a:t>
            </a:r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用的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书</a:t>
            </a:r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名，也是本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书</a:t>
            </a:r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的首字是「何竟」、「哀哉」之意七十士本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将之翻译为</a:t>
            </a:r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「哀歌」、「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挽歌</a:t>
            </a:r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」</a:t>
            </a:r>
            <a:endParaRPr lang="en-AU" altLang="zh-TW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作者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沒有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记载</a:t>
            </a:r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明作者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，传统认为是耶利米</a:t>
            </a:r>
            <a:endParaRPr lang="en-AU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动机与主旨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：作者一面认同他们的苦难，劝勉犹太人认罪回转，信靠神的救恩，持守与神所立之约；一面为犹太人向神代祷，祈求神本着祂的怜悯和慈爱，赦免神子民所犯之罪，使他们复新。</a:t>
            </a:r>
            <a:endParaRPr lang="en-AU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本书显明神在公义的刑罚中，仍以怜悯和慈爱为怀</a:t>
            </a:r>
            <a:r>
              <a:rPr lang="en-AU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. 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神子民若能幡然醒悟，从背道中回转，向神认罪悔改，则虽身处苦难伤痛之中，仍满有复新的指望</a:t>
            </a:r>
            <a:endParaRPr lang="en-AU" altLang="zh-TW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06259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8E0C5-8FC0-4BD0-9433-BBF41AF78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/>
              <a:t>耶利米哀歌的特点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FA9B5-B4C1-49C8-AB6A-ABA0AD305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结构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：本书除第五章之外，都以希伯来文</a:t>
            </a:r>
            <a:r>
              <a:rPr 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22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个字母作为每节</a:t>
            </a:r>
            <a:r>
              <a:rPr 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(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一、二、四章</a:t>
            </a:r>
            <a:r>
              <a:rPr 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)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或每三节</a:t>
            </a:r>
            <a:r>
              <a:rPr 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(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三章</a:t>
            </a:r>
            <a:r>
              <a:rPr 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)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之起首，唯并非完全按照字母之顺序排列节次。此种以字母排序之诗乃系「离合诗」体裁。作者以此表达自己极度悲伤情绪有意供后人容易记忆、诵念，引为警惕。</a:t>
            </a:r>
            <a:endParaRPr lang="zh-TW" altLang="en-US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手法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作者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将锡</a:t>
            </a:r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安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拟</a:t>
            </a:r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人化，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将</a:t>
            </a:r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以色列民族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视为整体</a:t>
            </a:r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 多处提及单数词「我」字，即表明他和他们的遭遇认同</a:t>
            </a:r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他自己也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与</a:t>
            </a:r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民族苦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难认同</a:t>
            </a:r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，不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断恳</a:t>
            </a:r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切呼求，有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时</a:t>
            </a:r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又以神的口吻安慰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选</a:t>
            </a:r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民，使全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书</a:t>
            </a:r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在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绝望</a:t>
            </a:r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哀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恸</a:t>
            </a:r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中仍交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织着希望</a:t>
            </a:r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的火花</a:t>
            </a:r>
            <a:r>
              <a:rPr lang="en-AU" altLang="zh-TW" sz="2400" dirty="0">
                <a:latin typeface="DengXian" panose="02010600030101010101" pitchFamily="2" charset="-122"/>
                <a:ea typeface="DengXian" panose="02010600030101010101" pitchFamily="2" charset="-122"/>
              </a:rPr>
              <a:t>.</a:t>
            </a:r>
            <a:endParaRPr lang="en-AU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87405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71712-ECEB-4193-AFB1-7C843EB16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/>
              <a:t>耶利米哀歌的钥节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C581A-B917-4A96-BC75-CB1ABFEFD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>
                <a:latin typeface="+mn-ea"/>
              </a:rPr>
              <a:t>1.</a:t>
            </a:r>
            <a:r>
              <a:rPr lang="zh-CN" altLang="en-US" sz="2400" dirty="0">
                <a:latin typeface="+mn-ea"/>
              </a:rPr>
              <a:t>耶和华是公义的</a:t>
            </a:r>
            <a:r>
              <a:rPr lang="en-AU" altLang="zh-CN" sz="2400" dirty="0">
                <a:latin typeface="+mn-ea"/>
              </a:rPr>
              <a:t>! </a:t>
            </a:r>
            <a:r>
              <a:rPr lang="zh-CN" altLang="en-US" sz="2400" dirty="0">
                <a:latin typeface="+mn-ea"/>
              </a:rPr>
              <a:t>祂这样待我</a:t>
            </a:r>
            <a:r>
              <a:rPr lang="en-AU" altLang="zh-CN" sz="2400" dirty="0">
                <a:latin typeface="+mn-ea"/>
              </a:rPr>
              <a:t>, </a:t>
            </a:r>
            <a:r>
              <a:rPr lang="zh-CN" altLang="en-US" sz="2400" dirty="0">
                <a:latin typeface="+mn-ea"/>
              </a:rPr>
              <a:t>是因我违背祂的命令。众民哪</a:t>
            </a:r>
            <a:r>
              <a:rPr lang="en-AU" altLang="zh-CN" sz="2400" dirty="0">
                <a:latin typeface="+mn-ea"/>
              </a:rPr>
              <a:t>, </a:t>
            </a:r>
            <a:r>
              <a:rPr lang="zh-CN" altLang="en-US" sz="2400" dirty="0">
                <a:latin typeface="+mn-ea"/>
              </a:rPr>
              <a:t>请听我的话，看我的痛苦，我的处女和少年人，都被掳去。</a:t>
            </a:r>
            <a:r>
              <a:rPr lang="en-US" sz="2400" dirty="0">
                <a:latin typeface="+mn-ea"/>
              </a:rPr>
              <a:t>(</a:t>
            </a:r>
            <a:r>
              <a:rPr lang="en-AU" altLang="zh-CN" sz="2400" dirty="0">
                <a:latin typeface="+mn-ea"/>
              </a:rPr>
              <a:t>1:</a:t>
            </a:r>
            <a:r>
              <a:rPr lang="en-US" altLang="zh-CN" sz="2400" dirty="0">
                <a:latin typeface="+mn-ea"/>
              </a:rPr>
              <a:t>18</a:t>
            </a:r>
            <a:r>
              <a:rPr lang="en-US" sz="2400" dirty="0">
                <a:latin typeface="+mn-ea"/>
              </a:rPr>
              <a:t>)</a:t>
            </a:r>
          </a:p>
          <a:p>
            <a:r>
              <a:rPr lang="en-US" altLang="zh-CN" sz="2400" dirty="0">
                <a:latin typeface="+mn-ea"/>
              </a:rPr>
              <a:t>2.</a:t>
            </a:r>
            <a:r>
              <a:rPr lang="zh-CN" altLang="en-US" sz="2400" dirty="0">
                <a:latin typeface="+mn-ea"/>
              </a:rPr>
              <a:t>我眼中流泪，以致失明；我的心肠扰乱，肝胆涂地；都因我众民遭毁灭，又因孩童和吃奶的在城内街上发昏。</a:t>
            </a:r>
            <a:r>
              <a:rPr lang="en-US" sz="2400" dirty="0">
                <a:latin typeface="+mn-ea"/>
              </a:rPr>
              <a:t>(</a:t>
            </a:r>
            <a:r>
              <a:rPr lang="en-US" altLang="zh-CN" sz="2400" dirty="0">
                <a:latin typeface="+mn-ea"/>
              </a:rPr>
              <a:t>2</a:t>
            </a:r>
            <a:r>
              <a:rPr lang="zh-CN" altLang="en-US" sz="2400" dirty="0">
                <a:latin typeface="+mn-ea"/>
              </a:rPr>
              <a:t>：</a:t>
            </a:r>
            <a:r>
              <a:rPr lang="en-US" altLang="zh-CN" sz="2400" dirty="0">
                <a:latin typeface="+mn-ea"/>
              </a:rPr>
              <a:t>11</a:t>
            </a:r>
            <a:r>
              <a:rPr lang="en-US" sz="2400" dirty="0">
                <a:latin typeface="+mn-ea"/>
              </a:rPr>
              <a:t>)</a:t>
            </a:r>
          </a:p>
          <a:p>
            <a:r>
              <a:rPr lang="en-US" altLang="zh-CN" sz="2400" dirty="0">
                <a:latin typeface="+mn-ea"/>
              </a:rPr>
              <a:t>3.</a:t>
            </a:r>
            <a:r>
              <a:rPr lang="zh-CN" altLang="en-US" sz="2400" dirty="0">
                <a:latin typeface="+mn-ea"/>
              </a:rPr>
              <a:t>我们不至消灭，是出于耶和华诸般的慈爱；是因祂的怜悯不至断绝。每早晨这都是新的。你的诚实，极其广大！</a:t>
            </a:r>
            <a:r>
              <a:rPr lang="en-US" sz="2400" dirty="0">
                <a:latin typeface="+mn-ea"/>
              </a:rPr>
              <a:t>(</a:t>
            </a:r>
            <a:r>
              <a:rPr lang="en-US" altLang="zh-CN" sz="2400" dirty="0">
                <a:latin typeface="+mn-ea"/>
              </a:rPr>
              <a:t>3</a:t>
            </a:r>
            <a:r>
              <a:rPr lang="zh-CN" altLang="en-US" sz="2400" dirty="0">
                <a:latin typeface="+mn-ea"/>
              </a:rPr>
              <a:t>：</a:t>
            </a:r>
            <a:r>
              <a:rPr lang="en-US" altLang="zh-CN" sz="2400" dirty="0">
                <a:latin typeface="+mn-ea"/>
              </a:rPr>
              <a:t>22-23</a:t>
            </a:r>
            <a:r>
              <a:rPr lang="en-US" sz="2400" dirty="0">
                <a:latin typeface="+mn-ea"/>
              </a:rPr>
              <a:t>)</a:t>
            </a:r>
          </a:p>
          <a:p>
            <a:r>
              <a:rPr lang="en-US" sz="2400" dirty="0">
                <a:latin typeface="+mn-ea"/>
              </a:rPr>
              <a:t> </a:t>
            </a:r>
            <a:r>
              <a:rPr lang="en-US" altLang="zh-CN" sz="2400" dirty="0">
                <a:latin typeface="+mn-ea"/>
              </a:rPr>
              <a:t>4.</a:t>
            </a:r>
            <a:r>
              <a:rPr lang="en-US" sz="2400" dirty="0">
                <a:latin typeface="+mn-ea"/>
              </a:rPr>
              <a:t> </a:t>
            </a:r>
            <a:r>
              <a:rPr lang="zh-CN" altLang="en-US" sz="2400" dirty="0">
                <a:latin typeface="+mn-ea"/>
              </a:rPr>
              <a:t>耶和华发怒成就祂所定的，倒出祂的列怒；在锡安使火着起，烧毁锡安的根基。</a:t>
            </a:r>
            <a:r>
              <a:rPr lang="en-US" sz="2400" dirty="0">
                <a:latin typeface="+mn-ea"/>
              </a:rPr>
              <a:t>(</a:t>
            </a:r>
            <a:r>
              <a:rPr lang="en-US" altLang="zh-CN" sz="2400" dirty="0">
                <a:latin typeface="+mn-ea"/>
              </a:rPr>
              <a:t>4</a:t>
            </a:r>
            <a:r>
              <a:rPr lang="zh-CN" altLang="en-US" sz="2400" dirty="0">
                <a:latin typeface="+mn-ea"/>
              </a:rPr>
              <a:t>：</a:t>
            </a:r>
            <a:r>
              <a:rPr lang="en-US" altLang="zh-CN" sz="2400" dirty="0">
                <a:latin typeface="+mn-ea"/>
              </a:rPr>
              <a:t>11</a:t>
            </a:r>
            <a:r>
              <a:rPr lang="en-US" sz="2400" dirty="0">
                <a:latin typeface="+mn-ea"/>
              </a:rPr>
              <a:t>)</a:t>
            </a:r>
          </a:p>
          <a:p>
            <a:r>
              <a:rPr lang="en-US" altLang="zh-CN" sz="2400" dirty="0">
                <a:latin typeface="+mn-ea"/>
              </a:rPr>
              <a:t>5.</a:t>
            </a:r>
            <a:r>
              <a:rPr lang="zh-CN" altLang="en-US" sz="2400" dirty="0">
                <a:latin typeface="+mn-ea"/>
              </a:rPr>
              <a:t>耶和华阿，求你使我们向你回转，我们便得回转；求你复新我们的日子，像古时一样。</a:t>
            </a:r>
            <a:r>
              <a:rPr lang="en-US" sz="2400" dirty="0">
                <a:latin typeface="+mn-ea"/>
              </a:rPr>
              <a:t>(</a:t>
            </a:r>
            <a:r>
              <a:rPr lang="en-US" altLang="zh-CN" sz="2400" dirty="0">
                <a:latin typeface="+mn-ea"/>
              </a:rPr>
              <a:t>5</a:t>
            </a:r>
            <a:r>
              <a:rPr lang="zh-CN" altLang="en-US" sz="2400" dirty="0">
                <a:latin typeface="+mn-ea"/>
              </a:rPr>
              <a:t>：</a:t>
            </a:r>
            <a:r>
              <a:rPr lang="en-US" altLang="zh-CN" sz="2400" dirty="0">
                <a:latin typeface="+mn-ea"/>
              </a:rPr>
              <a:t>21</a:t>
            </a:r>
            <a:r>
              <a:rPr lang="en-US" sz="2400" dirty="0">
                <a:latin typeface="+mn-ea"/>
              </a:rPr>
              <a:t>)</a:t>
            </a:r>
            <a:endParaRPr lang="en-AU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7064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E8E27-8E4C-449E-B407-27C9D9754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/>
              <a:t>第一首哀歌</a:t>
            </a:r>
            <a:r>
              <a:rPr lang="en-US" altLang="zh-CN" dirty="0"/>
              <a:t>-</a:t>
            </a:r>
            <a:r>
              <a:rPr lang="zh-CN" altLang="en-US" dirty="0"/>
              <a:t>圣城的苦况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83544-C16F-498D-86E0-0D9B8D907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600" dirty="0">
                <a:latin typeface="+mn-ea"/>
              </a:rPr>
              <a:t>第一章为耶路撒冷哀叹（</a:t>
            </a:r>
            <a:r>
              <a:rPr lang="en-US" altLang="zh-CN" sz="2600" dirty="0">
                <a:latin typeface="+mn-ea"/>
              </a:rPr>
              <a:t>1</a:t>
            </a:r>
            <a:r>
              <a:rPr lang="zh-CN" altLang="en-US" sz="2600" dirty="0">
                <a:latin typeface="+mn-ea"/>
              </a:rPr>
              <a:t>：</a:t>
            </a:r>
            <a:r>
              <a:rPr lang="en-US" altLang="zh-CN" sz="2600" dirty="0">
                <a:latin typeface="+mn-ea"/>
              </a:rPr>
              <a:t>1-22</a:t>
            </a:r>
            <a:r>
              <a:rPr lang="zh-CN" altLang="en-US" sz="2600" dirty="0">
                <a:latin typeface="+mn-ea"/>
              </a:rPr>
              <a:t>）</a:t>
            </a:r>
            <a:endParaRPr lang="en-US" altLang="zh-CN" sz="2600" dirty="0">
              <a:latin typeface="+mn-ea"/>
            </a:endParaRPr>
          </a:p>
          <a:p>
            <a:r>
              <a:rPr lang="zh-CN" altLang="en-US" sz="2600" dirty="0">
                <a:latin typeface="+mn-ea"/>
              </a:rPr>
              <a:t>一耶路撒冷被攻击的苦况</a:t>
            </a:r>
            <a:r>
              <a:rPr lang="en-US" altLang="zh-CN" sz="2600" dirty="0">
                <a:latin typeface="+mn-ea"/>
              </a:rPr>
              <a:t>1</a:t>
            </a:r>
            <a:r>
              <a:rPr lang="zh-CN" altLang="en-US" sz="2600" dirty="0">
                <a:latin typeface="+mn-ea"/>
              </a:rPr>
              <a:t>：</a:t>
            </a:r>
            <a:r>
              <a:rPr lang="en-US" altLang="zh-CN" sz="2600" dirty="0">
                <a:latin typeface="+mn-ea"/>
              </a:rPr>
              <a:t>1-11</a:t>
            </a:r>
          </a:p>
          <a:p>
            <a:pPr marL="0" indent="0">
              <a:buNone/>
            </a:pPr>
            <a:r>
              <a:rPr lang="zh-CN" altLang="en-US" sz="2400" dirty="0">
                <a:latin typeface="+mn-ea"/>
              </a:rPr>
              <a:t>       用旁观者的角度观察圣城的苦况</a:t>
            </a:r>
            <a:r>
              <a:rPr lang="en-US" altLang="zh-CN" sz="2400" dirty="0">
                <a:latin typeface="+mn-ea"/>
              </a:rPr>
              <a:t>--</a:t>
            </a:r>
            <a:r>
              <a:rPr lang="zh-CN" altLang="en-US" sz="2400" dirty="0">
                <a:latin typeface="+mn-ea"/>
              </a:rPr>
              <a:t> </a:t>
            </a:r>
            <a:r>
              <a:rPr lang="en-AU" altLang="zh-CN" sz="2400" dirty="0">
                <a:latin typeface="+mn-ea"/>
              </a:rPr>
              <a:t>‘</a:t>
            </a:r>
            <a:r>
              <a:rPr lang="zh-CN" altLang="en-US" sz="2400" dirty="0">
                <a:latin typeface="+mn-ea"/>
              </a:rPr>
              <a:t>他’</a:t>
            </a:r>
            <a:endParaRPr lang="en-AU" altLang="zh-CN" sz="2400" dirty="0">
              <a:latin typeface="+mn-ea"/>
            </a:endParaRPr>
          </a:p>
          <a:p>
            <a:r>
              <a:rPr lang="en-US" altLang="zh-CN" sz="2400" dirty="0">
                <a:latin typeface="+mn-ea"/>
              </a:rPr>
              <a:t>--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1.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神夺去圣城的光辉 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1-2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节，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6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节，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7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节，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8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节，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10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</a:t>
            </a:r>
            <a:endParaRPr lang="en-AU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      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失去尊位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/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威荣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/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福乐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/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尊贵</a:t>
            </a:r>
            <a:endParaRPr lang="en-AU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--2. 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原因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--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许多的罪过 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5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</a:t>
            </a:r>
            <a:endParaRPr lang="en-AU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--3. 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哀痛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--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看见他们的痛苦 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2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节，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4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</a:t>
            </a:r>
            <a:endParaRPr lang="en-AU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--4. 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出路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--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祈求真神的观看 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9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节，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11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</a:t>
            </a:r>
          </a:p>
          <a:p>
            <a:endParaRPr lang="zh-CN" altLang="en-US" sz="2600" dirty="0">
              <a:latin typeface="+mn-ea"/>
            </a:endParaRPr>
          </a:p>
          <a:p>
            <a:endParaRPr lang="zh-CN" altLang="en-US" sz="2400" dirty="0"/>
          </a:p>
          <a:p>
            <a:endParaRPr lang="en-AU" altLang="zh-CN" sz="2400" dirty="0">
              <a:latin typeface="+mn-ea"/>
            </a:endParaRPr>
          </a:p>
          <a:p>
            <a:endParaRPr lang="en-US" altLang="zh-CN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06194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2BC09-03AA-4374-8772-52BEA5526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/>
              <a:t>第一首哀歌</a:t>
            </a:r>
            <a:r>
              <a:rPr lang="en-US" altLang="zh-CN" dirty="0"/>
              <a:t>-</a:t>
            </a:r>
            <a:r>
              <a:rPr lang="zh-CN" altLang="en-US" dirty="0"/>
              <a:t>圣城的苦况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6D292-AC84-4EE5-A0D5-3085EBA23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二．用‘我’代入耶路撒冷的角度（１：１２－２２） </a:t>
            </a:r>
          </a:p>
          <a:p>
            <a:r>
              <a:rPr lang="en-US" altLang="zh-CN" dirty="0"/>
              <a:t>1.</a:t>
            </a:r>
            <a:r>
              <a:rPr lang="zh-CN" altLang="en-US" dirty="0"/>
              <a:t> ．惨况──交在敌人的手中</a:t>
            </a:r>
            <a:r>
              <a:rPr lang="en-US" altLang="zh-CN" dirty="0"/>
              <a:t>14</a:t>
            </a:r>
            <a:r>
              <a:rPr lang="zh-CN" altLang="en-US" dirty="0"/>
              <a:t>节</a:t>
            </a:r>
          </a:p>
          <a:p>
            <a:r>
              <a:rPr lang="en-US" altLang="zh-CN" dirty="0"/>
              <a:t>2.</a:t>
            </a:r>
            <a:r>
              <a:rPr lang="zh-CN" altLang="en-US" dirty="0"/>
              <a:t> ．原因──违背真神的命令</a:t>
            </a:r>
            <a:r>
              <a:rPr lang="en-US" altLang="zh-CN" dirty="0"/>
              <a:t>17-18</a:t>
            </a:r>
            <a:r>
              <a:rPr lang="zh-CN" altLang="en-US" dirty="0"/>
              <a:t>节</a:t>
            </a:r>
          </a:p>
          <a:p>
            <a:r>
              <a:rPr lang="en-US" altLang="zh-CN" dirty="0"/>
              <a:t>3.</a:t>
            </a:r>
            <a:r>
              <a:rPr lang="zh-CN" altLang="en-US" dirty="0"/>
              <a:t> ．哀痛──代入他们的痛苦 </a:t>
            </a:r>
            <a:r>
              <a:rPr lang="en-US" altLang="zh-CN" dirty="0"/>
              <a:t>12-13</a:t>
            </a:r>
            <a:r>
              <a:rPr lang="zh-CN" altLang="en-US" dirty="0"/>
              <a:t>节</a:t>
            </a:r>
          </a:p>
          <a:p>
            <a:r>
              <a:rPr lang="en-US" altLang="zh-CN" dirty="0"/>
              <a:t>4.</a:t>
            </a:r>
            <a:r>
              <a:rPr lang="zh-CN" altLang="en-US" dirty="0"/>
              <a:t> ．出路──祈求真神的报仇 </a:t>
            </a:r>
            <a:r>
              <a:rPr lang="en-US" altLang="zh-CN" dirty="0"/>
              <a:t>21-22</a:t>
            </a:r>
            <a:r>
              <a:rPr lang="zh-CN" altLang="en-US" dirty="0"/>
              <a:t>节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42930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369F8-A78E-4BFC-BB78-CA9E299D1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/>
              <a:t>第二首哀歌</a:t>
            </a:r>
            <a:r>
              <a:rPr lang="en-US" altLang="zh-CN" dirty="0"/>
              <a:t>—</a:t>
            </a:r>
            <a:r>
              <a:rPr lang="zh-CN" altLang="en-US" dirty="0"/>
              <a:t>苦难的原因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7E1B5-3BDC-4A1D-BFBA-B92B48973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第二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章</a:t>
            </a:r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悲叹神公义审判下的圣城</a:t>
            </a:r>
            <a:endParaRPr lang="en-AU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    --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用选民与先知的角度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-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‘众民’与‘我</a:t>
            </a:r>
            <a:endParaRPr lang="en-AU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1. 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惨况──神不顾惜祂百姓 </a:t>
            </a:r>
          </a:p>
          <a:p>
            <a:pPr marL="0" indent="0">
              <a:buNone/>
            </a:pP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       --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不顾惜他们的保障 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2, 6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节，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8, 9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</a:t>
            </a:r>
            <a:endParaRPr lang="en-AU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       --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不顾惜他们的性命 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20-21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</a:t>
            </a:r>
          </a:p>
          <a:p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2. 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原因──先知轻忽的医治 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14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</a:t>
            </a:r>
            <a:endParaRPr lang="en-AU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3. 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哀痛──为众百姓而哀痛 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11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</a:t>
            </a:r>
            <a:endParaRPr lang="en-AU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4. 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出路──接受古时的命定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17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节，</a:t>
            </a:r>
            <a:r>
              <a:rPr lang="en-AU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19, 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20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</a:t>
            </a:r>
          </a:p>
          <a:p>
            <a:endParaRPr lang="zh-CN" altLang="en-US" dirty="0"/>
          </a:p>
          <a:p>
            <a:pPr marL="0" indent="0">
              <a:buNone/>
            </a:pPr>
            <a:endParaRPr lang="en-AU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454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369F8-A78E-4BFC-BB78-CA9E299D1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/>
              <a:t>第三首哀歌</a:t>
            </a:r>
            <a:r>
              <a:rPr lang="en-US" altLang="zh-CN" dirty="0"/>
              <a:t>—</a:t>
            </a:r>
            <a:r>
              <a:rPr lang="zh-CN" altLang="en-US" dirty="0"/>
              <a:t>苦难中的仰望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7E1B5-3BDC-4A1D-BFBA-B92B48973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第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三章</a:t>
            </a:r>
            <a:r>
              <a:rPr lang="zh-TW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为自己和同胞所遭遇的苦难而哀歌</a:t>
            </a:r>
            <a:endParaRPr lang="en-US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    --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用‘祂使我’－－先知亲身感受痛苦发出哀歌</a:t>
            </a:r>
            <a:endParaRPr lang="en-AU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1. 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惨况──神用苦楚绕他</a:t>
            </a:r>
          </a:p>
          <a:p>
            <a:pPr marL="0" indent="0">
              <a:buNone/>
            </a:pP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       --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不断的苦楚：祂终日再三反手攻击我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 3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</a:t>
            </a:r>
            <a:endParaRPr lang="en-AU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       --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肉身的苦楚：祂使我皮肉枯干 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4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</a:t>
            </a:r>
            <a:endParaRPr lang="en-US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 	 --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灵里的苦楚：祂使我祷告不得上达 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5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－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9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</a:t>
            </a:r>
            <a:endParaRPr lang="en-US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 	 --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心灵的苦楚：我成了众民的笑话 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10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－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16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</a:t>
            </a:r>
            <a:endParaRPr lang="en-US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    --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用‘你使我’：你使我远离平安，我忘记好处 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17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－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18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</a:t>
            </a:r>
            <a:endParaRPr lang="en-US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2. 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原因──出于真神的美意：人在幼年负轭，这原是好的 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27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－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28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</a:t>
            </a:r>
            <a:endParaRPr lang="en-AU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3. 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哀痛──经历真正的痛苦：我的眼多多流泪总不止息 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49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－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51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节</a:t>
            </a:r>
            <a:endParaRPr lang="en-AU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dirty="0"/>
          </a:p>
          <a:p>
            <a:pPr marL="0" indent="0">
              <a:buNone/>
            </a:pPr>
            <a:endParaRPr lang="en-AU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90976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369F8-A78E-4BFC-BB78-CA9E299D1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/>
              <a:t>第三首哀歌</a:t>
            </a:r>
            <a:r>
              <a:rPr lang="en-US" altLang="zh-CN" dirty="0"/>
              <a:t>—</a:t>
            </a:r>
            <a:r>
              <a:rPr lang="zh-CN" altLang="en-US" dirty="0"/>
              <a:t>苦难中的仰望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7E1B5-3BDC-4A1D-BFBA-B92B48973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6401"/>
          </a:xfrm>
        </p:spPr>
        <p:txBody>
          <a:bodyPr>
            <a:normAutofit lnSpcReduction="10000"/>
          </a:bodyPr>
          <a:lstStyle/>
          <a:p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4. 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出路──仰望真神的慈怜</a:t>
            </a:r>
            <a:endParaRPr lang="en-US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	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除了求神观看、求神报仇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</a:rPr>
              <a:t>(63-64)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以外，先知懂得仰望神。</a:t>
            </a:r>
            <a:endParaRPr lang="en-US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积极的思想</a:t>
            </a:r>
            <a:endParaRPr lang="en-US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zh-CN" altLang="zh-CN" sz="2400" dirty="0"/>
              <a:t>我想起这事，心里就有指望。我们不至消灭，是出于耶和华诸般的慈爱，是因他的怜悯不至断绝。每早晨这都是新的。你的诚实极其广大！</a:t>
            </a:r>
            <a:r>
              <a:rPr lang="en-US" altLang="zh-CN" sz="2400" dirty="0"/>
              <a:t>(19-23)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心里的确信</a:t>
            </a:r>
            <a:endParaRPr lang="en-US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zh-CN" altLang="zh-CN" sz="2400" dirty="0"/>
              <a:t>我心里说：“耶和华是我的份，因此，我要仰望他。”</a:t>
            </a:r>
            <a:r>
              <a:rPr lang="en-US" altLang="zh-CN" sz="2400" dirty="0"/>
              <a:t>(24-28)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</a:rPr>
              <a:t>实质的行动</a:t>
            </a:r>
            <a:endParaRPr lang="en-US" altLang="zh-CN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400" dirty="0"/>
              <a:t>继续静默等候神，主必不永远丢弃人 </a:t>
            </a:r>
            <a:r>
              <a:rPr lang="en-US" altLang="zh-CN" sz="2400" dirty="0"/>
              <a:t>31-39</a:t>
            </a:r>
            <a:r>
              <a:rPr lang="zh-CN" altLang="en-US" sz="2400" dirty="0"/>
              <a:t>节</a:t>
            </a:r>
            <a:endParaRPr lang="en-US" altLang="zh-CN" sz="2400" dirty="0"/>
          </a:p>
          <a:p>
            <a:pPr marL="0" indent="0">
              <a:buNone/>
            </a:pPr>
            <a:r>
              <a:rPr lang="zh-CN" altLang="en-US" sz="2400" dirty="0"/>
              <a:t>悔改、认罪和忧伤 </a:t>
            </a:r>
            <a:r>
              <a:rPr lang="en-US" altLang="zh-CN" sz="2400" dirty="0"/>
              <a:t>40-54</a:t>
            </a:r>
            <a:r>
              <a:rPr lang="zh-CN" altLang="en-US" sz="2400" dirty="0"/>
              <a:t>节</a:t>
            </a:r>
            <a:endParaRPr lang="en-US" altLang="zh-CN" sz="2400" dirty="0"/>
          </a:p>
          <a:p>
            <a:pPr marL="0" indent="0">
              <a:buNone/>
            </a:pPr>
            <a:r>
              <a:rPr lang="zh-CN" altLang="en-US" sz="2400" dirty="0"/>
              <a:t>信心且有果效的祈祷：耶和华啊，我从深牢中求告你的名 </a:t>
            </a:r>
            <a:r>
              <a:rPr lang="en-US" altLang="zh-CN" sz="2400"/>
              <a:t>55-66</a:t>
            </a:r>
            <a:r>
              <a:rPr lang="zh-CN" altLang="en-US" sz="2400"/>
              <a:t>节</a:t>
            </a:r>
            <a:endParaRPr lang="en-US" altLang="zh-CN" sz="2400" dirty="0"/>
          </a:p>
          <a:p>
            <a:endParaRPr lang="zh-CN" altLang="en-US" dirty="0"/>
          </a:p>
          <a:p>
            <a:pPr marL="0" indent="0">
              <a:buNone/>
            </a:pPr>
            <a:endParaRPr lang="en-AU" sz="24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23364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1449</Words>
  <Application>Microsoft Office PowerPoint</Application>
  <PresentationFormat>Widescreen</PresentationFormat>
  <Paragraphs>81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DengXian</vt:lpstr>
      <vt:lpstr>DengXian</vt:lpstr>
      <vt:lpstr>Arial</vt:lpstr>
      <vt:lpstr>Calibri</vt:lpstr>
      <vt:lpstr>Calibri Light</vt:lpstr>
      <vt:lpstr>Wingdings</vt:lpstr>
      <vt:lpstr>Office Theme</vt:lpstr>
      <vt:lpstr>耶利米哀歌</vt:lpstr>
      <vt:lpstr>耶利米哀歌的简介</vt:lpstr>
      <vt:lpstr>耶利米哀歌的特点</vt:lpstr>
      <vt:lpstr>耶利米哀歌的钥节</vt:lpstr>
      <vt:lpstr>第一首哀歌-圣城的苦况</vt:lpstr>
      <vt:lpstr>第一首哀歌-圣城的苦况</vt:lpstr>
      <vt:lpstr>第二首哀歌—苦难的原因</vt:lpstr>
      <vt:lpstr>第三首哀歌—苦难中的仰望</vt:lpstr>
      <vt:lpstr>第三首哀歌—苦难中的仰望</vt:lpstr>
      <vt:lpstr>第四首哀歌—罪的刑罚</vt:lpstr>
      <vt:lpstr>第五首哀歌—苦难中的祷告</vt:lpstr>
      <vt:lpstr>问题思考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耶利米哀歌</dc:title>
  <dc:creator>lianying zheng</dc:creator>
  <cp:lastModifiedBy>lianying zheng</cp:lastModifiedBy>
  <cp:revision>55</cp:revision>
  <dcterms:created xsi:type="dcterms:W3CDTF">2018-12-12T03:48:05Z</dcterms:created>
  <dcterms:modified xsi:type="dcterms:W3CDTF">2018-12-15T12:20:13Z</dcterms:modified>
</cp:coreProperties>
</file>