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80" r:id="rId3"/>
    <p:sldId id="267" r:id="rId4"/>
    <p:sldId id="276" r:id="rId5"/>
    <p:sldId id="265" r:id="rId6"/>
    <p:sldId id="268" r:id="rId7"/>
    <p:sldId id="269" r:id="rId8"/>
    <p:sldId id="270" r:id="rId9"/>
    <p:sldId id="257" r:id="rId10"/>
    <p:sldId id="277" r:id="rId11"/>
    <p:sldId id="271" r:id="rId12"/>
    <p:sldId id="273" r:id="rId13"/>
    <p:sldId id="274" r:id="rId14"/>
    <p:sldId id="272" r:id="rId15"/>
    <p:sldId id="260" r:id="rId16"/>
    <p:sldId id="278" r:id="rId17"/>
    <p:sldId id="281" r:id="rId18"/>
    <p:sldId id="261" r:id="rId19"/>
    <p:sldId id="290" r:id="rId20"/>
    <p:sldId id="294" r:id="rId21"/>
    <p:sldId id="291" r:id="rId22"/>
    <p:sldId id="292" r:id="rId23"/>
    <p:sldId id="293" r:id="rId24"/>
    <p:sldId id="266" r:id="rId25"/>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anying zheng" initials="lz" lastIdx="0" clrIdx="0">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度样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1308"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0D9D06-0C42-4402-8D37-6DCDB1D7FDC0}" type="datetimeFigureOut">
              <a:rPr lang="en-AU" smtClean="0"/>
              <a:t>9/12/2018</a:t>
            </a:fld>
            <a:endParaRPr lang="en-AU"/>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820FAE-3ECB-47D3-BC01-50F5861E18DC}" type="slidenum">
              <a:rPr lang="en-AU" smtClean="0"/>
              <a:t>‹#›</a:t>
            </a:fld>
            <a:endParaRPr lang="en-AU"/>
          </a:p>
        </p:txBody>
      </p:sp>
    </p:spTree>
    <p:extLst>
      <p:ext uri="{BB962C8B-B14F-4D97-AF65-F5344CB8AC3E}">
        <p14:creationId xmlns:p14="http://schemas.microsoft.com/office/powerpoint/2010/main" val="12596794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BB820FAE-3ECB-47D3-BC01-50F5861E18DC}" type="slidenum">
              <a:rPr lang="en-AU" smtClean="0"/>
              <a:t>18</a:t>
            </a:fld>
            <a:endParaRPr lang="en-AU"/>
          </a:p>
        </p:txBody>
      </p:sp>
    </p:spTree>
    <p:extLst>
      <p:ext uri="{BB962C8B-B14F-4D97-AF65-F5344CB8AC3E}">
        <p14:creationId xmlns:p14="http://schemas.microsoft.com/office/powerpoint/2010/main" val="38766298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a:t>单击此处编辑母版标题样式</a:t>
            </a:r>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2018/12/9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2018/12/9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2018/12/9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idx="1"/>
          </p:nvPr>
        </p:nvSpPr>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2018/12/9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a:t>单击此处编辑母版标题样式</a:t>
            </a:r>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2018/12/9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2018/12/9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a:t>单击此处编辑母版标题样式</a:t>
            </a:r>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7" name="日期占位符 6"/>
          <p:cNvSpPr>
            <a:spLocks noGrp="1"/>
          </p:cNvSpPr>
          <p:nvPr>
            <p:ph type="dt" sz="half" idx="10"/>
          </p:nvPr>
        </p:nvSpPr>
        <p:spPr/>
        <p:txBody>
          <a:bodyPr/>
          <a:lstStyle/>
          <a:p>
            <a:fld id="{530820CF-B880-4189-942D-D702A7CBA730}" type="datetimeFigureOut">
              <a:rPr lang="zh-CN" altLang="en-US" smtClean="0"/>
              <a:t>2018/12/9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530820CF-B880-4189-942D-D702A7CBA730}" type="datetimeFigureOut">
              <a:rPr lang="zh-CN" altLang="en-US" smtClean="0"/>
              <a:t>2018/12/9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2018/12/9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2018/12/9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2018/12/9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2018/12/9</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normAutofit fontScale="90000"/>
          </a:bodyPr>
          <a:lstStyle/>
          <a:p>
            <a:r>
              <a:rPr lang="zh-CN" altLang="en-US" dirty="0"/>
              <a:t>耶利米书</a:t>
            </a:r>
            <a:r>
              <a:rPr lang="en-AU" dirty="0"/>
              <a:t>46-51 </a:t>
            </a:r>
            <a:r>
              <a:rPr lang="zh-CN" altLang="en-US" dirty="0"/>
              <a:t>对列国的预言</a:t>
            </a:r>
            <a:r>
              <a:rPr lang="en-AU" dirty="0"/>
              <a:t/>
            </a:r>
            <a:br>
              <a:rPr lang="en-AU" dirty="0"/>
            </a:br>
            <a:endParaRPr lang="zh-CN" altLang="en-US" dirty="0"/>
          </a:p>
        </p:txBody>
      </p:sp>
      <p:sp>
        <p:nvSpPr>
          <p:cNvPr id="7" name="内容占位符 6"/>
          <p:cNvSpPr>
            <a:spLocks noGrp="1"/>
          </p:cNvSpPr>
          <p:nvPr>
            <p:ph idx="1"/>
          </p:nvPr>
        </p:nvSpPr>
        <p:spPr/>
        <p:txBody>
          <a:bodyPr>
            <a:normAutofit lnSpcReduction="10000"/>
          </a:bodyPr>
          <a:lstStyle/>
          <a:p>
            <a:pPr fontAlgn="t"/>
            <a:r>
              <a:rPr lang="zh-CN" altLang="en-US" sz="2600" dirty="0"/>
              <a:t>这些信息是耶利米在事工中期</a:t>
            </a:r>
            <a:r>
              <a:rPr lang="en-US" sz="2600" dirty="0"/>
              <a:t>(B.C.610-590</a:t>
            </a:r>
            <a:r>
              <a:rPr lang="zh-CN" altLang="en-US" sz="2600" dirty="0"/>
              <a:t>年</a:t>
            </a:r>
            <a:r>
              <a:rPr lang="en-US" sz="2600" dirty="0"/>
              <a:t>)</a:t>
            </a:r>
            <a:r>
              <a:rPr lang="zh-CN" altLang="en-US" sz="2600" dirty="0"/>
              <a:t>所宣告的却集中记录在本书的结尾部分。这是为了</a:t>
            </a:r>
            <a:r>
              <a:rPr lang="en-US" sz="2600" dirty="0"/>
              <a:t>:</a:t>
            </a:r>
            <a:r>
              <a:rPr lang="zh-CN" altLang="en-US" sz="2600" dirty="0"/>
              <a:t>①给所宣告的信息提供史料证据</a:t>
            </a:r>
            <a:r>
              <a:rPr lang="en-US" sz="2600" dirty="0"/>
              <a:t>;</a:t>
            </a:r>
            <a:r>
              <a:rPr lang="zh-CN" altLang="en-US" sz="2600" dirty="0"/>
              <a:t>②见证神对罪恶的一贯原则。本段落的中心思想是</a:t>
            </a:r>
            <a:r>
              <a:rPr lang="en-US" sz="2600" dirty="0"/>
              <a:t>,</a:t>
            </a:r>
            <a:r>
              <a:rPr lang="zh-CN" altLang="en-US" sz="2600" dirty="0"/>
              <a:t>列国之间的权势矛盾只是改变国际政局的外在手段</a:t>
            </a:r>
            <a:r>
              <a:rPr lang="en-US" sz="2600" dirty="0"/>
              <a:t>,</a:t>
            </a:r>
            <a:r>
              <a:rPr lang="zh-CN" altLang="en-US" sz="2600" dirty="0"/>
              <a:t>根本原因则在于统治万国而掌管历史的神</a:t>
            </a:r>
            <a:endParaRPr lang="en-AU" altLang="zh-CN" sz="2600" dirty="0"/>
          </a:p>
          <a:p>
            <a:pPr algn="just">
              <a:lnSpc>
                <a:spcPct val="107000"/>
              </a:lnSpc>
              <a:spcAft>
                <a:spcPts val="0"/>
              </a:spcAft>
            </a:pPr>
            <a:r>
              <a:rPr lang="zh-CN" altLang="en-US" sz="2600" dirty="0">
                <a:solidFill>
                  <a:srgbClr val="000000"/>
                </a:solidFill>
                <a:latin typeface="Calibri" panose="020F0502020204030204" pitchFamily="34" charset="0"/>
                <a:ea typeface="SimSun" panose="02010600030101010101" pitchFamily="2" charset="-122"/>
                <a:cs typeface="Times New Roman" panose="02020603050405020304" pitchFamily="18" charset="0"/>
              </a:rPr>
              <a:t>耶</a:t>
            </a:r>
            <a:r>
              <a:rPr lang="en-US" sz="2600" dirty="0">
                <a:solidFill>
                  <a:srgbClr val="000000"/>
                </a:solidFill>
                <a:latin typeface="&amp;quot"/>
                <a:ea typeface="DengXian" panose="02010600030101010101" pitchFamily="2" charset="-122"/>
                <a:cs typeface="Times New Roman" panose="02020603050405020304" pitchFamily="18" charset="0"/>
              </a:rPr>
              <a:t>46-51</a:t>
            </a:r>
            <a:r>
              <a:rPr lang="zh-CN" altLang="en-US" sz="2600" dirty="0">
                <a:solidFill>
                  <a:srgbClr val="000000"/>
                </a:solidFill>
                <a:latin typeface="Calibri" panose="020F0502020204030204" pitchFamily="34" charset="0"/>
                <a:ea typeface="SimSun" panose="02010600030101010101" pitchFamily="2" charset="-122"/>
                <a:cs typeface="Times New Roman" panose="02020603050405020304" pitchFamily="18" charset="0"/>
              </a:rPr>
              <a:t>章是十首关于以下国家和民族的诗歌：埃及（</a:t>
            </a:r>
            <a:r>
              <a:rPr lang="en-US" sz="2600" dirty="0">
                <a:solidFill>
                  <a:srgbClr val="000000"/>
                </a:solidFill>
                <a:latin typeface="&amp;quot"/>
                <a:ea typeface="DengXian" panose="02010600030101010101" pitchFamily="2" charset="-122"/>
                <a:cs typeface="Times New Roman" panose="02020603050405020304" pitchFamily="18" charset="0"/>
              </a:rPr>
              <a:t>46</a:t>
            </a:r>
            <a:r>
              <a:rPr lang="zh-CN" altLang="en-US" sz="2600" dirty="0">
                <a:solidFill>
                  <a:srgbClr val="000000"/>
                </a:solidFill>
                <a:latin typeface="Calibri" panose="020F0502020204030204" pitchFamily="34" charset="0"/>
                <a:ea typeface="SimSun" panose="02010600030101010101" pitchFamily="2" charset="-122"/>
                <a:cs typeface="Times New Roman" panose="02020603050405020304" pitchFamily="18" charset="0"/>
              </a:rPr>
              <a:t>）非利士人（</a:t>
            </a:r>
            <a:r>
              <a:rPr lang="en-US" sz="2600" dirty="0">
                <a:solidFill>
                  <a:srgbClr val="000000"/>
                </a:solidFill>
                <a:latin typeface="&amp;quot"/>
                <a:ea typeface="DengXian" panose="02010600030101010101" pitchFamily="2" charset="-122"/>
                <a:cs typeface="Times New Roman" panose="02020603050405020304" pitchFamily="18" charset="0"/>
              </a:rPr>
              <a:t>47</a:t>
            </a:r>
            <a:r>
              <a:rPr lang="zh-CN" altLang="en-US" sz="2600" dirty="0">
                <a:solidFill>
                  <a:srgbClr val="000000"/>
                </a:solidFill>
                <a:latin typeface="Calibri" panose="020F0502020204030204" pitchFamily="34" charset="0"/>
                <a:ea typeface="SimSun" panose="02010600030101010101" pitchFamily="2" charset="-122"/>
                <a:cs typeface="Times New Roman" panose="02020603050405020304" pitchFamily="18" charset="0"/>
              </a:rPr>
              <a:t>）摩押（</a:t>
            </a:r>
            <a:r>
              <a:rPr lang="en-US" sz="2600" dirty="0">
                <a:solidFill>
                  <a:srgbClr val="000000"/>
                </a:solidFill>
                <a:latin typeface="&amp;quot"/>
                <a:ea typeface="DengXian" panose="02010600030101010101" pitchFamily="2" charset="-122"/>
                <a:cs typeface="Times New Roman" panose="02020603050405020304" pitchFamily="18" charset="0"/>
              </a:rPr>
              <a:t>48</a:t>
            </a:r>
            <a:r>
              <a:rPr lang="zh-CN" altLang="en-US" sz="2600" dirty="0">
                <a:solidFill>
                  <a:srgbClr val="000000"/>
                </a:solidFill>
                <a:latin typeface="Calibri" panose="020F0502020204030204" pitchFamily="34" charset="0"/>
                <a:ea typeface="SimSun" panose="02010600030101010101" pitchFamily="2" charset="-122"/>
                <a:cs typeface="Times New Roman" panose="02020603050405020304" pitchFamily="18" charset="0"/>
              </a:rPr>
              <a:t>），亚扪人（</a:t>
            </a:r>
            <a:r>
              <a:rPr lang="en-US" sz="2200" dirty="0">
                <a:solidFill>
                  <a:srgbClr val="000000"/>
                </a:solidFill>
                <a:latin typeface="&amp;quot"/>
                <a:ea typeface="DengXian" panose="02010600030101010101" pitchFamily="2" charset="-122"/>
                <a:cs typeface="Times New Roman" panose="02020603050405020304" pitchFamily="18" charset="0"/>
              </a:rPr>
              <a:t>49:1-6</a:t>
            </a:r>
            <a:r>
              <a:rPr lang="zh-CN" altLang="en-US" sz="2600" dirty="0">
                <a:solidFill>
                  <a:srgbClr val="000000"/>
                </a:solidFill>
                <a:latin typeface="Calibri" panose="020F0502020204030204" pitchFamily="34" charset="0"/>
                <a:ea typeface="SimSun" panose="02010600030101010101" pitchFamily="2" charset="-122"/>
                <a:cs typeface="Times New Roman" panose="02020603050405020304" pitchFamily="18" charset="0"/>
              </a:rPr>
              <a:t>）以东（</a:t>
            </a:r>
            <a:r>
              <a:rPr lang="en-US" sz="2200" dirty="0">
                <a:solidFill>
                  <a:srgbClr val="000000"/>
                </a:solidFill>
                <a:latin typeface="&amp;quot"/>
                <a:ea typeface="DengXian" panose="02010600030101010101" pitchFamily="2" charset="-122"/>
                <a:cs typeface="Times New Roman" panose="02020603050405020304" pitchFamily="18" charset="0"/>
              </a:rPr>
              <a:t>49:7-22</a:t>
            </a:r>
            <a:r>
              <a:rPr lang="zh-CN" altLang="en-US" sz="2600" dirty="0">
                <a:solidFill>
                  <a:srgbClr val="000000"/>
                </a:solidFill>
                <a:latin typeface="Calibri" panose="020F0502020204030204" pitchFamily="34" charset="0"/>
                <a:ea typeface="SimSun" panose="02010600030101010101" pitchFamily="2" charset="-122"/>
                <a:cs typeface="Times New Roman" panose="02020603050405020304" pitchFamily="18" charset="0"/>
              </a:rPr>
              <a:t>）大马士革（</a:t>
            </a:r>
            <a:r>
              <a:rPr lang="en-US" sz="2200" dirty="0">
                <a:solidFill>
                  <a:srgbClr val="000000"/>
                </a:solidFill>
                <a:latin typeface="&amp;quot"/>
                <a:ea typeface="DengXian" panose="02010600030101010101" pitchFamily="2" charset="-122"/>
                <a:cs typeface="Times New Roman" panose="02020603050405020304" pitchFamily="18" charset="0"/>
              </a:rPr>
              <a:t>49:23-27</a:t>
            </a:r>
            <a:r>
              <a:rPr lang="zh-CN" altLang="en-US" sz="2600" dirty="0">
                <a:solidFill>
                  <a:srgbClr val="000000"/>
                </a:solidFill>
                <a:latin typeface="Calibri" panose="020F0502020204030204" pitchFamily="34" charset="0"/>
                <a:ea typeface="SimSun" panose="02010600030101010101" pitchFamily="2" charset="-122"/>
                <a:cs typeface="Times New Roman" panose="02020603050405020304" pitchFamily="18" charset="0"/>
              </a:rPr>
              <a:t>）基达（</a:t>
            </a:r>
            <a:r>
              <a:rPr lang="en-US" sz="2000" b="1" dirty="0">
                <a:solidFill>
                  <a:srgbClr val="000000"/>
                </a:solidFill>
                <a:latin typeface="SimSun" panose="02010600030101010101" pitchFamily="2" charset="-122"/>
                <a:ea typeface="SimSun" panose="02010600030101010101" pitchFamily="2" charset="-122"/>
                <a:cs typeface="Times New Roman" panose="02020603050405020304" pitchFamily="18" charset="0"/>
              </a:rPr>
              <a:t>49:28,29</a:t>
            </a:r>
            <a:r>
              <a:rPr lang="zh-CN" altLang="en-US" sz="2600" dirty="0">
                <a:solidFill>
                  <a:srgbClr val="000000"/>
                </a:solidFill>
                <a:latin typeface="Calibri" panose="020F0502020204030204" pitchFamily="34" charset="0"/>
                <a:ea typeface="SimSun" panose="02010600030101010101" pitchFamily="2" charset="-122"/>
                <a:cs typeface="Times New Roman" panose="02020603050405020304" pitchFamily="18" charset="0"/>
              </a:rPr>
              <a:t>）夏琐（</a:t>
            </a:r>
            <a:r>
              <a:rPr lang="en-US" sz="2200" dirty="0">
                <a:solidFill>
                  <a:srgbClr val="000000"/>
                </a:solidFill>
                <a:latin typeface="&amp;quot"/>
                <a:ea typeface="DengXian" panose="02010600030101010101" pitchFamily="2" charset="-122"/>
                <a:cs typeface="Times New Roman" panose="02020603050405020304" pitchFamily="18" charset="0"/>
              </a:rPr>
              <a:t>49:30-33</a:t>
            </a:r>
            <a:r>
              <a:rPr lang="zh-CN" altLang="en-US" sz="2600" dirty="0">
                <a:solidFill>
                  <a:srgbClr val="000000"/>
                </a:solidFill>
                <a:latin typeface="Calibri" panose="020F0502020204030204" pitchFamily="34" charset="0"/>
                <a:ea typeface="SimSun" panose="02010600030101010101" pitchFamily="2" charset="-122"/>
                <a:cs typeface="Times New Roman" panose="02020603050405020304" pitchFamily="18" charset="0"/>
              </a:rPr>
              <a:t>）以拦（</a:t>
            </a:r>
            <a:r>
              <a:rPr lang="en-US" sz="2200" dirty="0">
                <a:solidFill>
                  <a:srgbClr val="000000"/>
                </a:solidFill>
                <a:latin typeface="&amp;quot"/>
                <a:ea typeface="DengXian" panose="02010600030101010101" pitchFamily="2" charset="-122"/>
                <a:cs typeface="Times New Roman" panose="02020603050405020304" pitchFamily="18" charset="0"/>
              </a:rPr>
              <a:t>49:34-39</a:t>
            </a:r>
            <a:r>
              <a:rPr lang="zh-CN" altLang="en-US" sz="2600" dirty="0">
                <a:solidFill>
                  <a:srgbClr val="000000"/>
                </a:solidFill>
                <a:latin typeface="Calibri" panose="020F0502020204030204" pitchFamily="34" charset="0"/>
                <a:ea typeface="SimSun" panose="02010600030101010101" pitchFamily="2" charset="-122"/>
                <a:cs typeface="Times New Roman" panose="02020603050405020304" pitchFamily="18" charset="0"/>
              </a:rPr>
              <a:t>）和巴比伦（</a:t>
            </a:r>
            <a:r>
              <a:rPr lang="en-US" sz="2200" dirty="0">
                <a:solidFill>
                  <a:srgbClr val="000000"/>
                </a:solidFill>
                <a:latin typeface="&amp;quot"/>
                <a:ea typeface="DengXian" panose="02010600030101010101" pitchFamily="2" charset="-122"/>
                <a:cs typeface="Times New Roman" panose="02020603050405020304" pitchFamily="18" charset="0"/>
              </a:rPr>
              <a:t>50:1-51:58</a:t>
            </a:r>
            <a:r>
              <a:rPr lang="zh-CN" altLang="en-US" sz="2600" dirty="0">
                <a:solidFill>
                  <a:srgbClr val="000000"/>
                </a:solidFill>
                <a:latin typeface="Calibri" panose="020F0502020204030204" pitchFamily="34" charset="0"/>
                <a:ea typeface="SimSun" panose="02010600030101010101" pitchFamily="2" charset="-122"/>
                <a:cs typeface="Times New Roman" panose="02020603050405020304" pitchFamily="18" charset="0"/>
              </a:rPr>
              <a:t>）</a:t>
            </a:r>
            <a:r>
              <a:rPr lang="zh-CN" altLang="en-US" sz="2600" dirty="0"/>
              <a:t>他们都曾给犹大带去恶劣的影响</a:t>
            </a:r>
            <a:endParaRPr lang="en-AU" altLang="zh-CN" sz="2600" dirty="0">
              <a:solidFill>
                <a:srgbClr val="000000"/>
              </a:solidFill>
              <a:latin typeface="Calibri" panose="020F0502020204030204" pitchFamily="34" charset="0"/>
              <a:ea typeface="SimSun" panose="02010600030101010101" pitchFamily="2" charset="-122"/>
              <a:cs typeface="Times New Roman" panose="02020603050405020304" pitchFamily="18" charset="0"/>
            </a:endParaRPr>
          </a:p>
          <a:p>
            <a:pPr algn="just">
              <a:lnSpc>
                <a:spcPct val="107000"/>
              </a:lnSpc>
              <a:spcAft>
                <a:spcPts val="0"/>
              </a:spcAft>
            </a:pPr>
            <a:endParaRPr lang="en-AU" altLang="zh-CN" sz="2800" dirty="0">
              <a:solidFill>
                <a:srgbClr val="000000"/>
              </a:solidFill>
              <a:latin typeface="Calibri" panose="020F0502020204030204" pitchFamily="34" charset="0"/>
              <a:ea typeface="SimSun" panose="02010600030101010101" pitchFamily="2" charset="-122"/>
              <a:cs typeface="Times New Roman" panose="02020603050405020304" pitchFamily="18" charset="0"/>
            </a:endParaRPr>
          </a:p>
          <a:p>
            <a:pPr fontAlgn="t"/>
            <a:endParaRPr lang="zh-CN" altLang="en-US" sz="2800" dirty="0"/>
          </a:p>
        </p:txBody>
      </p:sp>
    </p:spTree>
    <p:extLst>
      <p:ext uri="{BB962C8B-B14F-4D97-AF65-F5344CB8AC3E}">
        <p14:creationId xmlns:p14="http://schemas.microsoft.com/office/powerpoint/2010/main" val="12393224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41BE94-982B-472E-A4B8-EBEBC5241358}"/>
              </a:ext>
            </a:extLst>
          </p:cNvPr>
          <p:cNvSpPr>
            <a:spLocks noGrp="1"/>
          </p:cNvSpPr>
          <p:nvPr>
            <p:ph type="title"/>
          </p:nvPr>
        </p:nvSpPr>
        <p:spPr/>
        <p:txBody>
          <a:bodyPr/>
          <a:lstStyle/>
          <a:p>
            <a:r>
              <a:rPr lang="zh-CN" altLang="en-US" dirty="0"/>
              <a:t>以色列周边邻国的地图</a:t>
            </a:r>
            <a:endParaRPr lang="en-AU" dirty="0"/>
          </a:p>
        </p:txBody>
      </p:sp>
      <p:pic>
        <p:nvPicPr>
          <p:cNvPr id="5" name="Content Placeholder 4">
            <a:extLst>
              <a:ext uri="{FF2B5EF4-FFF2-40B4-BE49-F238E27FC236}">
                <a16:creationId xmlns:a16="http://schemas.microsoft.com/office/drawing/2014/main" id="{A67BCD67-5516-424B-8D49-EBC7BFFF6D7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99592" y="1417638"/>
            <a:ext cx="7200800" cy="5388599"/>
          </a:xfrm>
        </p:spPr>
      </p:pic>
    </p:spTree>
    <p:extLst>
      <p:ext uri="{BB962C8B-B14F-4D97-AF65-F5344CB8AC3E}">
        <p14:creationId xmlns:p14="http://schemas.microsoft.com/office/powerpoint/2010/main" val="2011563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E4275E-5BCE-4D54-B737-292AFE76C7C1}"/>
              </a:ext>
            </a:extLst>
          </p:cNvPr>
          <p:cNvSpPr>
            <a:spLocks noGrp="1"/>
          </p:cNvSpPr>
          <p:nvPr>
            <p:ph type="title"/>
          </p:nvPr>
        </p:nvSpPr>
        <p:spPr/>
        <p:txBody>
          <a:bodyPr/>
          <a:lstStyle/>
          <a:p>
            <a:r>
              <a:rPr lang="zh-CN" altLang="en-US" dirty="0"/>
              <a:t>预言摩押亚扪必受罚（</a:t>
            </a:r>
            <a:r>
              <a:rPr lang="en-US" altLang="zh-CN" sz="3200" dirty="0"/>
              <a:t>48-49</a:t>
            </a:r>
            <a:r>
              <a:rPr lang="zh-CN" altLang="en-US" sz="3200" dirty="0"/>
              <a:t>：</a:t>
            </a:r>
            <a:r>
              <a:rPr lang="en-US" altLang="zh-CN" sz="3200" dirty="0"/>
              <a:t>6</a:t>
            </a:r>
            <a:r>
              <a:rPr lang="zh-CN" altLang="en-US" dirty="0"/>
              <a:t>）</a:t>
            </a:r>
            <a:endParaRPr lang="en-AU" dirty="0"/>
          </a:p>
        </p:txBody>
      </p:sp>
      <p:sp>
        <p:nvSpPr>
          <p:cNvPr id="3" name="Content Placeholder 2">
            <a:extLst>
              <a:ext uri="{FF2B5EF4-FFF2-40B4-BE49-F238E27FC236}">
                <a16:creationId xmlns:a16="http://schemas.microsoft.com/office/drawing/2014/main" id="{D1716161-9EAD-4B74-A2D5-9F81641233C1}"/>
              </a:ext>
            </a:extLst>
          </p:cNvPr>
          <p:cNvSpPr>
            <a:spLocks noGrp="1"/>
          </p:cNvSpPr>
          <p:nvPr>
            <p:ph idx="1"/>
          </p:nvPr>
        </p:nvSpPr>
        <p:spPr/>
        <p:txBody>
          <a:bodyPr>
            <a:normAutofit/>
          </a:bodyPr>
          <a:lstStyle/>
          <a:p>
            <a:r>
              <a:rPr lang="zh-CN" altLang="en-US" sz="2400" dirty="0"/>
              <a:t>背景：</a:t>
            </a:r>
            <a:endParaRPr lang="en-AU" altLang="zh-CN" sz="2400" dirty="0"/>
          </a:p>
          <a:p>
            <a:r>
              <a:rPr lang="zh-CN" altLang="en-US" sz="2400" dirty="0"/>
              <a:t>创</a:t>
            </a:r>
            <a:r>
              <a:rPr lang="en-US" altLang="zh-CN" sz="2400" dirty="0"/>
              <a:t>19:37-38</a:t>
            </a:r>
            <a:r>
              <a:rPr lang="zh-CN" altLang="en-US" sz="2400" dirty="0"/>
              <a:t>的记载，摩押是罗得由大女儿所生的儿子，亚扪是罗得由小女儿所生的儿子</a:t>
            </a:r>
            <a:endParaRPr lang="en-AU" altLang="zh-CN" sz="2400" dirty="0"/>
          </a:p>
          <a:p>
            <a:r>
              <a:rPr lang="zh-CN" altLang="en-US" sz="2400" dirty="0"/>
              <a:t>到了士师时代，摩押王伊矶伦曾辖制以色列人十八年，直至以笏把他杀了（士</a:t>
            </a:r>
            <a:r>
              <a:rPr lang="en-US" altLang="zh-CN" sz="2400" dirty="0"/>
              <a:t>3:12-30</a:t>
            </a:r>
            <a:r>
              <a:rPr lang="zh-CN" altLang="en-US" sz="2400" dirty="0"/>
              <a:t>）。亚扪人也曾攻击欺压以色列人十八年，直至耶弗他战败他们（士</a:t>
            </a:r>
            <a:r>
              <a:rPr lang="en-US" altLang="zh-CN" sz="2400" dirty="0"/>
              <a:t>10:6-11:33</a:t>
            </a:r>
            <a:r>
              <a:rPr lang="zh-CN" altLang="en-US" dirty="0"/>
              <a:t>）。</a:t>
            </a:r>
            <a:endParaRPr lang="en-AU" altLang="zh-CN" dirty="0"/>
          </a:p>
          <a:p>
            <a:r>
              <a:rPr lang="zh-CN" altLang="en-US" sz="2400" dirty="0"/>
              <a:t>所罗门曾娶摩押和亚扪的公主，这两国的嫔妃引诱所罗门拜假神米勒公和基抹，亚扪的国神米勒公或摩洛（王下</a:t>
            </a:r>
            <a:r>
              <a:rPr lang="en-US" altLang="zh-CN" sz="2400" dirty="0"/>
              <a:t>23:10</a:t>
            </a:r>
            <a:r>
              <a:rPr lang="zh-CN" altLang="en-US" sz="2400" dirty="0"/>
              <a:t>）可憎之神。以色列国的分裂与所罗门及以色列人敬拜这些假神有关（王上</a:t>
            </a:r>
            <a:r>
              <a:rPr lang="en-US" altLang="zh-CN" sz="2400" dirty="0"/>
              <a:t>11:9-11</a:t>
            </a:r>
            <a:r>
              <a:rPr lang="zh-CN" altLang="en-US" sz="2400" dirty="0"/>
              <a:t>）。这也是摩押与亚扪受到神怒的原因之一。</a:t>
            </a:r>
            <a:endParaRPr lang="en-AU" altLang="zh-CN" dirty="0"/>
          </a:p>
        </p:txBody>
      </p:sp>
    </p:spTree>
    <p:extLst>
      <p:ext uri="{BB962C8B-B14F-4D97-AF65-F5344CB8AC3E}">
        <p14:creationId xmlns:p14="http://schemas.microsoft.com/office/powerpoint/2010/main" val="2910034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97F1A-3D0A-4B9D-B6EB-9474D5B6D759}"/>
              </a:ext>
            </a:extLst>
          </p:cNvPr>
          <p:cNvSpPr>
            <a:spLocks noGrp="1"/>
          </p:cNvSpPr>
          <p:nvPr>
            <p:ph type="title"/>
          </p:nvPr>
        </p:nvSpPr>
        <p:spPr/>
        <p:txBody>
          <a:bodyPr/>
          <a:lstStyle/>
          <a:p>
            <a:r>
              <a:rPr lang="zh-CN" altLang="en-US" dirty="0"/>
              <a:t>预言摩押亚们必受罚（</a:t>
            </a:r>
            <a:r>
              <a:rPr lang="en-US" altLang="zh-CN" sz="3200" dirty="0"/>
              <a:t>48-49</a:t>
            </a:r>
            <a:r>
              <a:rPr lang="zh-CN" altLang="en-US" sz="3200" dirty="0"/>
              <a:t>：</a:t>
            </a:r>
            <a:r>
              <a:rPr lang="en-US" altLang="zh-CN" sz="3200" dirty="0"/>
              <a:t>6</a:t>
            </a:r>
            <a:r>
              <a:rPr lang="zh-CN" altLang="en-US" dirty="0"/>
              <a:t>）</a:t>
            </a:r>
            <a:endParaRPr lang="en-AU" dirty="0"/>
          </a:p>
        </p:txBody>
      </p:sp>
      <p:sp>
        <p:nvSpPr>
          <p:cNvPr id="3" name="Content Placeholder 2">
            <a:extLst>
              <a:ext uri="{FF2B5EF4-FFF2-40B4-BE49-F238E27FC236}">
                <a16:creationId xmlns:a16="http://schemas.microsoft.com/office/drawing/2014/main" id="{65AE202E-83CA-4234-8188-0D9ABF11D06B}"/>
              </a:ext>
            </a:extLst>
          </p:cNvPr>
          <p:cNvSpPr>
            <a:spLocks noGrp="1"/>
          </p:cNvSpPr>
          <p:nvPr>
            <p:ph idx="1"/>
          </p:nvPr>
        </p:nvSpPr>
        <p:spPr/>
        <p:txBody>
          <a:bodyPr>
            <a:normAutofit/>
          </a:bodyPr>
          <a:lstStyle/>
          <a:p>
            <a:pPr marL="0" indent="0">
              <a:buNone/>
            </a:pPr>
            <a:r>
              <a:rPr lang="zh-CN" altLang="en-US" sz="2400" dirty="0"/>
              <a:t>   </a:t>
            </a:r>
            <a:r>
              <a:rPr lang="en-US" altLang="zh-CN" sz="2400" dirty="0"/>
              <a:t>48</a:t>
            </a:r>
            <a:r>
              <a:rPr lang="zh-CN" altLang="en-US" sz="2400" dirty="0"/>
              <a:t>章对摩押的预言：</a:t>
            </a:r>
            <a:endParaRPr lang="en-AU" altLang="zh-CN" sz="2400" dirty="0"/>
          </a:p>
          <a:p>
            <a:pPr marL="0" indent="0">
              <a:buNone/>
            </a:pPr>
            <a:r>
              <a:rPr lang="zh-CN" altLang="en-US" sz="2400" dirty="0"/>
              <a:t>     </a:t>
            </a:r>
            <a:r>
              <a:rPr lang="en-US" altLang="zh-CN" sz="2400" dirty="0"/>
              <a:t>1</a:t>
            </a:r>
            <a:r>
              <a:rPr lang="zh-CN" altLang="en-US" sz="2400" dirty="0"/>
              <a:t>、变为荒场，百姓哀号，祭司和首领一同被掳。</a:t>
            </a:r>
            <a:endParaRPr lang="en-AU" altLang="zh-CN" sz="2400" dirty="0"/>
          </a:p>
          <a:p>
            <a:pPr marL="0" indent="0">
              <a:buNone/>
            </a:pPr>
            <a:r>
              <a:rPr lang="en-US" altLang="zh-CN" sz="2400" dirty="0"/>
              <a:t>     2</a:t>
            </a:r>
            <a:r>
              <a:rPr lang="zh-CN" altLang="en-US" sz="2400" dirty="0"/>
              <a:t>、他们为耶和华行事懒惰，骄傲、狂妄，居心自大，嗤   笑以色列人，夺以色列地为业，拜偶像。</a:t>
            </a:r>
          </a:p>
          <a:p>
            <a:pPr marL="0" indent="0">
              <a:buNone/>
            </a:pPr>
            <a:r>
              <a:rPr lang="zh-CN" altLang="en-US" sz="2400" dirty="0"/>
              <a:t>   </a:t>
            </a:r>
            <a:r>
              <a:rPr lang="en-US" altLang="zh-CN" sz="2400" dirty="0"/>
              <a:t>3</a:t>
            </a:r>
            <a:r>
              <a:rPr lang="zh-CN" altLang="en-US" sz="2400" dirty="0"/>
              <a:t>、必被四围的列国恐吓嗤笑。</a:t>
            </a:r>
            <a:endParaRPr lang="en-AU" altLang="zh-CN" sz="2400" dirty="0"/>
          </a:p>
          <a:p>
            <a:pPr marL="0" indent="0">
              <a:buNone/>
            </a:pPr>
            <a:r>
              <a:rPr lang="en-US" altLang="zh-CN" sz="2400" dirty="0"/>
              <a:t>   4</a:t>
            </a:r>
            <a:r>
              <a:rPr lang="zh-CN" altLang="en-US" sz="2400" dirty="0"/>
              <a:t>、必被掳赶出，但被掳的摩押和亚扪人，还有部分归回。（当耶利米预言摩押亚扪要成为荒凉之地时，也正是它们最富强的时候，地形险要，兵力充足，在人看来这些灾难不可能发生）</a:t>
            </a:r>
            <a:endParaRPr lang="en-AU" altLang="zh-CN" sz="2400" dirty="0"/>
          </a:p>
        </p:txBody>
      </p:sp>
    </p:spTree>
    <p:extLst>
      <p:ext uri="{BB962C8B-B14F-4D97-AF65-F5344CB8AC3E}">
        <p14:creationId xmlns:p14="http://schemas.microsoft.com/office/powerpoint/2010/main" val="36969172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10D964-7DBE-4905-8DE4-FE700FD0221F}"/>
              </a:ext>
            </a:extLst>
          </p:cNvPr>
          <p:cNvSpPr>
            <a:spLocks noGrp="1"/>
          </p:cNvSpPr>
          <p:nvPr>
            <p:ph type="title"/>
          </p:nvPr>
        </p:nvSpPr>
        <p:spPr/>
        <p:txBody>
          <a:bodyPr/>
          <a:lstStyle/>
          <a:p>
            <a:r>
              <a:rPr lang="zh-CN" altLang="en-US" dirty="0"/>
              <a:t>预言摩押亚扪必受罚（</a:t>
            </a:r>
            <a:r>
              <a:rPr lang="en-US" altLang="zh-CN" sz="3200" dirty="0"/>
              <a:t>48-49</a:t>
            </a:r>
            <a:r>
              <a:rPr lang="zh-CN" altLang="en-US" sz="3200" dirty="0"/>
              <a:t>：</a:t>
            </a:r>
            <a:r>
              <a:rPr lang="en-US" altLang="zh-CN" sz="3200" dirty="0"/>
              <a:t>6</a:t>
            </a:r>
            <a:r>
              <a:rPr lang="zh-CN" altLang="en-US" dirty="0"/>
              <a:t>）</a:t>
            </a:r>
            <a:endParaRPr lang="en-AU" dirty="0"/>
          </a:p>
        </p:txBody>
      </p:sp>
      <p:sp>
        <p:nvSpPr>
          <p:cNvPr id="3" name="Content Placeholder 2">
            <a:extLst>
              <a:ext uri="{FF2B5EF4-FFF2-40B4-BE49-F238E27FC236}">
                <a16:creationId xmlns:a16="http://schemas.microsoft.com/office/drawing/2014/main" id="{8DC9A400-BAC1-40EE-97B6-95F35D951ED6}"/>
              </a:ext>
            </a:extLst>
          </p:cNvPr>
          <p:cNvSpPr>
            <a:spLocks noGrp="1"/>
          </p:cNvSpPr>
          <p:nvPr>
            <p:ph idx="1"/>
          </p:nvPr>
        </p:nvSpPr>
        <p:spPr/>
        <p:txBody>
          <a:bodyPr>
            <a:noAutofit/>
          </a:bodyPr>
          <a:lstStyle/>
          <a:p>
            <a:r>
              <a:rPr lang="zh-CN" altLang="en-US" sz="2400" dirty="0"/>
              <a:t>预言的实现：</a:t>
            </a:r>
            <a:endParaRPr lang="en-AU" altLang="zh-CN" sz="2400" dirty="0"/>
          </a:p>
          <a:p>
            <a:r>
              <a:rPr lang="zh-CN" altLang="en-US" sz="2400" dirty="0"/>
              <a:t>公元前</a:t>
            </a:r>
            <a:r>
              <a:rPr lang="en-US" altLang="zh-CN" sz="2400" dirty="0"/>
              <a:t>586</a:t>
            </a:r>
            <a:r>
              <a:rPr lang="zh-CN" altLang="en-US" sz="2400" dirty="0"/>
              <a:t>年，尼布甲尼撒攻陷耶路撒冷。大批犹太人被掳至巴比伦</a:t>
            </a:r>
            <a:endParaRPr lang="en-AU" altLang="zh-CN" sz="2400" dirty="0"/>
          </a:p>
          <a:p>
            <a:r>
              <a:rPr lang="zh-CN" altLang="en-US" sz="2400" dirty="0"/>
              <a:t>亚扪狡猾的策略与灭亡：先与巴比伦联合攻击犹大（王下</a:t>
            </a:r>
            <a:r>
              <a:rPr lang="en-US" altLang="zh-CN" sz="2400" dirty="0"/>
              <a:t>24</a:t>
            </a:r>
            <a:r>
              <a:rPr lang="zh-CN" altLang="en-US" sz="2400" dirty="0"/>
              <a:t>：</a:t>
            </a:r>
            <a:r>
              <a:rPr lang="en-US" altLang="zh-CN" sz="2400" dirty="0"/>
              <a:t>2</a:t>
            </a:r>
            <a:r>
              <a:rPr lang="zh-CN" altLang="en-US" sz="2400" dirty="0"/>
              <a:t>）后又与犹大结盟攻击巴比伦（耶</a:t>
            </a:r>
            <a:r>
              <a:rPr lang="en-US" altLang="zh-CN" sz="2400" dirty="0"/>
              <a:t>27</a:t>
            </a:r>
            <a:r>
              <a:rPr lang="zh-CN" altLang="en-US" sz="2400" dirty="0"/>
              <a:t>：</a:t>
            </a:r>
            <a:r>
              <a:rPr lang="en-US" altLang="zh-CN" sz="2400" dirty="0"/>
              <a:t>3</a:t>
            </a:r>
            <a:r>
              <a:rPr lang="zh-CN" altLang="en-US" sz="2400" dirty="0"/>
              <a:t>）</a:t>
            </a:r>
            <a:r>
              <a:rPr lang="en-US" altLang="zh-CN" sz="2400" dirty="0"/>
              <a:t>·</a:t>
            </a:r>
            <a:r>
              <a:rPr lang="zh-CN" altLang="en-US" sz="2400" dirty="0"/>
              <a:t>耶路撒冷毁灭，他们非常高兴（结</a:t>
            </a:r>
            <a:r>
              <a:rPr lang="en-US" altLang="zh-CN" sz="2400" dirty="0"/>
              <a:t>25</a:t>
            </a:r>
            <a:r>
              <a:rPr lang="zh-CN" altLang="en-US" sz="2400" dirty="0"/>
              <a:t>：</a:t>
            </a:r>
            <a:r>
              <a:rPr lang="en-US" altLang="zh-CN" sz="2400" dirty="0"/>
              <a:t>1-7</a:t>
            </a:r>
            <a:r>
              <a:rPr lang="zh-CN" altLang="en-US" sz="2400" dirty="0"/>
              <a:t>）后来阴谋杀了基大利然而（耶</a:t>
            </a:r>
            <a:r>
              <a:rPr lang="en-US" altLang="zh-CN" sz="2400" dirty="0"/>
              <a:t>41:14</a:t>
            </a:r>
            <a:r>
              <a:rPr lang="zh-CN" altLang="en-US" sz="2400" dirty="0"/>
              <a:t>）尼布甲尼撒看出亚扪的野心，立即派军攻陷亚扪京城拉巴（现今的安曼），掳去男女无数。考古研究证明，该地在公元前六世纪中叶之前人迹罕至。尼希米时代，为奴的亚扪人多比雅，力阻犹太人建殿（尼</a:t>
            </a:r>
            <a:r>
              <a:rPr lang="en-US" altLang="zh-CN" sz="2400" dirty="0"/>
              <a:t>4:3</a:t>
            </a:r>
            <a:r>
              <a:rPr lang="zh-CN" altLang="en-US" sz="2400" dirty="0"/>
              <a:t>）。其后裔数代为亚扪王。亚历山大一度占领该地，他死后归埃及多利买王朝辖制，罗马时代，亚扪从历史上消失了。</a:t>
            </a:r>
            <a:endParaRPr lang="en-AU" sz="2400" dirty="0"/>
          </a:p>
        </p:txBody>
      </p:sp>
    </p:spTree>
    <p:extLst>
      <p:ext uri="{BB962C8B-B14F-4D97-AF65-F5344CB8AC3E}">
        <p14:creationId xmlns:p14="http://schemas.microsoft.com/office/powerpoint/2010/main" val="39517677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D37F5-CDBF-4267-8C65-6F92EC55C609}"/>
              </a:ext>
            </a:extLst>
          </p:cNvPr>
          <p:cNvSpPr>
            <a:spLocks noGrp="1"/>
          </p:cNvSpPr>
          <p:nvPr>
            <p:ph type="title"/>
          </p:nvPr>
        </p:nvSpPr>
        <p:spPr/>
        <p:txBody>
          <a:bodyPr/>
          <a:lstStyle/>
          <a:p>
            <a:r>
              <a:rPr lang="zh-CN" altLang="en-US" dirty="0"/>
              <a:t>预言摩押亚扪必受罚（</a:t>
            </a:r>
            <a:r>
              <a:rPr lang="en-US" altLang="zh-CN" sz="3200" dirty="0"/>
              <a:t>48-49</a:t>
            </a:r>
            <a:r>
              <a:rPr lang="zh-CN" altLang="en-US" sz="3200" dirty="0"/>
              <a:t>：</a:t>
            </a:r>
            <a:r>
              <a:rPr lang="en-US" altLang="zh-CN" sz="3200" dirty="0"/>
              <a:t>6</a:t>
            </a:r>
            <a:r>
              <a:rPr lang="zh-CN" altLang="en-US" dirty="0"/>
              <a:t>）</a:t>
            </a:r>
            <a:endParaRPr lang="en-AU" dirty="0"/>
          </a:p>
        </p:txBody>
      </p:sp>
      <p:sp>
        <p:nvSpPr>
          <p:cNvPr id="3" name="Content Placeholder 2">
            <a:extLst>
              <a:ext uri="{FF2B5EF4-FFF2-40B4-BE49-F238E27FC236}">
                <a16:creationId xmlns:a16="http://schemas.microsoft.com/office/drawing/2014/main" id="{8D3E169B-0C9C-4A8D-85EF-2DFF0EB92680}"/>
              </a:ext>
            </a:extLst>
          </p:cNvPr>
          <p:cNvSpPr>
            <a:spLocks noGrp="1"/>
          </p:cNvSpPr>
          <p:nvPr>
            <p:ph idx="1"/>
          </p:nvPr>
        </p:nvSpPr>
        <p:spPr/>
        <p:txBody>
          <a:bodyPr>
            <a:normAutofit fontScale="92500" lnSpcReduction="10000"/>
          </a:bodyPr>
          <a:lstStyle/>
          <a:p>
            <a:r>
              <a:rPr lang="zh-CN" altLang="en-US" sz="2600" dirty="0"/>
              <a:t>摩押和亚扪人要归回，仍住在自己的地方（耶</a:t>
            </a:r>
            <a:r>
              <a:rPr lang="en-US" altLang="zh-CN" sz="2600" dirty="0"/>
              <a:t>48:47</a:t>
            </a:r>
            <a:r>
              <a:rPr lang="zh-CN" altLang="en-US" sz="2600" dirty="0"/>
              <a:t>；</a:t>
            </a:r>
            <a:r>
              <a:rPr lang="en-US" altLang="zh-CN" sz="2600" dirty="0"/>
              <a:t>49</a:t>
            </a:r>
            <a:r>
              <a:rPr lang="zh-CN" altLang="en-US" sz="2600" dirty="0"/>
              <a:t>）</a:t>
            </a:r>
            <a:endParaRPr lang="en-AU" altLang="zh-CN" sz="2600" dirty="0"/>
          </a:p>
          <a:p>
            <a:r>
              <a:rPr lang="zh-CN" altLang="en-US" sz="2600" dirty="0"/>
              <a:t>继巴比伦的统治之后，摩押又落到波斯的掌握之中，并由不同的亚拉伯民族占领</a:t>
            </a:r>
            <a:endParaRPr lang="en-AU" altLang="zh-CN" sz="2600" dirty="0"/>
          </a:p>
          <a:p>
            <a:r>
              <a:rPr lang="zh-CN" altLang="en-US" sz="2600" dirty="0"/>
              <a:t>阿拉伯民族占据摩押、亚扪时，摩押人和亚扪人已经被阿拉伯民族同化，吸入融合了。五旬节圣灵下降在耶路撒冷时，到耶路撒冷守五旬节听使徒彼得讲道的众人中，有亚拉伯人（徒</a:t>
            </a:r>
            <a:r>
              <a:rPr lang="en-US" altLang="zh-CN" sz="2600" dirty="0"/>
              <a:t>2:11</a:t>
            </a:r>
            <a:r>
              <a:rPr lang="zh-CN" altLang="en-US" sz="2600" dirty="0"/>
              <a:t>）这里的亚拉伯人就有摩押人、亚扪人在内，这是应验了耶利米所预言的，主要使被掳的摩押人、亚扪人归回</a:t>
            </a:r>
            <a:endParaRPr lang="en-AU" altLang="zh-CN" sz="2600" dirty="0"/>
          </a:p>
          <a:p>
            <a:endParaRPr lang="en-AU" altLang="zh-CN" sz="2400" dirty="0"/>
          </a:p>
          <a:p>
            <a:r>
              <a:rPr lang="zh-CN" altLang="en-US" sz="2400" dirty="0"/>
              <a:t>摩押地和亚扪地就是现在的约旦国，约旦国的首都安曼（亚扪）城，就是申</a:t>
            </a:r>
            <a:r>
              <a:rPr lang="en-US" altLang="zh-CN" sz="2400" dirty="0"/>
              <a:t>3:11</a:t>
            </a:r>
            <a:r>
              <a:rPr lang="zh-CN" altLang="en-US" sz="2400" dirty="0"/>
              <a:t>的拉巴城</a:t>
            </a:r>
            <a:endParaRPr lang="en-AU" sz="2400" dirty="0"/>
          </a:p>
          <a:p>
            <a:endParaRPr lang="en-AU" dirty="0"/>
          </a:p>
        </p:txBody>
      </p:sp>
    </p:spTree>
    <p:extLst>
      <p:ext uri="{BB962C8B-B14F-4D97-AF65-F5344CB8AC3E}">
        <p14:creationId xmlns:p14="http://schemas.microsoft.com/office/powerpoint/2010/main" val="2402322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耶</a:t>
            </a:r>
            <a:r>
              <a:rPr lang="en-US" altLang="zh-CN" dirty="0"/>
              <a:t>49:7-22 </a:t>
            </a:r>
            <a:r>
              <a:rPr lang="zh-CN" altLang="en-US" dirty="0"/>
              <a:t>预言以东必受罚</a:t>
            </a:r>
          </a:p>
        </p:txBody>
      </p:sp>
      <p:sp>
        <p:nvSpPr>
          <p:cNvPr id="3" name="内容占位符 2"/>
          <p:cNvSpPr>
            <a:spLocks noGrp="1"/>
          </p:cNvSpPr>
          <p:nvPr>
            <p:ph idx="1"/>
          </p:nvPr>
        </p:nvSpPr>
        <p:spPr/>
        <p:txBody>
          <a:bodyPr>
            <a:normAutofit/>
          </a:bodyPr>
          <a:lstStyle/>
          <a:p>
            <a:r>
              <a:rPr lang="zh-CN" altLang="en-US" sz="2400" dirty="0">
                <a:latin typeface="+mn-ea"/>
              </a:rPr>
              <a:t>背景：创</a:t>
            </a:r>
            <a:r>
              <a:rPr lang="en-US" altLang="zh-CN" sz="2400" dirty="0">
                <a:latin typeface="+mn-ea"/>
              </a:rPr>
              <a:t>36</a:t>
            </a:r>
            <a:r>
              <a:rPr lang="zh-CN" altLang="en-US" sz="2400" dirty="0">
                <a:latin typeface="+mn-ea"/>
              </a:rPr>
              <a:t>：</a:t>
            </a:r>
            <a:r>
              <a:rPr lang="en-US" altLang="zh-CN" sz="2400" dirty="0">
                <a:latin typeface="+mn-ea"/>
              </a:rPr>
              <a:t>9</a:t>
            </a:r>
            <a:r>
              <a:rPr lang="zh-CN" altLang="en-US" sz="2400" dirty="0">
                <a:latin typeface="+mn-ea"/>
              </a:rPr>
              <a:t>以扫的后裔</a:t>
            </a:r>
            <a:r>
              <a:rPr lang="en-AU" altLang="zh-CN" sz="2400" dirty="0">
                <a:latin typeface="+mn-ea"/>
              </a:rPr>
              <a:t>,</a:t>
            </a:r>
            <a:r>
              <a:rPr lang="zh-CN" altLang="en-US" sz="2400" dirty="0">
                <a:latin typeface="+mn-ea"/>
              </a:rPr>
              <a:t>侵占西珥山 主前</a:t>
            </a:r>
            <a:r>
              <a:rPr lang="en-US" altLang="zh-CN" sz="2400" dirty="0">
                <a:latin typeface="+mn-ea"/>
              </a:rPr>
              <a:t>1300</a:t>
            </a:r>
            <a:r>
              <a:rPr lang="zh-CN" altLang="en-US" sz="2400" dirty="0">
                <a:latin typeface="+mn-ea"/>
              </a:rPr>
              <a:t>建立王国。地理位置</a:t>
            </a:r>
            <a:r>
              <a:rPr lang="en-US" altLang="zh-CN" sz="2400" dirty="0">
                <a:latin typeface="+mn-ea"/>
              </a:rPr>
              <a:t>—</a:t>
            </a:r>
            <a:r>
              <a:rPr lang="zh-CN" altLang="en-US" sz="2400" dirty="0">
                <a:latin typeface="+mn-ea"/>
              </a:rPr>
              <a:t>主要商路，商客频繁往返，一直是以东财富的来源。亚拉巴峡谷的南部，有丰富的铁矿和铜矿资源。</a:t>
            </a:r>
            <a:endParaRPr lang="en-AU" altLang="zh-CN" sz="2400" dirty="0">
              <a:latin typeface="+mn-ea"/>
            </a:endParaRPr>
          </a:p>
          <a:p>
            <a:r>
              <a:rPr lang="zh-TW" altLang="en-US" sz="2400" dirty="0">
                <a:latin typeface="宋体" panose="02010600030101010101" pitchFamily="2" charset="-122"/>
                <a:ea typeface="宋体" panose="02010600030101010101" pitchFamily="2" charset="-122"/>
              </a:rPr>
              <a:t>摩</a:t>
            </a:r>
            <a:r>
              <a:rPr lang="en-US" altLang="zh-TW" sz="2400" dirty="0">
                <a:latin typeface="宋体" panose="02010600030101010101" pitchFamily="2" charset="-122"/>
                <a:ea typeface="宋体" panose="02010600030101010101" pitchFamily="2" charset="-122"/>
              </a:rPr>
              <a:t>1:11 </a:t>
            </a:r>
            <a:r>
              <a:rPr lang="zh-TW" altLang="en-US" sz="2400" dirty="0">
                <a:latin typeface="宋体" panose="02010600030101010101" pitchFamily="2" charset="-122"/>
                <a:ea typeface="宋体" panose="02010600030101010101" pitchFamily="2" charset="-122"/>
              </a:rPr>
              <a:t>耶和</a:t>
            </a:r>
            <a:r>
              <a:rPr lang="zh-CN" altLang="en-US" sz="2400" dirty="0">
                <a:latin typeface="宋体" panose="02010600030101010101" pitchFamily="2" charset="-122"/>
                <a:ea typeface="宋体" panose="02010600030101010101" pitchFamily="2" charset="-122"/>
              </a:rPr>
              <a:t>华</a:t>
            </a:r>
            <a:r>
              <a:rPr lang="zh-TW" altLang="en-US" sz="2400" dirty="0">
                <a:latin typeface="宋体" panose="02010600030101010101" pitchFamily="2" charset="-122"/>
                <a:ea typeface="宋体" panose="02010600030101010101" pitchFamily="2" charset="-122"/>
              </a:rPr>
              <a:t>如此说，以</a:t>
            </a:r>
            <a:r>
              <a:rPr lang="zh-CN" altLang="en-US" sz="2400" dirty="0">
                <a:latin typeface="宋体" panose="02010600030101010101" pitchFamily="2" charset="-122"/>
                <a:ea typeface="宋体" panose="02010600030101010101" pitchFamily="2" charset="-122"/>
              </a:rPr>
              <a:t>东</a:t>
            </a:r>
            <a:r>
              <a:rPr lang="zh-TW" altLang="en-US" sz="2400" dirty="0">
                <a:latin typeface="宋体" panose="02010600030101010101" pitchFamily="2" charset="-122"/>
                <a:ea typeface="宋体" panose="02010600030101010101" pitchFamily="2" charset="-122"/>
              </a:rPr>
              <a:t>三番四次的犯罪，我必不免去他的刑</a:t>
            </a:r>
            <a:r>
              <a:rPr lang="zh-CN" altLang="en-US" sz="2400" dirty="0">
                <a:latin typeface="宋体" panose="02010600030101010101" pitchFamily="2" charset="-122"/>
                <a:ea typeface="宋体" panose="02010600030101010101" pitchFamily="2" charset="-122"/>
              </a:rPr>
              <a:t>罚</a:t>
            </a:r>
            <a:r>
              <a:rPr lang="zh-TW" altLang="en-US" sz="2400" dirty="0">
                <a:latin typeface="宋体" panose="02010600030101010101" pitchFamily="2" charset="-122"/>
                <a:ea typeface="宋体" panose="02010600030101010101" pitchFamily="2" charset="-122"/>
              </a:rPr>
              <a:t>，因</a:t>
            </a:r>
            <a:r>
              <a:rPr lang="zh-CN" altLang="en-US" sz="2400" dirty="0">
                <a:latin typeface="宋体" panose="02010600030101010101" pitchFamily="2" charset="-122"/>
                <a:ea typeface="宋体" panose="02010600030101010101" pitchFamily="2" charset="-122"/>
              </a:rPr>
              <a:t>为</a:t>
            </a:r>
            <a:r>
              <a:rPr lang="zh-TW" altLang="en-US" sz="2400" dirty="0">
                <a:latin typeface="宋体" panose="02010600030101010101" pitchFamily="2" charset="-122"/>
                <a:ea typeface="宋体" panose="02010600030101010101" pitchFamily="2" charset="-122"/>
              </a:rPr>
              <a:t>他拿刀追</a:t>
            </a:r>
            <a:r>
              <a:rPr lang="zh-CN" altLang="en-US" sz="2400" dirty="0">
                <a:latin typeface="宋体" panose="02010600030101010101" pitchFamily="2" charset="-122"/>
                <a:ea typeface="宋体" panose="02010600030101010101" pitchFamily="2" charset="-122"/>
              </a:rPr>
              <a:t>赶</a:t>
            </a:r>
            <a:r>
              <a:rPr lang="zh-TW" altLang="en-US" sz="2400" dirty="0">
                <a:latin typeface="宋体" panose="02010600030101010101" pitchFamily="2" charset="-122"/>
                <a:ea typeface="宋体" panose="02010600030101010101" pitchFamily="2" charset="-122"/>
              </a:rPr>
              <a:t>兄弟</a:t>
            </a:r>
            <a:r>
              <a:rPr lang="zh-CN" altLang="en-US" sz="2400" dirty="0">
                <a:latin typeface="宋体" panose="02010600030101010101" pitchFamily="2" charset="-122"/>
                <a:ea typeface="宋体" panose="02010600030101010101" pitchFamily="2" charset="-122"/>
              </a:rPr>
              <a:t>毫无怜悯</a:t>
            </a:r>
            <a:r>
              <a:rPr lang="zh-TW" altLang="en-US" sz="2400" dirty="0">
                <a:latin typeface="宋体" panose="02010600030101010101" pitchFamily="2" charset="-122"/>
                <a:ea typeface="宋体" panose="02010600030101010101" pitchFamily="2" charset="-122"/>
              </a:rPr>
              <a:t>，我却要降火在提幔，</a:t>
            </a:r>
            <a:r>
              <a:rPr lang="zh-CN" altLang="en-US" sz="2400" dirty="0">
                <a:latin typeface="宋体" panose="02010600030101010101" pitchFamily="2" charset="-122"/>
                <a:ea typeface="宋体" panose="02010600030101010101" pitchFamily="2" charset="-122"/>
              </a:rPr>
              <a:t>烧灭</a:t>
            </a:r>
            <a:r>
              <a:rPr lang="zh-TW" altLang="en-US" sz="2400" dirty="0">
                <a:latin typeface="宋体" panose="02010600030101010101" pitchFamily="2" charset="-122"/>
                <a:ea typeface="宋体" panose="02010600030101010101" pitchFamily="2" charset="-122"/>
              </a:rPr>
              <a:t>波斯拉的宫殿。</a:t>
            </a:r>
            <a:endParaRPr lang="en-US" altLang="zh-TW" sz="2400" dirty="0">
              <a:latin typeface="宋体" panose="02010600030101010101" pitchFamily="2" charset="-122"/>
              <a:ea typeface="宋体" panose="02010600030101010101" pitchFamily="2" charset="-122"/>
            </a:endParaRPr>
          </a:p>
          <a:p>
            <a:r>
              <a:rPr lang="zh-CN" altLang="zh-CN" sz="2400" dirty="0">
                <a:latin typeface="宋体" panose="02010600030101010101" pitchFamily="2" charset="-122"/>
                <a:ea typeface="宋体" panose="02010600030101010101" pitchFamily="2" charset="-122"/>
              </a:rPr>
              <a:t>「耶路撒冷遭难的日子，以东人说：“拆毁，拆毁，直拆到根基！”耶和华啊，求你纪念这仇。」</a:t>
            </a:r>
            <a:r>
              <a:rPr lang="en-US" altLang="zh-CN" sz="2400" dirty="0">
                <a:latin typeface="宋体" panose="02010600030101010101" pitchFamily="2" charset="-122"/>
                <a:ea typeface="宋体" panose="02010600030101010101" pitchFamily="2" charset="-122"/>
              </a:rPr>
              <a:t>(</a:t>
            </a:r>
            <a:r>
              <a:rPr lang="zh-CN" altLang="en-US" sz="2400" dirty="0">
                <a:latin typeface="宋体" panose="02010600030101010101" pitchFamily="2" charset="-122"/>
                <a:ea typeface="宋体" panose="02010600030101010101" pitchFamily="2" charset="-122"/>
              </a:rPr>
              <a:t>诗</a:t>
            </a:r>
            <a:r>
              <a:rPr lang="en-US" altLang="zh-CN" sz="2400" dirty="0">
                <a:latin typeface="宋体" panose="02010600030101010101" pitchFamily="2" charset="-122"/>
                <a:ea typeface="宋体" panose="02010600030101010101" pitchFamily="2" charset="-122"/>
              </a:rPr>
              <a:t>137:7)</a:t>
            </a:r>
          </a:p>
          <a:p>
            <a:r>
              <a:rPr lang="zh-CN" altLang="en-US" sz="2400" dirty="0">
                <a:latin typeface="SimSun" panose="02010600030101010101" pitchFamily="2" charset="-122"/>
                <a:ea typeface="SimSun" panose="02010600030101010101" pitchFamily="2" charset="-122"/>
              </a:rPr>
              <a:t>以东的保障：据守山顶，如大鹰搭窝</a:t>
            </a:r>
            <a:endParaRPr lang="en-AU" altLang="zh-CN" sz="2400" dirty="0">
              <a:latin typeface="SimSun" panose="02010600030101010101" pitchFamily="2" charset="-122"/>
              <a:ea typeface="SimSun" panose="02010600030101010101" pitchFamily="2" charset="-122"/>
            </a:endParaRPr>
          </a:p>
          <a:p>
            <a:r>
              <a:rPr lang="zh-CN" altLang="en-US" sz="2400" dirty="0">
                <a:latin typeface="SimSun" panose="02010600030101010101" pitchFamily="2" charset="-122"/>
                <a:ea typeface="SimSun" panose="02010600030101010101" pitchFamily="2" charset="-122"/>
              </a:rPr>
              <a:t>以东的刑罚：在列国中为最小，被藐视，被从山穴中拉下来</a:t>
            </a:r>
          </a:p>
          <a:p>
            <a:endParaRPr lang="en-US" altLang="zh-CN" sz="2400" dirty="0">
              <a:latin typeface="SimSun" panose="02010600030101010101" pitchFamily="2" charset="-122"/>
              <a:ea typeface="SimSun" panose="02010600030101010101" pitchFamily="2" charset="-122"/>
            </a:endParaRPr>
          </a:p>
        </p:txBody>
      </p:sp>
    </p:spTree>
    <p:extLst>
      <p:ext uri="{BB962C8B-B14F-4D97-AF65-F5344CB8AC3E}">
        <p14:creationId xmlns:p14="http://schemas.microsoft.com/office/powerpoint/2010/main" val="13475648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BC241-D957-419A-986A-F933CA189630}"/>
              </a:ext>
            </a:extLst>
          </p:cNvPr>
          <p:cNvSpPr>
            <a:spLocks noGrp="1"/>
          </p:cNvSpPr>
          <p:nvPr>
            <p:ph type="title"/>
          </p:nvPr>
        </p:nvSpPr>
        <p:spPr/>
        <p:txBody>
          <a:bodyPr>
            <a:normAutofit fontScale="90000"/>
          </a:bodyPr>
          <a:lstStyle/>
          <a:p>
            <a:r>
              <a:rPr lang="zh-CN" altLang="en-US" dirty="0"/>
              <a:t>耶</a:t>
            </a:r>
            <a:r>
              <a:rPr lang="en-US" altLang="zh-CN" dirty="0"/>
              <a:t>49:23-39 </a:t>
            </a:r>
            <a:r>
              <a:rPr lang="zh-CN" altLang="en-US" dirty="0"/>
              <a:t>预言大马士革等必受罚</a:t>
            </a:r>
            <a:endParaRPr lang="en-AU" dirty="0"/>
          </a:p>
        </p:txBody>
      </p:sp>
      <p:sp>
        <p:nvSpPr>
          <p:cNvPr id="3" name="Content Placeholder 2">
            <a:extLst>
              <a:ext uri="{FF2B5EF4-FFF2-40B4-BE49-F238E27FC236}">
                <a16:creationId xmlns:a16="http://schemas.microsoft.com/office/drawing/2014/main" id="{9506CA61-F750-4D66-A693-750A1508397D}"/>
              </a:ext>
            </a:extLst>
          </p:cNvPr>
          <p:cNvSpPr>
            <a:spLocks noGrp="1"/>
          </p:cNvSpPr>
          <p:nvPr>
            <p:ph idx="1"/>
          </p:nvPr>
        </p:nvSpPr>
        <p:spPr/>
        <p:txBody>
          <a:bodyPr>
            <a:normAutofit/>
          </a:bodyPr>
          <a:lstStyle/>
          <a:p>
            <a:r>
              <a:rPr lang="zh-CN" altLang="en-US" sz="2400" dirty="0"/>
              <a:t>大马士革：叙利亚的首都，重要贸易中心。</a:t>
            </a:r>
            <a:endParaRPr lang="en-AU" altLang="zh-CN" sz="2400" dirty="0"/>
          </a:p>
          <a:p>
            <a:r>
              <a:rPr lang="zh-CN" altLang="en-US" sz="2400" dirty="0"/>
              <a:t>亚兰王与犹大和以色列家的历史，王上</a:t>
            </a:r>
            <a:r>
              <a:rPr lang="en-US" altLang="zh-CN" sz="2400" dirty="0"/>
              <a:t>15</a:t>
            </a:r>
            <a:r>
              <a:rPr lang="zh-CN" altLang="en-US" sz="2400" dirty="0"/>
              <a:t>：</a:t>
            </a:r>
            <a:r>
              <a:rPr lang="en-US" altLang="zh-CN" sz="2400" dirty="0"/>
              <a:t>18-20</a:t>
            </a:r>
            <a:r>
              <a:rPr lang="zh-CN" altLang="en-US" sz="2400" dirty="0"/>
              <a:t>，</a:t>
            </a:r>
            <a:r>
              <a:rPr lang="en-US" altLang="zh-CN" sz="2400" dirty="0"/>
              <a:t>20:1- </a:t>
            </a:r>
            <a:r>
              <a:rPr lang="zh-CN" altLang="en-US" sz="2400" dirty="0"/>
              <a:t>王下</a:t>
            </a:r>
            <a:r>
              <a:rPr lang="en-US" altLang="zh-CN" sz="2400" dirty="0"/>
              <a:t>13</a:t>
            </a:r>
            <a:r>
              <a:rPr lang="zh-CN" altLang="en-US" sz="2400" dirty="0"/>
              <a:t>：</a:t>
            </a:r>
            <a:r>
              <a:rPr lang="en-US" altLang="zh-CN" sz="2400" dirty="0"/>
              <a:t>3</a:t>
            </a:r>
            <a:r>
              <a:rPr lang="zh-CN" altLang="en-US" sz="2400" dirty="0"/>
              <a:t>，</a:t>
            </a:r>
            <a:r>
              <a:rPr lang="en-US" altLang="zh-CN" sz="2400" dirty="0"/>
              <a:t>5 </a:t>
            </a:r>
            <a:r>
              <a:rPr lang="zh-CN" altLang="en-US" sz="2400" dirty="0"/>
              <a:t>之间征战，神藉亚兰王管教以色列国，亚兰王灭绝约哈斯的民，践踏他们如禾场上的尘沙。</a:t>
            </a:r>
            <a:endParaRPr lang="en-AU" altLang="zh-CN" sz="2400" dirty="0"/>
          </a:p>
          <a:p>
            <a:r>
              <a:rPr lang="zh-CN" altLang="en-US" sz="2400" dirty="0"/>
              <a:t>赛</a:t>
            </a:r>
            <a:r>
              <a:rPr lang="en-US" altLang="zh-CN" sz="2400" dirty="0"/>
              <a:t>7</a:t>
            </a:r>
            <a:r>
              <a:rPr lang="zh-CN" altLang="en-US" sz="2400" dirty="0"/>
              <a:t>：</a:t>
            </a:r>
            <a:r>
              <a:rPr lang="en-US" altLang="zh-CN" sz="2400" dirty="0"/>
              <a:t>1- </a:t>
            </a:r>
            <a:r>
              <a:rPr lang="zh-CN" altLang="en-US" sz="2400" dirty="0"/>
              <a:t>犹大王亚哈斯</a:t>
            </a:r>
            <a:r>
              <a:rPr lang="en-US" altLang="zh-CN" sz="2400" dirty="0"/>
              <a:t>/</a:t>
            </a:r>
            <a:r>
              <a:rPr lang="zh-CN" altLang="en-US" sz="2400" dirty="0"/>
              <a:t>亚兰王利汛</a:t>
            </a:r>
            <a:r>
              <a:rPr lang="en-AU" altLang="zh-CN" sz="2400" dirty="0"/>
              <a:t>&amp;</a:t>
            </a:r>
            <a:r>
              <a:rPr lang="zh-CN" altLang="en-US" sz="2400" dirty="0"/>
              <a:t>以色列王比加，神安慰与警戒</a:t>
            </a:r>
            <a:endParaRPr lang="en-AU" altLang="zh-CN" sz="2400" dirty="0"/>
          </a:p>
          <a:p>
            <a:r>
              <a:rPr lang="zh-CN" altLang="en-US" sz="2400" dirty="0"/>
              <a:t>大马士革的预言与预言的实现：</a:t>
            </a:r>
            <a:r>
              <a:rPr lang="en-US" altLang="zh-CN" sz="2400" dirty="0"/>
              <a:t>24-26</a:t>
            </a:r>
            <a:r>
              <a:rPr lang="zh-CN" altLang="en-US" sz="2400" dirty="0"/>
              <a:t>节无力抵抗，快乐失去。少年人被杀，国家前途暗淡；宫殿被烧</a:t>
            </a:r>
            <a:r>
              <a:rPr lang="en-US" altLang="zh-CN" sz="2400" dirty="0"/>
              <a:t>-</a:t>
            </a:r>
            <a:r>
              <a:rPr lang="zh-CN" altLang="en-US" sz="2400" dirty="0"/>
              <a:t>罪恶残忍的根据地被毁灭。 应验在主前</a:t>
            </a:r>
            <a:r>
              <a:rPr lang="en-US" altLang="zh-CN" sz="2400" dirty="0"/>
              <a:t>605</a:t>
            </a:r>
            <a:r>
              <a:rPr lang="zh-CN" altLang="en-US" sz="2400" dirty="0"/>
              <a:t>年巴比伦南征。</a:t>
            </a:r>
            <a:endParaRPr lang="en-US" altLang="zh-CN" sz="2400" dirty="0"/>
          </a:p>
        </p:txBody>
      </p:sp>
    </p:spTree>
    <p:extLst>
      <p:ext uri="{BB962C8B-B14F-4D97-AF65-F5344CB8AC3E}">
        <p14:creationId xmlns:p14="http://schemas.microsoft.com/office/powerpoint/2010/main" val="41599567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B2AD68-3D7F-43C2-8926-B1A0F0D36CEB}"/>
              </a:ext>
            </a:extLst>
          </p:cNvPr>
          <p:cNvSpPr>
            <a:spLocks noGrp="1"/>
          </p:cNvSpPr>
          <p:nvPr>
            <p:ph type="title"/>
          </p:nvPr>
        </p:nvSpPr>
        <p:spPr/>
        <p:txBody>
          <a:bodyPr>
            <a:normAutofit fontScale="90000"/>
          </a:bodyPr>
          <a:lstStyle/>
          <a:p>
            <a:r>
              <a:rPr lang="zh-CN" altLang="en-US" dirty="0"/>
              <a:t>耶</a:t>
            </a:r>
            <a:r>
              <a:rPr lang="en-US" altLang="zh-CN" dirty="0"/>
              <a:t>49:23-39 </a:t>
            </a:r>
            <a:r>
              <a:rPr lang="zh-CN" altLang="en-US" dirty="0"/>
              <a:t>预言大马士革等必受罚</a:t>
            </a:r>
            <a:endParaRPr lang="en-AU" dirty="0"/>
          </a:p>
        </p:txBody>
      </p:sp>
      <p:sp>
        <p:nvSpPr>
          <p:cNvPr id="3" name="Content Placeholder 2">
            <a:extLst>
              <a:ext uri="{FF2B5EF4-FFF2-40B4-BE49-F238E27FC236}">
                <a16:creationId xmlns:a16="http://schemas.microsoft.com/office/drawing/2014/main" id="{C33544E2-7B08-4349-B6D0-EE31F88D5380}"/>
              </a:ext>
            </a:extLst>
          </p:cNvPr>
          <p:cNvSpPr>
            <a:spLocks noGrp="1"/>
          </p:cNvSpPr>
          <p:nvPr>
            <p:ph idx="1"/>
          </p:nvPr>
        </p:nvSpPr>
        <p:spPr/>
        <p:txBody>
          <a:bodyPr>
            <a:normAutofit fontScale="92500" lnSpcReduction="20000"/>
          </a:bodyPr>
          <a:lstStyle/>
          <a:p>
            <a:r>
              <a:rPr lang="zh-CN" altLang="en-US" sz="2600" dirty="0"/>
              <a:t>基达与夏琐背景： 基达可能是以实玛利的后代创</a:t>
            </a:r>
            <a:r>
              <a:rPr lang="en-US" altLang="zh-CN" sz="2600" dirty="0"/>
              <a:t>25</a:t>
            </a:r>
            <a:r>
              <a:rPr lang="zh-CN" altLang="en-US" sz="2600" dirty="0"/>
              <a:t>：</a:t>
            </a:r>
            <a:r>
              <a:rPr lang="en-US" altLang="zh-CN" sz="2600" dirty="0"/>
              <a:t>13 </a:t>
            </a:r>
            <a:r>
              <a:rPr lang="zh-CN" altLang="en-US" sz="2600" dirty="0"/>
              <a:t>与以色列有亲缘关系在摩押与亚扪人和以东地之东面沙漠地带居住的游牧民族，是亚拉伯半岛的一大族，圣经中常作为阿拉伯人的总称或代表东方人，他们大量牧羊</a:t>
            </a:r>
            <a:r>
              <a:rPr lang="en-US" sz="2600" dirty="0"/>
              <a:t>(</a:t>
            </a:r>
            <a:r>
              <a:rPr lang="zh-CN" altLang="en-US" sz="2600" dirty="0"/>
              <a:t>赛</a:t>
            </a:r>
            <a:r>
              <a:rPr lang="en-US" sz="2600" dirty="0"/>
              <a:t>60:7)</a:t>
            </a:r>
            <a:r>
              <a:rPr lang="zh-CN" altLang="en-US" sz="2600" dirty="0"/>
              <a:t>积累了许多财富；他们拥有许多优秀的射箭手</a:t>
            </a:r>
            <a:r>
              <a:rPr lang="en-US" sz="2600" dirty="0"/>
              <a:t>,</a:t>
            </a:r>
            <a:r>
              <a:rPr lang="zh-CN" altLang="en-US" sz="2600" dirty="0"/>
              <a:t>国家虽小却有着极大的国际影响</a:t>
            </a:r>
            <a:endParaRPr lang="en-AU" altLang="zh-CN" sz="2600" dirty="0"/>
          </a:p>
          <a:p>
            <a:pPr marL="0" indent="0">
              <a:buNone/>
            </a:pPr>
            <a:r>
              <a:rPr lang="zh-CN" altLang="en-US" sz="2600" dirty="0"/>
              <a:t>     推崇物质的唯物主义和自私自利的利己主义</a:t>
            </a:r>
            <a:endParaRPr lang="en-AU" altLang="zh-CN" sz="2600" dirty="0"/>
          </a:p>
          <a:p>
            <a:r>
              <a:rPr lang="zh-CN" altLang="en-US" sz="2600" dirty="0"/>
              <a:t>夏琐王：书</a:t>
            </a:r>
            <a:r>
              <a:rPr lang="en-US" altLang="zh-CN" sz="2600" dirty="0"/>
              <a:t>19</a:t>
            </a:r>
            <a:r>
              <a:rPr lang="zh-CN" altLang="en-US" sz="2600" dirty="0"/>
              <a:t>：</a:t>
            </a:r>
            <a:r>
              <a:rPr lang="en-US" altLang="zh-CN" sz="2600" dirty="0"/>
              <a:t>32</a:t>
            </a:r>
            <a:r>
              <a:rPr lang="zh-CN" altLang="en-US" sz="2600" dirty="0"/>
              <a:t>，</a:t>
            </a:r>
            <a:r>
              <a:rPr lang="en-US" altLang="zh-CN" sz="2600" dirty="0"/>
              <a:t>35</a:t>
            </a:r>
            <a:r>
              <a:rPr lang="zh-CN" altLang="en-US" sz="2600" dirty="0"/>
              <a:t>，</a:t>
            </a:r>
            <a:r>
              <a:rPr lang="en-US" altLang="zh-CN" sz="2600" dirty="0"/>
              <a:t>36/</a:t>
            </a:r>
            <a:r>
              <a:rPr lang="zh-CN" altLang="en-US" sz="2600" dirty="0"/>
              <a:t>士</a:t>
            </a:r>
            <a:r>
              <a:rPr lang="en-US" altLang="zh-CN" sz="2600" dirty="0"/>
              <a:t>4</a:t>
            </a:r>
            <a:r>
              <a:rPr lang="zh-CN" altLang="en-US" sz="2600" dirty="0"/>
              <a:t>：</a:t>
            </a:r>
            <a:r>
              <a:rPr lang="en-US" altLang="zh-CN" sz="2600" dirty="0"/>
              <a:t>2</a:t>
            </a:r>
            <a:r>
              <a:rPr lang="zh-CN" altLang="en-US" sz="2600" dirty="0"/>
              <a:t>，</a:t>
            </a:r>
            <a:r>
              <a:rPr lang="en-US" altLang="zh-CN" sz="2600" dirty="0"/>
              <a:t>17</a:t>
            </a:r>
            <a:r>
              <a:rPr lang="zh-CN" altLang="en-US" sz="2600" dirty="0"/>
              <a:t>底波拉</a:t>
            </a:r>
            <a:r>
              <a:rPr lang="en-US" altLang="zh-CN" sz="2600" dirty="0"/>
              <a:t>~</a:t>
            </a:r>
            <a:r>
              <a:rPr lang="zh-CN" altLang="en-US" sz="2600" dirty="0"/>
              <a:t>夏琐王耶宾，欺压以色列人。</a:t>
            </a:r>
            <a:endParaRPr lang="en-AU" altLang="zh-CN" sz="2600" dirty="0"/>
          </a:p>
          <a:p>
            <a:r>
              <a:rPr lang="zh-CN" altLang="en-US" sz="2600" dirty="0"/>
              <a:t>原臣服于亚述帝国，亚述灭亡之后，被巴比伦征服</a:t>
            </a:r>
            <a:endParaRPr lang="en-AU" altLang="zh-CN" sz="2600" dirty="0"/>
          </a:p>
          <a:p>
            <a:r>
              <a:rPr lang="en-US" sz="2600" dirty="0"/>
              <a:t>B.C.598,</a:t>
            </a:r>
            <a:r>
              <a:rPr lang="zh-CN" altLang="en-US" sz="2600" dirty="0"/>
              <a:t>夏琐因尼布甲尼撒的侵略而灭亡</a:t>
            </a:r>
            <a:r>
              <a:rPr lang="en-US" sz="2600" dirty="0"/>
              <a:t>,</a:t>
            </a:r>
            <a:r>
              <a:rPr lang="zh-CN" altLang="en-US" sz="2600" dirty="0"/>
              <a:t>从此便消失在历史的舞台上。这就严重地警告了耽于世俗快乐的人</a:t>
            </a:r>
            <a:r>
              <a:rPr lang="en-US" sz="2600" dirty="0"/>
              <a:t>(</a:t>
            </a:r>
            <a:r>
              <a:rPr lang="zh-CN" altLang="en-US" sz="2600" dirty="0"/>
              <a:t>彼后</a:t>
            </a:r>
            <a:r>
              <a:rPr lang="en-US" sz="2600" dirty="0"/>
              <a:t>2:13</a:t>
            </a:r>
            <a:r>
              <a:rPr lang="zh-CN" altLang="en-US" sz="2600" dirty="0"/>
              <a:t>）</a:t>
            </a:r>
            <a:endParaRPr lang="en-US" altLang="zh-CN" sz="2600" dirty="0"/>
          </a:p>
          <a:p>
            <a:endParaRPr lang="en-AU" dirty="0"/>
          </a:p>
        </p:txBody>
      </p:sp>
    </p:spTree>
    <p:extLst>
      <p:ext uri="{BB962C8B-B14F-4D97-AF65-F5344CB8AC3E}">
        <p14:creationId xmlns:p14="http://schemas.microsoft.com/office/powerpoint/2010/main" val="11000383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dirty="0"/>
              <a:t>耶</a:t>
            </a:r>
            <a:r>
              <a:rPr lang="en-US" altLang="zh-CN" dirty="0"/>
              <a:t>49:23-39 </a:t>
            </a:r>
            <a:r>
              <a:rPr lang="zh-CN" altLang="en-US" dirty="0"/>
              <a:t>预言大马士革等必受罚</a:t>
            </a:r>
          </a:p>
        </p:txBody>
      </p:sp>
      <p:sp>
        <p:nvSpPr>
          <p:cNvPr id="3" name="内容占位符 2"/>
          <p:cNvSpPr>
            <a:spLocks noGrp="1"/>
          </p:cNvSpPr>
          <p:nvPr>
            <p:ph idx="1"/>
          </p:nvPr>
        </p:nvSpPr>
        <p:spPr/>
        <p:txBody>
          <a:bodyPr>
            <a:normAutofit/>
          </a:bodyPr>
          <a:lstStyle/>
          <a:p>
            <a:r>
              <a:rPr lang="zh-CN" altLang="en-US" sz="2400" dirty="0">
                <a:latin typeface="+mn-ea"/>
              </a:rPr>
              <a:t>以拦</a:t>
            </a:r>
            <a:r>
              <a:rPr lang="en-US" altLang="zh-CN" sz="2400" dirty="0">
                <a:latin typeface="+mn-ea"/>
              </a:rPr>
              <a:t>--</a:t>
            </a:r>
            <a:r>
              <a:rPr lang="zh-CN" altLang="en-US" sz="2400" dirty="0"/>
              <a:t>隐藏之意，是闪的长子，国土在巴比伦东方，今伊朗西南方，古代是米所波大米一个举足轻重的民族，主前第七世纪为亚述所征服。以拦拥有许多好射手</a:t>
            </a:r>
            <a:r>
              <a:rPr lang="en-US" sz="2400" dirty="0"/>
              <a:t>,</a:t>
            </a:r>
            <a:r>
              <a:rPr lang="zh-CN" altLang="en-US" sz="2400" dirty="0"/>
              <a:t>曾利用武力与亚述结盟而攻打耶路撒冷</a:t>
            </a:r>
            <a:r>
              <a:rPr lang="en-US" sz="2400" dirty="0"/>
              <a:t>(</a:t>
            </a:r>
            <a:r>
              <a:rPr lang="zh-CN" altLang="en-US" sz="2400" dirty="0"/>
              <a:t>赛</a:t>
            </a:r>
            <a:r>
              <a:rPr lang="en-US" sz="2400" dirty="0"/>
              <a:t>22:6)</a:t>
            </a:r>
            <a:r>
              <a:rPr lang="en-US" dirty="0"/>
              <a:t> </a:t>
            </a:r>
            <a:r>
              <a:rPr lang="en-US" sz="2400" dirty="0"/>
              <a:t>B.C.640,</a:t>
            </a:r>
            <a:r>
              <a:rPr lang="zh-CN" altLang="en-US" sz="2400" dirty="0"/>
              <a:t>他们被亚述王所征服</a:t>
            </a:r>
            <a:r>
              <a:rPr lang="en-US" sz="2400" dirty="0"/>
              <a:t>,</a:t>
            </a:r>
            <a:r>
              <a:rPr lang="zh-CN" altLang="en-US" sz="2400" dirty="0"/>
              <a:t>沦落为再也不能影响周边国家的弱小国</a:t>
            </a:r>
            <a:endParaRPr lang="en-AU" altLang="zh-CN" sz="2400" dirty="0"/>
          </a:p>
          <a:p>
            <a:r>
              <a:rPr lang="zh-CN" altLang="zh-CN" sz="2400" dirty="0">
                <a:latin typeface="+mn-ea"/>
              </a:rPr>
              <a:t>“万军之耶和华如此说：我必折断以拦人的弓，就是他们为首的权力。」</a:t>
            </a:r>
            <a:r>
              <a:rPr lang="en-US" altLang="zh-CN" sz="2400" dirty="0">
                <a:latin typeface="+mn-ea"/>
              </a:rPr>
              <a:t>(</a:t>
            </a:r>
            <a:r>
              <a:rPr lang="zh-CN" altLang="en-US" sz="2400" dirty="0">
                <a:latin typeface="+mn-ea"/>
              </a:rPr>
              <a:t>耶</a:t>
            </a:r>
            <a:r>
              <a:rPr lang="en-US" altLang="zh-CN" sz="2400" dirty="0">
                <a:latin typeface="+mn-ea"/>
              </a:rPr>
              <a:t>49:35)</a:t>
            </a:r>
            <a:r>
              <a:rPr lang="zh-CN" altLang="en-US" dirty="0"/>
              <a:t> </a:t>
            </a:r>
            <a:r>
              <a:rPr lang="zh-CN" altLang="en-US" sz="2400" dirty="0"/>
              <a:t>信赖武力、权力、知识、外表而远离神</a:t>
            </a:r>
            <a:endParaRPr lang="en-US" altLang="zh-CN" sz="2400" dirty="0">
              <a:latin typeface="+mn-ea"/>
            </a:endParaRPr>
          </a:p>
        </p:txBody>
      </p:sp>
    </p:spTree>
    <p:extLst>
      <p:ext uri="{BB962C8B-B14F-4D97-AF65-F5344CB8AC3E}">
        <p14:creationId xmlns:p14="http://schemas.microsoft.com/office/powerpoint/2010/main" val="3305370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6157F6-AB00-4E9A-85B1-8E0747C507A9}"/>
              </a:ext>
            </a:extLst>
          </p:cNvPr>
          <p:cNvSpPr>
            <a:spLocks noGrp="1"/>
          </p:cNvSpPr>
          <p:nvPr>
            <p:ph type="title"/>
          </p:nvPr>
        </p:nvSpPr>
        <p:spPr/>
        <p:txBody>
          <a:bodyPr>
            <a:normAutofit fontScale="90000"/>
          </a:bodyPr>
          <a:lstStyle/>
          <a:p>
            <a:r>
              <a:rPr lang="zh-CN" altLang="en-US" dirty="0"/>
              <a:t>耶</a:t>
            </a:r>
            <a:r>
              <a:rPr lang="en-US" dirty="0"/>
              <a:t>50-51: </a:t>
            </a:r>
            <a:r>
              <a:rPr lang="zh-CN" altLang="en-US" dirty="0"/>
              <a:t>预言巴比伦的灭亡​</a:t>
            </a:r>
            <a:br>
              <a:rPr lang="zh-CN" altLang="en-US" dirty="0"/>
            </a:br>
            <a:endParaRPr lang="en-AU" dirty="0"/>
          </a:p>
        </p:txBody>
      </p:sp>
      <p:sp>
        <p:nvSpPr>
          <p:cNvPr id="3" name="Content Placeholder 2">
            <a:extLst>
              <a:ext uri="{FF2B5EF4-FFF2-40B4-BE49-F238E27FC236}">
                <a16:creationId xmlns:a16="http://schemas.microsoft.com/office/drawing/2014/main" id="{A7A42370-2F42-4691-B8C9-EDA09957FE0D}"/>
              </a:ext>
            </a:extLst>
          </p:cNvPr>
          <p:cNvSpPr>
            <a:spLocks noGrp="1"/>
          </p:cNvSpPr>
          <p:nvPr>
            <p:ph idx="1"/>
          </p:nvPr>
        </p:nvSpPr>
        <p:spPr/>
        <p:txBody>
          <a:bodyPr>
            <a:normAutofit fontScale="32500" lnSpcReduction="20000"/>
          </a:bodyPr>
          <a:lstStyle/>
          <a:p>
            <a:pPr fontAlgn="base"/>
            <a:r>
              <a:rPr lang="zh-CN" altLang="en-US" sz="7400" dirty="0"/>
              <a:t>神宣告审判</a:t>
            </a:r>
            <a:r>
              <a:rPr lang="en-US" sz="7400" dirty="0"/>
              <a:t>​</a:t>
            </a:r>
          </a:p>
          <a:p>
            <a:pPr fontAlgn="base"/>
            <a:r>
              <a:rPr lang="zh-CN" altLang="en-US" sz="7400" dirty="0"/>
              <a:t>从北方</a:t>
            </a:r>
            <a:r>
              <a:rPr lang="en-US" sz="7400" dirty="0"/>
              <a:t>(</a:t>
            </a:r>
            <a:r>
              <a:rPr lang="zh-CN" altLang="en-US" sz="7400" dirty="0"/>
              <a:t>烧开的锅</a:t>
            </a:r>
            <a:r>
              <a:rPr lang="en-US" sz="7400" dirty="0"/>
              <a:t>1:13; 50:3; </a:t>
            </a:r>
            <a:r>
              <a:rPr lang="zh-CN" altLang="en-US" sz="7400" dirty="0"/>
              <a:t>联合大国</a:t>
            </a:r>
            <a:r>
              <a:rPr lang="en-US" sz="7400" dirty="0"/>
              <a:t>50:9; 50:41-44; </a:t>
            </a:r>
            <a:r>
              <a:rPr lang="zh-CN" altLang="en-US" sz="7400" dirty="0"/>
              <a:t>列国和玛代</a:t>
            </a:r>
            <a:r>
              <a:rPr lang="en-US" sz="7400" dirty="0"/>
              <a:t>51:27-33; </a:t>
            </a:r>
            <a:r>
              <a:rPr lang="zh-CN" altLang="en-US" sz="7400" dirty="0"/>
              <a:t>赛</a:t>
            </a:r>
            <a:r>
              <a:rPr lang="en-US" sz="7400" dirty="0"/>
              <a:t>13:17)​</a:t>
            </a:r>
          </a:p>
          <a:p>
            <a:pPr fontAlgn="base"/>
            <a:r>
              <a:rPr lang="zh-CN" altLang="en-US" sz="7400" dirty="0"/>
              <a:t>定意</a:t>
            </a:r>
            <a:r>
              <a:rPr lang="en-US" sz="7400" dirty="0"/>
              <a:t>(</a:t>
            </a:r>
            <a:r>
              <a:rPr lang="zh-CN" altLang="en-US" sz="7400" dirty="0"/>
              <a:t>攻击巴比伦谋略</a:t>
            </a:r>
            <a:r>
              <a:rPr lang="en-US" sz="7400" dirty="0"/>
              <a:t>50:45-51:14;</a:t>
            </a:r>
            <a:r>
              <a:rPr lang="zh-CN" altLang="en-US" sz="7400" dirty="0"/>
              <a:t>因耶和华使巴比伦变为荒场</a:t>
            </a:r>
            <a:r>
              <a:rPr lang="en-US" sz="7400" dirty="0"/>
              <a:t>51:54-58;</a:t>
            </a:r>
            <a:r>
              <a:rPr lang="zh-CN" altLang="en-US" sz="7400" dirty="0"/>
              <a:t>赛</a:t>
            </a:r>
            <a:r>
              <a:rPr lang="en-US" sz="7400" dirty="0"/>
              <a:t>14:24-27)​</a:t>
            </a:r>
          </a:p>
          <a:p>
            <a:pPr fontAlgn="base"/>
            <a:r>
              <a:rPr lang="zh-CN" altLang="en-US" sz="7400" dirty="0"/>
              <a:t>毁灭</a:t>
            </a:r>
            <a:r>
              <a:rPr lang="en-US" sz="7400" dirty="0"/>
              <a:t>(</a:t>
            </a:r>
            <a:r>
              <a:rPr lang="zh-CN" altLang="en-US" sz="7400" dirty="0"/>
              <a:t>开了武库</a:t>
            </a:r>
            <a:r>
              <a:rPr lang="en-US" sz="7400" dirty="0"/>
              <a:t>50:21-27; </a:t>
            </a:r>
            <a:r>
              <a:rPr lang="zh-CN" altLang="en-US" sz="7400" dirty="0"/>
              <a:t>毁灭的风</a:t>
            </a:r>
            <a:r>
              <a:rPr lang="en-US" sz="7400" dirty="0"/>
              <a:t>51:1-5; </a:t>
            </a:r>
            <a:r>
              <a:rPr lang="zh-CN" altLang="en-US" sz="7400" dirty="0"/>
              <a:t>毁灭的山</a:t>
            </a:r>
            <a:r>
              <a:rPr lang="en-US" sz="7400" dirty="0"/>
              <a:t>51:24-26; </a:t>
            </a:r>
            <a:r>
              <a:rPr lang="zh-CN" altLang="en-US" sz="7400" dirty="0"/>
              <a:t>行毁灭的</a:t>
            </a:r>
            <a:r>
              <a:rPr lang="en-US" sz="7400" dirty="0"/>
              <a:t>51:53; </a:t>
            </a:r>
            <a:r>
              <a:rPr lang="zh-CN" altLang="en-US" sz="7400" dirty="0"/>
              <a:t>赛</a:t>
            </a:r>
            <a:r>
              <a:rPr lang="en-US" sz="7400" dirty="0"/>
              <a:t>13:6)​</a:t>
            </a:r>
          </a:p>
          <a:p>
            <a:pPr fontAlgn="base"/>
            <a:r>
              <a:rPr lang="zh-CN" altLang="en-US" sz="7400" dirty="0"/>
              <a:t>巴比伦毁灭的景象</a:t>
            </a:r>
            <a:r>
              <a:rPr lang="en-US" sz="7400" dirty="0"/>
              <a:t>​</a:t>
            </a:r>
          </a:p>
          <a:p>
            <a:pPr fontAlgn="base"/>
            <a:r>
              <a:rPr lang="zh-CN" altLang="en-US" sz="7400" dirty="0"/>
              <a:t>全地荒凉无人居住</a:t>
            </a:r>
            <a:r>
              <a:rPr lang="en-US" sz="7400" dirty="0"/>
              <a:t>(50:11-16; 50:39-40; </a:t>
            </a:r>
            <a:r>
              <a:rPr lang="zh-CN" altLang="en-US" sz="7400" dirty="0"/>
              <a:t>赛</a:t>
            </a:r>
            <a:r>
              <a:rPr lang="en-US" sz="7400" dirty="0"/>
              <a:t>13:19-22) B.C. 539 + </a:t>
            </a:r>
            <a:r>
              <a:rPr lang="zh-CN" altLang="en-US" sz="7400" dirty="0"/>
              <a:t>长期预言</a:t>
            </a:r>
            <a:r>
              <a:rPr lang="en-US" sz="7400" dirty="0"/>
              <a:t>​</a:t>
            </a:r>
          </a:p>
          <a:p>
            <a:pPr fontAlgn="base"/>
            <a:r>
              <a:rPr lang="zh-CN" altLang="en-US" sz="7400" dirty="0"/>
              <a:t>何竟</a:t>
            </a:r>
            <a:r>
              <a:rPr lang="en-US" sz="7400" dirty="0"/>
              <a:t>(50:23; 51:41-44; </a:t>
            </a:r>
            <a:r>
              <a:rPr lang="zh-CN" altLang="en-US" sz="7400" dirty="0"/>
              <a:t>赛</a:t>
            </a:r>
            <a:r>
              <a:rPr lang="en-US" sz="7400" dirty="0"/>
              <a:t>14:4, 12)​</a:t>
            </a:r>
          </a:p>
          <a:p>
            <a:pPr fontAlgn="base"/>
            <a:r>
              <a:rPr lang="zh-CN" altLang="en-US" sz="7400" dirty="0"/>
              <a:t>弓箭、刀剑、火、干旱</a:t>
            </a:r>
            <a:r>
              <a:rPr lang="en-US" sz="7400" dirty="0"/>
              <a:t>……​</a:t>
            </a:r>
          </a:p>
          <a:p>
            <a:pPr fontAlgn="base"/>
            <a:r>
              <a:rPr lang="zh-CN" altLang="en-US" sz="7400" dirty="0"/>
              <a:t>巴比伦毁灭的原因</a:t>
            </a:r>
            <a:r>
              <a:rPr lang="en-US" sz="7400" dirty="0"/>
              <a:t>​</a:t>
            </a:r>
          </a:p>
          <a:p>
            <a:endParaRPr lang="en-AU" dirty="0"/>
          </a:p>
        </p:txBody>
      </p:sp>
    </p:spTree>
    <p:extLst>
      <p:ext uri="{BB962C8B-B14F-4D97-AF65-F5344CB8AC3E}">
        <p14:creationId xmlns:p14="http://schemas.microsoft.com/office/powerpoint/2010/main" val="12042014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AFD78-7AED-470E-8F51-C73293F80E93}"/>
              </a:ext>
            </a:extLst>
          </p:cNvPr>
          <p:cNvSpPr>
            <a:spLocks noGrp="1"/>
          </p:cNvSpPr>
          <p:nvPr>
            <p:ph type="title"/>
          </p:nvPr>
        </p:nvSpPr>
        <p:spPr/>
        <p:txBody>
          <a:bodyPr/>
          <a:lstStyle/>
          <a:p>
            <a:r>
              <a:rPr lang="zh-CN" altLang="en-US" dirty="0"/>
              <a:t>以色列邻国的罪恶（摩</a:t>
            </a:r>
            <a:r>
              <a:rPr lang="en-US" altLang="zh-CN" dirty="0"/>
              <a:t>1</a:t>
            </a:r>
            <a:r>
              <a:rPr lang="zh-CN" altLang="en-US" dirty="0"/>
              <a:t>章）</a:t>
            </a:r>
            <a:endParaRPr lang="en-AU" dirty="0"/>
          </a:p>
        </p:txBody>
      </p:sp>
      <p:sp>
        <p:nvSpPr>
          <p:cNvPr id="3" name="Content Placeholder 2">
            <a:extLst>
              <a:ext uri="{FF2B5EF4-FFF2-40B4-BE49-F238E27FC236}">
                <a16:creationId xmlns:a16="http://schemas.microsoft.com/office/drawing/2014/main" id="{FD62FC7A-4CFA-446A-940B-8C752DC39F27}"/>
              </a:ext>
            </a:extLst>
          </p:cNvPr>
          <p:cNvSpPr>
            <a:spLocks noGrp="1"/>
          </p:cNvSpPr>
          <p:nvPr>
            <p:ph idx="1"/>
          </p:nvPr>
        </p:nvSpPr>
        <p:spPr/>
        <p:txBody>
          <a:bodyPr/>
          <a:lstStyle/>
          <a:p>
            <a:r>
              <a:rPr lang="zh-CN" altLang="en-US" dirty="0"/>
              <a:t>参考耶利米之前的先知阿摩司对</a:t>
            </a:r>
            <a:r>
              <a:rPr lang="zh-CN" altLang="en-US" dirty="0">
                <a:solidFill>
                  <a:srgbClr val="000000"/>
                </a:solidFill>
                <a:latin typeface="Calibri" panose="020F0502020204030204" pitchFamily="34" charset="0"/>
                <a:ea typeface="SimSun" panose="02010600030101010101" pitchFamily="2" charset="-122"/>
                <a:cs typeface="Times New Roman" panose="02020603050405020304" pitchFamily="18" charset="0"/>
              </a:rPr>
              <a:t>大马士革</a:t>
            </a:r>
            <a:r>
              <a:rPr lang="zh-CN" altLang="en-US" dirty="0"/>
              <a:t>，非利士，推罗，以东，亚们，摩押罪恶的指责与审判。</a:t>
            </a:r>
            <a:endParaRPr lang="en-AU" altLang="zh-CN" dirty="0"/>
          </a:p>
          <a:p>
            <a:r>
              <a:rPr lang="zh-CN" altLang="en-US" dirty="0"/>
              <a:t>残忍，背约，毫无怜悯，发怒撕裂，剖开孕妇</a:t>
            </a:r>
            <a:r>
              <a:rPr lang="en-AU" altLang="zh-CN" dirty="0"/>
              <a:t>…</a:t>
            </a:r>
            <a:endParaRPr lang="en-AU" dirty="0"/>
          </a:p>
          <a:p>
            <a:endParaRPr lang="en-AU" dirty="0"/>
          </a:p>
        </p:txBody>
      </p:sp>
    </p:spTree>
    <p:extLst>
      <p:ext uri="{BB962C8B-B14F-4D97-AF65-F5344CB8AC3E}">
        <p14:creationId xmlns:p14="http://schemas.microsoft.com/office/powerpoint/2010/main" val="12917532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871B7-7968-4817-BD2F-53CE7A8D520C}"/>
              </a:ext>
            </a:extLst>
          </p:cNvPr>
          <p:cNvSpPr>
            <a:spLocks noGrp="1"/>
          </p:cNvSpPr>
          <p:nvPr>
            <p:ph type="title"/>
          </p:nvPr>
        </p:nvSpPr>
        <p:spPr/>
        <p:txBody>
          <a:bodyPr>
            <a:normAutofit fontScale="90000"/>
          </a:bodyPr>
          <a:lstStyle/>
          <a:p>
            <a:r>
              <a:rPr lang="zh-CN" altLang="en-US" dirty="0"/>
              <a:t>耶</a:t>
            </a:r>
            <a:r>
              <a:rPr lang="en-US" dirty="0"/>
              <a:t>50-51: </a:t>
            </a:r>
            <a:r>
              <a:rPr lang="zh-CN" altLang="en-US" dirty="0"/>
              <a:t>预言巴比伦的灭亡​</a:t>
            </a:r>
            <a:br>
              <a:rPr lang="zh-CN" altLang="en-US" dirty="0"/>
            </a:br>
            <a:endParaRPr lang="en-AU" dirty="0"/>
          </a:p>
        </p:txBody>
      </p:sp>
      <p:sp>
        <p:nvSpPr>
          <p:cNvPr id="3" name="Content Placeholder 2">
            <a:extLst>
              <a:ext uri="{FF2B5EF4-FFF2-40B4-BE49-F238E27FC236}">
                <a16:creationId xmlns:a16="http://schemas.microsoft.com/office/drawing/2014/main" id="{B67E8979-78DD-44BB-9292-1831BF95DBA7}"/>
              </a:ext>
            </a:extLst>
          </p:cNvPr>
          <p:cNvSpPr>
            <a:spLocks noGrp="1"/>
          </p:cNvSpPr>
          <p:nvPr>
            <p:ph idx="1"/>
          </p:nvPr>
        </p:nvSpPr>
        <p:spPr/>
        <p:txBody>
          <a:bodyPr>
            <a:normAutofit/>
          </a:bodyPr>
          <a:lstStyle/>
          <a:p>
            <a:pPr fontAlgn="base"/>
            <a:r>
              <a:rPr lang="zh-CN" altLang="en-US" sz="2400" dirty="0"/>
              <a:t>她怎样待人，也要怎样待她，因为她向耶和华以色列的圣者发了狂傲。</a:t>
            </a:r>
            <a:r>
              <a:rPr lang="en-US" sz="2400" dirty="0"/>
              <a:t>(50:29)​</a:t>
            </a:r>
          </a:p>
          <a:p>
            <a:pPr fontAlgn="base"/>
            <a:r>
              <a:rPr lang="zh-CN" altLang="en-US" sz="2400" dirty="0"/>
              <a:t>金杯沉醉颠狂、斧子打碎、毁灭的山、少壮狮子 →与你反对追讨</a:t>
            </a:r>
            <a:r>
              <a:rPr lang="en-US" sz="2400" dirty="0"/>
              <a:t>(50:31; 51:25)​</a:t>
            </a:r>
          </a:p>
          <a:p>
            <a:pPr fontAlgn="base"/>
            <a:r>
              <a:rPr lang="zh-CN" altLang="en-US" sz="2400" dirty="0"/>
              <a:t>因为这是有雕刻偶像之地，人因偶像而癫狂</a:t>
            </a:r>
            <a:r>
              <a:rPr lang="en-US" sz="2400" dirty="0"/>
              <a:t>(50:38)​</a:t>
            </a:r>
          </a:p>
          <a:p>
            <a:pPr fontAlgn="base"/>
            <a:r>
              <a:rPr lang="zh-CN" altLang="en-US" sz="2400" dirty="0"/>
              <a:t>得罪了耶和华</a:t>
            </a:r>
            <a:r>
              <a:rPr lang="en-US" sz="2400" dirty="0"/>
              <a:t>(50:14)​</a:t>
            </a:r>
          </a:p>
          <a:p>
            <a:pPr fontAlgn="base"/>
            <a:r>
              <a:rPr lang="zh-CN" altLang="en-US" sz="2400" dirty="0"/>
              <a:t>为神的殿报仇</a:t>
            </a:r>
            <a:r>
              <a:rPr lang="en-US" sz="2400" dirty="0"/>
              <a:t>(50:28; 51:11)​</a:t>
            </a:r>
          </a:p>
          <a:p>
            <a:pPr fontAlgn="base"/>
            <a:r>
              <a:rPr lang="zh-CN" altLang="en-US" sz="2400" dirty="0"/>
              <a:t>为选民伸冤报仇</a:t>
            </a:r>
            <a:r>
              <a:rPr lang="en-US" sz="2400" dirty="0"/>
              <a:t>(51:34-40)​</a:t>
            </a:r>
          </a:p>
          <a:p>
            <a:pPr fontAlgn="base"/>
            <a:r>
              <a:rPr lang="en-US" sz="2400" dirty="0"/>
              <a:t>​</a:t>
            </a:r>
          </a:p>
          <a:p>
            <a:endParaRPr lang="en-AU" dirty="0"/>
          </a:p>
        </p:txBody>
      </p:sp>
    </p:spTree>
    <p:extLst>
      <p:ext uri="{BB962C8B-B14F-4D97-AF65-F5344CB8AC3E}">
        <p14:creationId xmlns:p14="http://schemas.microsoft.com/office/powerpoint/2010/main" val="17533087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064D6-F499-47D7-9D2F-EE0C5A86325E}"/>
              </a:ext>
            </a:extLst>
          </p:cNvPr>
          <p:cNvSpPr>
            <a:spLocks noGrp="1"/>
          </p:cNvSpPr>
          <p:nvPr>
            <p:ph type="title"/>
          </p:nvPr>
        </p:nvSpPr>
        <p:spPr/>
        <p:txBody>
          <a:bodyPr>
            <a:normAutofit fontScale="90000"/>
          </a:bodyPr>
          <a:lstStyle/>
          <a:p>
            <a:r>
              <a:rPr lang="zh-CN" altLang="en-US" dirty="0"/>
              <a:t>耶</a:t>
            </a:r>
            <a:r>
              <a:rPr lang="en-US" dirty="0"/>
              <a:t>50-51: </a:t>
            </a:r>
            <a:r>
              <a:rPr lang="zh-CN" altLang="en-US" dirty="0"/>
              <a:t>预言以色列的复兴​</a:t>
            </a:r>
            <a:br>
              <a:rPr lang="zh-CN" altLang="en-US" dirty="0"/>
            </a:br>
            <a:endParaRPr lang="en-AU" dirty="0"/>
          </a:p>
        </p:txBody>
      </p:sp>
      <p:sp>
        <p:nvSpPr>
          <p:cNvPr id="3" name="Content Placeholder 2">
            <a:extLst>
              <a:ext uri="{FF2B5EF4-FFF2-40B4-BE49-F238E27FC236}">
                <a16:creationId xmlns:a16="http://schemas.microsoft.com/office/drawing/2014/main" id="{7C42E40A-B70A-4633-8B48-FFD548B1FB73}"/>
              </a:ext>
            </a:extLst>
          </p:cNvPr>
          <p:cNvSpPr>
            <a:spLocks noGrp="1"/>
          </p:cNvSpPr>
          <p:nvPr>
            <p:ph idx="1"/>
          </p:nvPr>
        </p:nvSpPr>
        <p:spPr/>
        <p:txBody>
          <a:bodyPr>
            <a:normAutofit lnSpcReduction="10000"/>
          </a:bodyPr>
          <a:lstStyle/>
          <a:p>
            <a:pPr fontAlgn="base"/>
            <a:r>
              <a:rPr lang="en-US" sz="2600" dirty="0"/>
              <a:t>50:4-8 </a:t>
            </a:r>
            <a:r>
              <a:rPr lang="zh-CN" altLang="en-US" sz="2600" dirty="0"/>
              <a:t>‘来吧！你们要与耶和华联合为永远不忘的约。’</a:t>
            </a:r>
            <a:r>
              <a:rPr lang="en-US" sz="2600" dirty="0"/>
              <a:t>​</a:t>
            </a:r>
          </a:p>
          <a:p>
            <a:pPr fontAlgn="base"/>
            <a:r>
              <a:rPr lang="en-US" sz="2600" dirty="0"/>
              <a:t>50:17-20 </a:t>
            </a:r>
            <a:r>
              <a:rPr lang="zh-CN" altLang="en-US" sz="2600" dirty="0"/>
              <a:t>我必再领以色列回他的草场</a:t>
            </a:r>
            <a:r>
              <a:rPr lang="en-US" sz="2600" dirty="0"/>
              <a:t>​</a:t>
            </a:r>
          </a:p>
          <a:p>
            <a:pPr fontAlgn="base"/>
            <a:r>
              <a:rPr lang="en-US" sz="2600" dirty="0"/>
              <a:t>50:33-34 </a:t>
            </a:r>
            <a:r>
              <a:rPr lang="zh-CN" altLang="en-US" sz="2600" dirty="0"/>
              <a:t>他们的救赎主大有能力</a:t>
            </a:r>
            <a:r>
              <a:rPr lang="en-US" sz="2600" dirty="0"/>
              <a:t>​</a:t>
            </a:r>
          </a:p>
          <a:p>
            <a:pPr fontAlgn="base"/>
            <a:r>
              <a:rPr lang="en-US" sz="2600" dirty="0"/>
              <a:t>51:15-19 </a:t>
            </a:r>
            <a:r>
              <a:rPr lang="zh-CN" altLang="en-US" sz="2600" dirty="0"/>
              <a:t>雅各的份是造作万有的主</a:t>
            </a:r>
            <a:r>
              <a:rPr lang="en-US" sz="2600" dirty="0"/>
              <a:t> (=10:12-16)​</a:t>
            </a:r>
          </a:p>
          <a:p>
            <a:pPr fontAlgn="base"/>
            <a:r>
              <a:rPr lang="en-US" sz="2600" dirty="0"/>
              <a:t>51:45-53 </a:t>
            </a:r>
            <a:r>
              <a:rPr lang="zh-CN" altLang="en-US" sz="2600" dirty="0"/>
              <a:t>我的民哪，你们要从其中出去</a:t>
            </a:r>
            <a:r>
              <a:rPr lang="en-US" sz="2600" dirty="0"/>
              <a:t>……</a:t>
            </a:r>
            <a:r>
              <a:rPr lang="zh-CN" altLang="en-US" sz="2600" dirty="0"/>
              <a:t>纪念耶和华，追想耶路撒冷</a:t>
            </a:r>
            <a:r>
              <a:rPr lang="en-US" sz="2600" dirty="0"/>
              <a:t>​</a:t>
            </a:r>
          </a:p>
          <a:p>
            <a:pPr fontAlgn="base"/>
            <a:r>
              <a:rPr lang="en-US" sz="2600" dirty="0"/>
              <a:t>​</a:t>
            </a:r>
          </a:p>
          <a:p>
            <a:pPr fontAlgn="base"/>
            <a:r>
              <a:rPr lang="en-US" sz="2600" dirty="0"/>
              <a:t>51:59-64 </a:t>
            </a:r>
            <a:r>
              <a:rPr lang="zh-CN" altLang="en-US" sz="2600" dirty="0"/>
              <a:t>西莱雅：你到了巴比伦务要念这书上的话</a:t>
            </a:r>
            <a:r>
              <a:rPr lang="en-US" sz="2600" dirty="0"/>
              <a:t>​</a:t>
            </a:r>
          </a:p>
          <a:p>
            <a:pPr fontAlgn="base"/>
            <a:r>
              <a:rPr lang="zh-CN" altLang="en-US" sz="2600" dirty="0"/>
              <a:t>耶利米的话到此为止</a:t>
            </a:r>
            <a:r>
              <a:rPr lang="en-US" sz="2600" dirty="0"/>
              <a:t>​</a:t>
            </a:r>
          </a:p>
          <a:p>
            <a:endParaRPr lang="en-AU" dirty="0"/>
          </a:p>
        </p:txBody>
      </p:sp>
    </p:spTree>
    <p:extLst>
      <p:ext uri="{BB962C8B-B14F-4D97-AF65-F5344CB8AC3E}">
        <p14:creationId xmlns:p14="http://schemas.microsoft.com/office/powerpoint/2010/main" val="36982804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5C256C-1CD5-4C9F-9225-30171FEEB883}"/>
              </a:ext>
            </a:extLst>
          </p:cNvPr>
          <p:cNvSpPr>
            <a:spLocks noGrp="1"/>
          </p:cNvSpPr>
          <p:nvPr>
            <p:ph type="title"/>
          </p:nvPr>
        </p:nvSpPr>
        <p:spPr>
          <a:xfrm>
            <a:off x="457200" y="-27384"/>
            <a:ext cx="8229600" cy="1143000"/>
          </a:xfrm>
        </p:spPr>
        <p:txBody>
          <a:bodyPr/>
          <a:lstStyle/>
          <a:p>
            <a:r>
              <a:rPr lang="zh-CN" altLang="en-US" dirty="0"/>
              <a:t>属世巴比伦⇌奥秘巴比伦</a:t>
            </a:r>
            <a:endParaRPr lang="en-AU" dirty="0"/>
          </a:p>
        </p:txBody>
      </p:sp>
      <p:sp>
        <p:nvSpPr>
          <p:cNvPr id="3" name="Content Placeholder 2">
            <a:extLst>
              <a:ext uri="{FF2B5EF4-FFF2-40B4-BE49-F238E27FC236}">
                <a16:creationId xmlns:a16="http://schemas.microsoft.com/office/drawing/2014/main" id="{03DB4C05-65EF-4C48-8435-5463238A6ED9}"/>
              </a:ext>
            </a:extLst>
          </p:cNvPr>
          <p:cNvSpPr>
            <a:spLocks noGrp="1"/>
          </p:cNvSpPr>
          <p:nvPr>
            <p:ph idx="1"/>
          </p:nvPr>
        </p:nvSpPr>
        <p:spPr>
          <a:xfrm>
            <a:off x="251520" y="1096144"/>
            <a:ext cx="8784976" cy="4997152"/>
          </a:xfrm>
        </p:spPr>
        <p:txBody>
          <a:bodyPr>
            <a:noAutofit/>
          </a:bodyPr>
          <a:lstStyle/>
          <a:p>
            <a:pPr fontAlgn="base"/>
            <a:r>
              <a:rPr lang="zh-CN" altLang="en-US" sz="2300" dirty="0"/>
              <a:t>巴比伦大城倾倒了</a:t>
            </a:r>
            <a:r>
              <a:rPr lang="en-US" sz="2300" dirty="0"/>
              <a:t>(18:2)</a:t>
            </a:r>
            <a:r>
              <a:rPr lang="zh-CN" altLang="en-US" sz="2300" dirty="0"/>
              <a:t> ⇌巴比伦忽然倾覆毁坏</a:t>
            </a:r>
            <a:r>
              <a:rPr lang="en-US" sz="2300" dirty="0"/>
              <a:t>(51:8)​</a:t>
            </a:r>
          </a:p>
          <a:p>
            <a:pPr fontAlgn="base"/>
            <a:r>
              <a:rPr lang="zh-CN" altLang="en-US" sz="2300" dirty="0"/>
              <a:t>列国被她邪淫大怒的酒倾倒</a:t>
            </a:r>
            <a:r>
              <a:rPr lang="en-US" sz="2300" dirty="0"/>
              <a:t>(18:3)</a:t>
            </a:r>
            <a:r>
              <a:rPr lang="zh-CN" altLang="en-US" sz="2300" dirty="0"/>
              <a:t> ⇌手中金杯使天下沉醉万国喝了颠狂</a:t>
            </a:r>
            <a:r>
              <a:rPr lang="en-US" sz="2300" dirty="0"/>
              <a:t>(51:7)​</a:t>
            </a:r>
          </a:p>
          <a:p>
            <a:pPr fontAlgn="base"/>
            <a:r>
              <a:rPr lang="zh-CN" altLang="en-US" sz="2300" dirty="0"/>
              <a:t>我的民哪要从那城出来</a:t>
            </a:r>
            <a:r>
              <a:rPr lang="en-US" sz="2300" dirty="0"/>
              <a:t>(18:4)</a:t>
            </a:r>
            <a:r>
              <a:rPr lang="zh-CN" altLang="en-US" sz="2300" dirty="0"/>
              <a:t> ⇌我的民哪要从其中出去各人拯救自己</a:t>
            </a:r>
            <a:r>
              <a:rPr lang="en-US" sz="2300" dirty="0"/>
              <a:t>(51:45)​</a:t>
            </a:r>
          </a:p>
          <a:p>
            <a:pPr fontAlgn="base"/>
            <a:r>
              <a:rPr lang="zh-CN" altLang="en-US" sz="2300" dirty="0"/>
              <a:t>罪恶滔天</a:t>
            </a:r>
            <a:r>
              <a:rPr lang="en-US" sz="2300" dirty="0"/>
              <a:t>(18:5)</a:t>
            </a:r>
            <a:r>
              <a:rPr lang="zh-CN" altLang="en-US" sz="2300" dirty="0"/>
              <a:t> ⇌受的审判通于上天</a:t>
            </a:r>
            <a:r>
              <a:rPr lang="en-US" sz="2300" dirty="0"/>
              <a:t>(51:9)​</a:t>
            </a:r>
          </a:p>
          <a:p>
            <a:pPr fontAlgn="base"/>
            <a:r>
              <a:rPr lang="zh-CN" altLang="en-US" sz="2300" dirty="0"/>
              <a:t>怎样待人也要怎样待她加倍报应</a:t>
            </a:r>
            <a:r>
              <a:rPr lang="en-US" sz="2300" dirty="0"/>
              <a:t>(18:6)</a:t>
            </a:r>
            <a:r>
              <a:rPr lang="zh-CN" altLang="en-US" sz="2300" dirty="0"/>
              <a:t> ⇌照着所作的报应</a:t>
            </a:r>
            <a:r>
              <a:rPr lang="en-US" sz="2300" dirty="0"/>
              <a:t>(50:15; 50:29; 51:6)​</a:t>
            </a:r>
          </a:p>
          <a:p>
            <a:pPr fontAlgn="base"/>
            <a:r>
              <a:rPr lang="zh-CN" altLang="en-US" sz="2300" dirty="0"/>
              <a:t>审判她的主神大有能力</a:t>
            </a:r>
            <a:r>
              <a:rPr lang="en-US" sz="2300" dirty="0"/>
              <a:t>(18:8)</a:t>
            </a:r>
            <a:r>
              <a:rPr lang="zh-CN" altLang="en-US" sz="2300" dirty="0"/>
              <a:t> ⇌用能力创造大地</a:t>
            </a:r>
            <a:r>
              <a:rPr lang="en-US" sz="2300" dirty="0"/>
              <a:t>(51:15)​</a:t>
            </a:r>
          </a:p>
          <a:p>
            <a:pPr fontAlgn="base"/>
            <a:r>
              <a:rPr lang="zh-CN" altLang="en-US" sz="2300" dirty="0"/>
              <a:t>哭泣哀号</a:t>
            </a:r>
            <a:r>
              <a:rPr lang="en-US" sz="2300" dirty="0"/>
              <a:t>(18:9)</a:t>
            </a:r>
            <a:r>
              <a:rPr lang="zh-CN" altLang="en-US" sz="2300" dirty="0"/>
              <a:t> ⇌经过的受惊骇</a:t>
            </a:r>
            <a:r>
              <a:rPr lang="en-US" sz="2300" dirty="0"/>
              <a:t>(50:13); </a:t>
            </a:r>
            <a:r>
              <a:rPr lang="zh-CN" altLang="en-US" sz="2300" dirty="0"/>
              <a:t>要为她哀号</a:t>
            </a:r>
            <a:r>
              <a:rPr lang="en-US" sz="2300" dirty="0"/>
              <a:t>(51:8)​</a:t>
            </a:r>
          </a:p>
          <a:p>
            <a:pPr fontAlgn="base"/>
            <a:r>
              <a:rPr lang="zh-CN" altLang="en-US" sz="2300" dirty="0"/>
              <a:t>这么大的富厚</a:t>
            </a:r>
            <a:r>
              <a:rPr lang="en-US" sz="2300" dirty="0"/>
              <a:t>(18:17)</a:t>
            </a:r>
            <a:r>
              <a:rPr lang="zh-CN" altLang="en-US" sz="2300" dirty="0"/>
              <a:t> ⇌多有财宝</a:t>
            </a:r>
            <a:r>
              <a:rPr lang="en-US" sz="2300" dirty="0"/>
              <a:t>(51:13)​</a:t>
            </a:r>
          </a:p>
          <a:p>
            <a:pPr fontAlgn="base"/>
            <a:r>
              <a:rPr lang="zh-CN" altLang="en-US" sz="2300" dirty="0"/>
              <a:t>神已经伸了你们的冤</a:t>
            </a:r>
            <a:r>
              <a:rPr lang="en-US" sz="2300" dirty="0"/>
              <a:t>(18:20)</a:t>
            </a:r>
            <a:r>
              <a:rPr lang="zh-CN" altLang="en-US" sz="2300" dirty="0"/>
              <a:t> ⇌耶和华报仇的时候</a:t>
            </a:r>
            <a:r>
              <a:rPr lang="en-US" sz="2300" dirty="0"/>
              <a:t>(51:6)​</a:t>
            </a:r>
          </a:p>
          <a:p>
            <a:pPr fontAlgn="base"/>
            <a:r>
              <a:rPr lang="zh-CN" altLang="en-US" sz="2300" dirty="0"/>
              <a:t>扔在海里不能再见了</a:t>
            </a:r>
            <a:r>
              <a:rPr lang="en-US" sz="2300" dirty="0"/>
              <a:t>(18:21)</a:t>
            </a:r>
            <a:r>
              <a:rPr lang="zh-CN" altLang="en-US" sz="2300" dirty="0"/>
              <a:t> ⇌石头拴书必如此沉下去</a:t>
            </a:r>
            <a:r>
              <a:rPr lang="en-US" sz="2300" dirty="0"/>
              <a:t>(51:63-64)​</a:t>
            </a:r>
          </a:p>
          <a:p>
            <a:pPr fontAlgn="base"/>
            <a:r>
              <a:rPr lang="zh-CN" altLang="en-US" sz="2300" dirty="0"/>
              <a:t>弹琴作乐的声音不能再听见</a:t>
            </a:r>
            <a:r>
              <a:rPr lang="en-US" sz="2300" dirty="0"/>
              <a:t>(18:22)</a:t>
            </a:r>
            <a:r>
              <a:rPr lang="zh-CN" altLang="en-US" sz="2300" dirty="0"/>
              <a:t> ⇌世世代代无人居住</a:t>
            </a:r>
            <a:r>
              <a:rPr lang="en-US" sz="2300" dirty="0"/>
              <a:t>(50:39)</a:t>
            </a:r>
            <a:r>
              <a:rPr lang="en-US" sz="2300" dirty="0" smtClean="0"/>
              <a:t>​</a:t>
            </a:r>
            <a:endParaRPr lang="en-US" sz="2300" dirty="0"/>
          </a:p>
          <a:p>
            <a:endParaRPr lang="en-AU" sz="2300" dirty="0"/>
          </a:p>
        </p:txBody>
      </p:sp>
    </p:spTree>
    <p:extLst>
      <p:ext uri="{BB962C8B-B14F-4D97-AF65-F5344CB8AC3E}">
        <p14:creationId xmlns:p14="http://schemas.microsoft.com/office/powerpoint/2010/main" val="20137223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3F9A3D-2028-4715-AE87-2872F9C64226}"/>
              </a:ext>
            </a:extLst>
          </p:cNvPr>
          <p:cNvSpPr>
            <a:spLocks noGrp="1"/>
          </p:cNvSpPr>
          <p:nvPr>
            <p:ph type="title"/>
          </p:nvPr>
        </p:nvSpPr>
        <p:spPr/>
        <p:txBody>
          <a:bodyPr>
            <a:normAutofit fontScale="90000"/>
          </a:bodyPr>
          <a:lstStyle/>
          <a:p>
            <a:r>
              <a:rPr lang="zh-CN" altLang="en-US" dirty="0"/>
              <a:t>耶</a:t>
            </a:r>
            <a:r>
              <a:rPr lang="en-US" dirty="0"/>
              <a:t>52: </a:t>
            </a:r>
            <a:r>
              <a:rPr lang="zh-CN" altLang="en-US" dirty="0"/>
              <a:t>附录－耶城沦陷灭亡</a:t>
            </a:r>
            <a:r>
              <a:rPr lang="en-US" dirty="0"/>
              <a:t>​</a:t>
            </a:r>
            <a:br>
              <a:rPr lang="en-US" dirty="0"/>
            </a:br>
            <a:endParaRPr lang="en-AU" dirty="0"/>
          </a:p>
        </p:txBody>
      </p:sp>
      <p:sp>
        <p:nvSpPr>
          <p:cNvPr id="3" name="Content Placeholder 2">
            <a:extLst>
              <a:ext uri="{FF2B5EF4-FFF2-40B4-BE49-F238E27FC236}">
                <a16:creationId xmlns:a16="http://schemas.microsoft.com/office/drawing/2014/main" id="{8F612871-15B0-4C2D-B13B-A68674F41D4D}"/>
              </a:ext>
            </a:extLst>
          </p:cNvPr>
          <p:cNvSpPr>
            <a:spLocks noGrp="1"/>
          </p:cNvSpPr>
          <p:nvPr>
            <p:ph idx="1"/>
          </p:nvPr>
        </p:nvSpPr>
        <p:spPr/>
        <p:txBody>
          <a:bodyPr/>
          <a:lstStyle/>
          <a:p>
            <a:pPr fontAlgn="base"/>
            <a:r>
              <a:rPr lang="zh-CN" altLang="en-US" dirty="0"/>
              <a:t>大部份与王下</a:t>
            </a:r>
            <a:r>
              <a:rPr lang="en-US" dirty="0"/>
              <a:t>24:18-25:30</a:t>
            </a:r>
            <a:r>
              <a:rPr lang="zh-CN" altLang="en-US" dirty="0"/>
              <a:t>的记载相同</a:t>
            </a:r>
            <a:r>
              <a:rPr lang="en-US" dirty="0"/>
              <a:t>(</a:t>
            </a:r>
            <a:r>
              <a:rPr lang="zh-CN" altLang="en-US" dirty="0"/>
              <a:t>删去了基大利被刺的事件</a:t>
            </a:r>
            <a:r>
              <a:rPr lang="en-US" dirty="0"/>
              <a:t>)</a:t>
            </a:r>
            <a:r>
              <a:rPr lang="zh-CN" altLang="en-US" dirty="0"/>
              <a:t> 。</a:t>
            </a:r>
            <a:r>
              <a:rPr lang="en-US" dirty="0"/>
              <a:t>​</a:t>
            </a:r>
          </a:p>
          <a:p>
            <a:pPr fontAlgn="base"/>
            <a:r>
              <a:rPr lang="en-US" dirty="0"/>
              <a:t>1-11: </a:t>
            </a:r>
            <a:r>
              <a:rPr lang="zh-CN" altLang="en-US" dirty="0"/>
              <a:t>西底家王被囚</a:t>
            </a:r>
            <a:r>
              <a:rPr lang="en-US" dirty="0"/>
              <a:t>​</a:t>
            </a:r>
          </a:p>
          <a:p>
            <a:pPr fontAlgn="base"/>
            <a:r>
              <a:rPr lang="en-US" dirty="0"/>
              <a:t>12-16: </a:t>
            </a:r>
            <a:r>
              <a:rPr lang="zh-CN" altLang="en-US" dirty="0"/>
              <a:t>圣城被毁</a:t>
            </a:r>
            <a:r>
              <a:rPr lang="en-US" dirty="0"/>
              <a:t>​</a:t>
            </a:r>
          </a:p>
          <a:p>
            <a:pPr fontAlgn="base"/>
            <a:r>
              <a:rPr lang="en-US" dirty="0"/>
              <a:t>17-23: </a:t>
            </a:r>
            <a:r>
              <a:rPr lang="zh-CN" altLang="en-US" dirty="0"/>
              <a:t>圣殿被掠</a:t>
            </a:r>
            <a:r>
              <a:rPr lang="en-US" dirty="0"/>
              <a:t>​</a:t>
            </a:r>
          </a:p>
          <a:p>
            <a:pPr fontAlgn="base"/>
            <a:r>
              <a:rPr lang="en-US" dirty="0"/>
              <a:t>24-30: </a:t>
            </a:r>
            <a:r>
              <a:rPr lang="zh-CN" altLang="en-US" dirty="0"/>
              <a:t>人民被杀被掳</a:t>
            </a:r>
            <a:r>
              <a:rPr lang="en-US" dirty="0"/>
              <a:t>​</a:t>
            </a:r>
          </a:p>
          <a:p>
            <a:pPr fontAlgn="base"/>
            <a:r>
              <a:rPr lang="en-US" dirty="0"/>
              <a:t>31-34: </a:t>
            </a:r>
            <a:r>
              <a:rPr lang="zh-CN" altLang="en-US" dirty="0"/>
              <a:t>约雅斤王得释</a:t>
            </a:r>
            <a:r>
              <a:rPr lang="en-US" dirty="0"/>
              <a:t>​</a:t>
            </a:r>
          </a:p>
          <a:p>
            <a:endParaRPr lang="en-AU" dirty="0"/>
          </a:p>
        </p:txBody>
      </p:sp>
    </p:spTree>
    <p:extLst>
      <p:ext uri="{BB962C8B-B14F-4D97-AF65-F5344CB8AC3E}">
        <p14:creationId xmlns:p14="http://schemas.microsoft.com/office/powerpoint/2010/main" val="29076470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问题思考</a:t>
            </a:r>
          </a:p>
        </p:txBody>
      </p:sp>
      <p:sp>
        <p:nvSpPr>
          <p:cNvPr id="3" name="内容占位符 2"/>
          <p:cNvSpPr>
            <a:spLocks noGrp="1"/>
          </p:cNvSpPr>
          <p:nvPr>
            <p:ph idx="1"/>
          </p:nvPr>
        </p:nvSpPr>
        <p:spPr/>
        <p:txBody>
          <a:bodyPr>
            <a:normAutofit/>
          </a:bodyPr>
          <a:lstStyle/>
          <a:p>
            <a:r>
              <a:rPr lang="en-US" altLang="zh-CN" dirty="0"/>
              <a:t>1. </a:t>
            </a:r>
            <a:r>
              <a:rPr lang="zh-CN" altLang="en-US" dirty="0"/>
              <a:t>从</a:t>
            </a:r>
            <a:r>
              <a:rPr lang="en-US" altLang="zh-CN" dirty="0"/>
              <a:t>46</a:t>
            </a:r>
            <a:r>
              <a:rPr lang="zh-CN" altLang="en-US" dirty="0"/>
              <a:t>章找出埃及所依靠的，神是如何对付？</a:t>
            </a:r>
            <a:endParaRPr lang="en-US" altLang="zh-CN" dirty="0"/>
          </a:p>
          <a:p>
            <a:r>
              <a:rPr lang="en-US" altLang="zh-CN" dirty="0"/>
              <a:t>2.</a:t>
            </a:r>
            <a:r>
              <a:rPr lang="zh-CN" altLang="en-US" dirty="0"/>
              <a:t>神为什么审判列国却安慰以色列甚至赦免她的罪过？</a:t>
            </a:r>
            <a:endParaRPr lang="en-US" altLang="zh-CN" dirty="0"/>
          </a:p>
          <a:p>
            <a:r>
              <a:rPr lang="en-AU" altLang="zh-CN" dirty="0"/>
              <a:t>3. </a:t>
            </a:r>
            <a:r>
              <a:rPr lang="zh-CN" altLang="en-US" dirty="0"/>
              <a:t>巴比伦审判列国却成为了神的审判对象，对我们有什么警戒？</a:t>
            </a:r>
            <a:endParaRPr lang="en-AU" altLang="zh-CN" dirty="0"/>
          </a:p>
          <a:p>
            <a:endParaRPr lang="en-US" altLang="zh-CN" dirty="0"/>
          </a:p>
        </p:txBody>
      </p:sp>
    </p:spTree>
    <p:extLst>
      <p:ext uri="{BB962C8B-B14F-4D97-AF65-F5344CB8AC3E}">
        <p14:creationId xmlns:p14="http://schemas.microsoft.com/office/powerpoint/2010/main" val="38695335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image" descr="http://biblegeography.holylight.org.tw/images/index/condensedbible/map/100.GIF">
            <a:extLst>
              <a:ext uri="{FF2B5EF4-FFF2-40B4-BE49-F238E27FC236}">
                <a16:creationId xmlns:a16="http://schemas.microsoft.com/office/drawing/2014/main" id="{6B9B88B7-7424-4EB5-B692-3CF94DEF7066}"/>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11560" y="260648"/>
            <a:ext cx="8173121" cy="5865515"/>
          </a:xfrm>
          <a:prstGeom prst="rect">
            <a:avLst/>
          </a:prstGeom>
          <a:noFill/>
          <a:ln>
            <a:noFill/>
          </a:ln>
        </p:spPr>
      </p:pic>
    </p:spTree>
    <p:extLst>
      <p:ext uri="{BB962C8B-B14F-4D97-AF65-F5344CB8AC3E}">
        <p14:creationId xmlns:p14="http://schemas.microsoft.com/office/powerpoint/2010/main" val="1836324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6E95EF-091D-4BC2-894E-1EFB0BC5A1D0}"/>
              </a:ext>
            </a:extLst>
          </p:cNvPr>
          <p:cNvSpPr>
            <a:spLocks noGrp="1"/>
          </p:cNvSpPr>
          <p:nvPr>
            <p:ph type="title"/>
          </p:nvPr>
        </p:nvSpPr>
        <p:spPr/>
        <p:txBody>
          <a:bodyPr/>
          <a:lstStyle/>
          <a:p>
            <a:r>
              <a:rPr lang="zh-CN" altLang="en-US" dirty="0"/>
              <a:t>耶</a:t>
            </a:r>
            <a:r>
              <a:rPr lang="en-US" altLang="zh-CN" dirty="0"/>
              <a:t>46</a:t>
            </a:r>
            <a:r>
              <a:rPr lang="zh-CN" altLang="en-US" dirty="0"/>
              <a:t>章背景</a:t>
            </a:r>
            <a:endParaRPr lang="en-AU" dirty="0"/>
          </a:p>
        </p:txBody>
      </p:sp>
      <p:sp>
        <p:nvSpPr>
          <p:cNvPr id="3" name="Content Placeholder 2">
            <a:extLst>
              <a:ext uri="{FF2B5EF4-FFF2-40B4-BE49-F238E27FC236}">
                <a16:creationId xmlns:a16="http://schemas.microsoft.com/office/drawing/2014/main" id="{F8F9C5D1-420A-44E3-8FD8-3E50F58E3564}"/>
              </a:ext>
            </a:extLst>
          </p:cNvPr>
          <p:cNvSpPr>
            <a:spLocks noGrp="1"/>
          </p:cNvSpPr>
          <p:nvPr>
            <p:ph idx="1"/>
          </p:nvPr>
        </p:nvSpPr>
        <p:spPr/>
        <p:txBody>
          <a:bodyPr>
            <a:noAutofit/>
          </a:bodyPr>
          <a:lstStyle/>
          <a:p>
            <a:r>
              <a:rPr lang="zh-CN" altLang="en-US" sz="2400" dirty="0"/>
              <a:t>以色列人与埃及：‘下埃及’与‘出埃及’</a:t>
            </a:r>
            <a:endParaRPr lang="en-AU" altLang="zh-CN" sz="2400" dirty="0"/>
          </a:p>
          <a:p>
            <a:r>
              <a:rPr lang="zh-CN" altLang="en-US" sz="2400" dirty="0"/>
              <a:t>圣经中，埃及与以色列人的民族息息相关</a:t>
            </a:r>
            <a:endParaRPr lang="en-AU" altLang="zh-CN" sz="2400" dirty="0"/>
          </a:p>
          <a:p>
            <a:r>
              <a:rPr lang="zh-CN" altLang="en-US" sz="2400" dirty="0"/>
              <a:t>以色列的先祖亚伯拉罕，以撒，雅各，约瑟，摩西，以色列百姓</a:t>
            </a:r>
            <a:r>
              <a:rPr lang="en-AU" altLang="zh-CN" sz="2400" dirty="0"/>
              <a:t>`</a:t>
            </a:r>
            <a:r>
              <a:rPr lang="zh-CN" altLang="en-US" sz="2400" dirty="0"/>
              <a:t>下埃及</a:t>
            </a:r>
            <a:r>
              <a:rPr lang="en-AU" altLang="zh-CN" sz="2400" dirty="0"/>
              <a:t>’</a:t>
            </a:r>
            <a:r>
              <a:rPr lang="zh-CN" altLang="en-US" sz="2400" dirty="0"/>
              <a:t>，主耶稣也在埃及躲避希律王。但他们都出埃及回到（或骸骨带回到）应许之地。</a:t>
            </a:r>
            <a:endParaRPr lang="en-AU" altLang="zh-CN" sz="2400" dirty="0"/>
          </a:p>
          <a:p>
            <a:r>
              <a:rPr lang="zh-CN" altLang="en-US" sz="2400" dirty="0"/>
              <a:t>敌意何来？──神与埃及何以如此深仇大恨？</a:t>
            </a:r>
            <a:endParaRPr lang="en-AU" altLang="zh-CN" sz="2400" dirty="0"/>
          </a:p>
          <a:p>
            <a:r>
              <a:rPr lang="zh-CN" altLang="en-US" sz="2400" dirty="0"/>
              <a:t>「埃及在圣经中的多重「喻意」 代表让人沉迷于权力、情欲、财利的世界，会否正是「迦南」的相反，暗示某种「不宜久留」的「非应许之地」</a:t>
            </a:r>
            <a:r>
              <a:rPr lang="zh-CN" altLang="en-US" sz="2400" b="1" dirty="0"/>
              <a:t>？</a:t>
            </a:r>
            <a:r>
              <a:rPr lang="zh-CN" altLang="en-US" sz="2400" dirty="0"/>
              <a:t>以色列人多次投向埃及怀抱，羡慕它的「立国规模」不可使百姓回埃及去</a:t>
            </a:r>
            <a:r>
              <a:rPr lang="en-US" altLang="zh-CN" sz="2400" dirty="0"/>
              <a:t>..</a:t>
            </a:r>
            <a:endParaRPr lang="en-AU" sz="2400" dirty="0"/>
          </a:p>
        </p:txBody>
      </p:sp>
    </p:spTree>
    <p:extLst>
      <p:ext uri="{BB962C8B-B14F-4D97-AF65-F5344CB8AC3E}">
        <p14:creationId xmlns:p14="http://schemas.microsoft.com/office/powerpoint/2010/main" val="867897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耶</a:t>
            </a:r>
            <a:r>
              <a:rPr lang="en-US" altLang="zh-CN" dirty="0"/>
              <a:t>46</a:t>
            </a:r>
            <a:r>
              <a:rPr lang="zh-CN" altLang="en-US" dirty="0"/>
              <a:t>章预言埃及被击败</a:t>
            </a:r>
          </a:p>
        </p:txBody>
      </p:sp>
      <p:sp>
        <p:nvSpPr>
          <p:cNvPr id="3" name="内容占位符 2"/>
          <p:cNvSpPr>
            <a:spLocks noGrp="1"/>
          </p:cNvSpPr>
          <p:nvPr>
            <p:ph idx="1"/>
          </p:nvPr>
        </p:nvSpPr>
        <p:spPr/>
        <p:txBody>
          <a:bodyPr>
            <a:normAutofit/>
          </a:bodyPr>
          <a:lstStyle/>
          <a:p>
            <a:r>
              <a:rPr lang="zh-CN" altLang="en-US" sz="2400" dirty="0"/>
              <a:t>迦基米施之役（</a:t>
            </a:r>
            <a:r>
              <a:rPr lang="en-US" altLang="zh-CN" sz="2400" dirty="0"/>
              <a:t>2-13</a:t>
            </a:r>
            <a:r>
              <a:rPr lang="zh-CN" altLang="en-US" sz="2400" dirty="0"/>
              <a:t>）：重要的交通军事要地</a:t>
            </a:r>
            <a:endParaRPr lang="en-AU" altLang="zh-CN" sz="2400" dirty="0"/>
          </a:p>
          <a:p>
            <a:r>
              <a:rPr lang="zh-CN" altLang="en-US" sz="2400" dirty="0"/>
              <a:t>时间：约雅敬年间，主前</a:t>
            </a:r>
            <a:r>
              <a:rPr lang="en-US" altLang="zh-CN" sz="2400" dirty="0"/>
              <a:t>605 </a:t>
            </a:r>
          </a:p>
          <a:p>
            <a:r>
              <a:rPr lang="zh-CN" altLang="en-US" sz="2400" dirty="0"/>
              <a:t>背景：亚述国衰亡，新巴比伦短暂兴起，埃及为保持在近东霸主地位，北上。</a:t>
            </a:r>
            <a:endParaRPr lang="en-AU" altLang="zh-CN" sz="2400" dirty="0"/>
          </a:p>
          <a:p>
            <a:r>
              <a:rPr lang="zh-CN" altLang="en-US" sz="2400" dirty="0"/>
              <a:t>埃及的声势：马，尼罗河翻腾，带着盟国</a:t>
            </a:r>
            <a:r>
              <a:rPr lang="en-US" altLang="zh-CN" sz="2400" dirty="0"/>
              <a:t>-</a:t>
            </a:r>
            <a:r>
              <a:rPr lang="zh-CN" altLang="en-US" sz="2400" dirty="0"/>
              <a:t>古实人弗人路德族</a:t>
            </a:r>
            <a:endParaRPr lang="en-AU" altLang="zh-CN" sz="2400" dirty="0"/>
          </a:p>
          <a:p>
            <a:r>
              <a:rPr lang="zh-CN" altLang="en-US" sz="2400" dirty="0"/>
              <a:t>埃及的结局：惊慌退回，幼发拉底河边献祭（杀戮），基列的乳香</a:t>
            </a:r>
            <a:r>
              <a:rPr lang="en-US" altLang="zh-CN" sz="2400" dirty="0"/>
              <a:t>-</a:t>
            </a:r>
            <a:r>
              <a:rPr lang="zh-CN" altLang="en-US" sz="2400" dirty="0"/>
              <a:t>埃及当时的医术很高，却无法医治自己的重创。</a:t>
            </a:r>
            <a:endParaRPr lang="en-AU" altLang="zh-CN" sz="2400" dirty="0"/>
          </a:p>
          <a:p>
            <a:endParaRPr lang="en-AU" altLang="zh-CN" sz="2400" dirty="0"/>
          </a:p>
          <a:p>
            <a:r>
              <a:rPr lang="zh-CN" altLang="en-US" sz="2400" dirty="0"/>
              <a:t>讥刺埃及败亡，创伤不能复原</a:t>
            </a:r>
          </a:p>
        </p:txBody>
      </p:sp>
    </p:spTree>
    <p:extLst>
      <p:ext uri="{BB962C8B-B14F-4D97-AF65-F5344CB8AC3E}">
        <p14:creationId xmlns:p14="http://schemas.microsoft.com/office/powerpoint/2010/main" val="2025328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C84B00-BAA7-4996-B6B1-2B760E1B91D5}"/>
              </a:ext>
            </a:extLst>
          </p:cNvPr>
          <p:cNvSpPr>
            <a:spLocks noGrp="1"/>
          </p:cNvSpPr>
          <p:nvPr>
            <p:ph type="title"/>
          </p:nvPr>
        </p:nvSpPr>
        <p:spPr/>
        <p:txBody>
          <a:bodyPr/>
          <a:lstStyle/>
          <a:p>
            <a:r>
              <a:rPr lang="zh-CN" altLang="en-US" dirty="0"/>
              <a:t>耶</a:t>
            </a:r>
            <a:r>
              <a:rPr lang="en-US" altLang="zh-CN" dirty="0"/>
              <a:t>46</a:t>
            </a:r>
            <a:r>
              <a:rPr lang="zh-CN" altLang="en-US" dirty="0"/>
              <a:t>章预言埃及被击败</a:t>
            </a:r>
            <a:endParaRPr lang="en-AU" dirty="0"/>
          </a:p>
        </p:txBody>
      </p:sp>
      <p:sp>
        <p:nvSpPr>
          <p:cNvPr id="3" name="Content Placeholder 2">
            <a:extLst>
              <a:ext uri="{FF2B5EF4-FFF2-40B4-BE49-F238E27FC236}">
                <a16:creationId xmlns:a16="http://schemas.microsoft.com/office/drawing/2014/main" id="{062D07ED-7538-46C5-B622-2DC3DA4AD0DA}"/>
              </a:ext>
            </a:extLst>
          </p:cNvPr>
          <p:cNvSpPr>
            <a:spLocks noGrp="1"/>
          </p:cNvSpPr>
          <p:nvPr>
            <p:ph idx="1"/>
          </p:nvPr>
        </p:nvSpPr>
        <p:spPr/>
        <p:txBody>
          <a:bodyPr>
            <a:normAutofit/>
          </a:bodyPr>
          <a:lstStyle/>
          <a:p>
            <a:r>
              <a:rPr lang="zh-CN" altLang="en-US" sz="2400" dirty="0"/>
              <a:t>巴比伦攻击埃及地（</a:t>
            </a:r>
            <a:r>
              <a:rPr lang="en-US" altLang="zh-CN" sz="2400" dirty="0"/>
              <a:t>13-25</a:t>
            </a:r>
            <a:r>
              <a:rPr lang="zh-CN" altLang="en-US" sz="2400" dirty="0"/>
              <a:t>）：预言巴比伦入侵埃及：此次入侵的年代不清楚。</a:t>
            </a:r>
            <a:endParaRPr lang="en-AU" altLang="zh-CN" sz="2400" dirty="0"/>
          </a:p>
          <a:p>
            <a:r>
              <a:rPr lang="zh-CN" altLang="en-US" sz="2400" dirty="0"/>
              <a:t>宣告在密夺</a:t>
            </a:r>
            <a:r>
              <a:rPr lang="en-US" altLang="zh-CN" sz="2400" dirty="0"/>
              <a:t>-</a:t>
            </a:r>
            <a:r>
              <a:rPr lang="zh-CN" altLang="en-US" sz="2400" dirty="0"/>
              <a:t>埃及北部</a:t>
            </a:r>
            <a:r>
              <a:rPr lang="en-US" sz="2400" dirty="0"/>
              <a:t>;</a:t>
            </a:r>
            <a:r>
              <a:rPr lang="zh-CN" altLang="en-US" sz="2400" dirty="0"/>
              <a:t>挪弗</a:t>
            </a:r>
            <a:r>
              <a:rPr lang="en-US" altLang="zh-CN" sz="2400" dirty="0"/>
              <a:t>-</a:t>
            </a:r>
            <a:r>
              <a:rPr lang="zh-CN" altLang="en-US" sz="2400" dirty="0"/>
              <a:t>埃及西部</a:t>
            </a:r>
            <a:r>
              <a:rPr lang="en-US" sz="2400" dirty="0"/>
              <a:t>;</a:t>
            </a:r>
            <a:r>
              <a:rPr lang="zh-CN" altLang="en-US" sz="2400" dirty="0"/>
              <a:t>答比匿</a:t>
            </a:r>
            <a:r>
              <a:rPr lang="en-US" altLang="zh-CN" sz="2400" dirty="0"/>
              <a:t>-</a:t>
            </a:r>
            <a:r>
              <a:rPr lang="zh-CN" altLang="en-US" sz="2400" dirty="0"/>
              <a:t>东部</a:t>
            </a:r>
            <a:r>
              <a:rPr lang="en-US" sz="2400" dirty="0"/>
              <a:t>,</a:t>
            </a:r>
            <a:r>
              <a:rPr lang="zh-CN" altLang="en-US" sz="2400" dirty="0"/>
              <a:t>强调“向埃及全地传讲信息”</a:t>
            </a:r>
            <a:endParaRPr lang="en-AU" altLang="zh-CN" sz="2400" dirty="0"/>
          </a:p>
          <a:p>
            <a:r>
              <a:rPr lang="en-US" altLang="zh-CN" sz="2400" dirty="0"/>
              <a:t>1</a:t>
            </a:r>
            <a:r>
              <a:rPr lang="en-US" sz="2400" dirty="0"/>
              <a:t>5</a:t>
            </a:r>
            <a:r>
              <a:rPr lang="zh-CN" altLang="en-US" sz="2400" dirty="0"/>
              <a:t>上或可译作「为何阿比斯逃走？你的壮牛站立不住？」（七十士本）阿庇斯”，指埃及的神牛</a:t>
            </a:r>
            <a:r>
              <a:rPr lang="en-US" altLang="zh-CN" sz="2400" dirty="0"/>
              <a:t>/</a:t>
            </a:r>
            <a:r>
              <a:rPr lang="zh-CN" altLang="en-US" sz="2400" dirty="0"/>
              <a:t>埃及的‘神’靠不住</a:t>
            </a:r>
            <a:r>
              <a:rPr lang="en-US" altLang="zh-CN" sz="2400" dirty="0"/>
              <a:t>16</a:t>
            </a:r>
            <a:r>
              <a:rPr lang="zh-CN" altLang="en-US" sz="2400" dirty="0"/>
              <a:t>节盟军的话</a:t>
            </a:r>
            <a:r>
              <a:rPr lang="en-US" altLang="zh-CN" sz="2400" dirty="0"/>
              <a:t>/</a:t>
            </a:r>
            <a:endParaRPr lang="en-AU" sz="2400" dirty="0"/>
          </a:p>
          <a:p>
            <a:r>
              <a:rPr lang="zh-CN" altLang="en-US" sz="2400" dirty="0"/>
              <a:t>埃及人受到巴比伦的侵略之后</a:t>
            </a:r>
            <a:r>
              <a:rPr lang="en-US" sz="2400" dirty="0"/>
              <a:t>,</a:t>
            </a:r>
            <a:r>
              <a:rPr lang="zh-CN" altLang="en-US" sz="2400" dirty="0"/>
              <a:t>如同躲在草丛中的蛇一样</a:t>
            </a:r>
            <a:r>
              <a:rPr lang="en-US" sz="2400" dirty="0"/>
              <a:t>,</a:t>
            </a:r>
            <a:r>
              <a:rPr lang="zh-CN" altLang="en-US" sz="2400" dirty="0"/>
              <a:t>不战而逃</a:t>
            </a:r>
            <a:endParaRPr lang="en-AU" sz="2400" dirty="0"/>
          </a:p>
          <a:p>
            <a:r>
              <a:rPr lang="zh-CN" altLang="en-US" sz="2400" dirty="0"/>
              <a:t>挪的亚扪：上埃及的首都挪所拜的假神名</a:t>
            </a:r>
            <a:endParaRPr lang="en-AU" altLang="zh-CN" sz="2400" dirty="0"/>
          </a:p>
          <a:p>
            <a:r>
              <a:rPr lang="zh-CN" altLang="en-US" sz="2400" dirty="0"/>
              <a:t>讽刺埃及的神祇</a:t>
            </a:r>
            <a:endParaRPr lang="en-AU" altLang="zh-CN" sz="2400" dirty="0"/>
          </a:p>
        </p:txBody>
      </p:sp>
    </p:spTree>
    <p:extLst>
      <p:ext uri="{BB962C8B-B14F-4D97-AF65-F5344CB8AC3E}">
        <p14:creationId xmlns:p14="http://schemas.microsoft.com/office/powerpoint/2010/main" val="12984983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6EF92-5EBA-4814-8449-0EDD001BE7A4}"/>
              </a:ext>
            </a:extLst>
          </p:cNvPr>
          <p:cNvSpPr>
            <a:spLocks noGrp="1"/>
          </p:cNvSpPr>
          <p:nvPr>
            <p:ph type="title"/>
          </p:nvPr>
        </p:nvSpPr>
        <p:spPr/>
        <p:txBody>
          <a:bodyPr/>
          <a:lstStyle/>
          <a:p>
            <a:r>
              <a:rPr lang="zh-CN" altLang="en-US" dirty="0"/>
              <a:t>耶</a:t>
            </a:r>
            <a:r>
              <a:rPr lang="en-US" altLang="zh-CN" dirty="0"/>
              <a:t>46</a:t>
            </a:r>
            <a:r>
              <a:rPr lang="zh-CN" altLang="en-US" dirty="0"/>
              <a:t>章安慰之言</a:t>
            </a:r>
            <a:endParaRPr lang="en-AU" dirty="0"/>
          </a:p>
        </p:txBody>
      </p:sp>
      <p:sp>
        <p:nvSpPr>
          <p:cNvPr id="3" name="Content Placeholder 2">
            <a:extLst>
              <a:ext uri="{FF2B5EF4-FFF2-40B4-BE49-F238E27FC236}">
                <a16:creationId xmlns:a16="http://schemas.microsoft.com/office/drawing/2014/main" id="{62DE039B-D06B-4A29-A348-4EFFA5F6791B}"/>
              </a:ext>
            </a:extLst>
          </p:cNvPr>
          <p:cNvSpPr>
            <a:spLocks noGrp="1"/>
          </p:cNvSpPr>
          <p:nvPr>
            <p:ph idx="1"/>
          </p:nvPr>
        </p:nvSpPr>
        <p:spPr/>
        <p:txBody>
          <a:bodyPr/>
          <a:lstStyle/>
          <a:p>
            <a:r>
              <a:rPr lang="en-US" altLang="zh-CN" sz="2400" dirty="0"/>
              <a:t>27-28</a:t>
            </a:r>
            <a:r>
              <a:rPr lang="zh-CN" altLang="en-US" sz="2400" dirty="0"/>
              <a:t>节神惩罚的目的：悔改与信靠</a:t>
            </a:r>
            <a:endParaRPr lang="en-AU" altLang="zh-CN" sz="2400" dirty="0"/>
          </a:p>
          <a:p>
            <a:r>
              <a:rPr lang="zh-CN" altLang="en-US" sz="2400" dirty="0"/>
              <a:t>预言展示埃及受惩罚可怕画面之后，给了以色列民希望的信息</a:t>
            </a:r>
            <a:r>
              <a:rPr lang="en-AU" altLang="zh-CN" sz="2400" dirty="0"/>
              <a:t>. </a:t>
            </a:r>
            <a:r>
              <a:rPr lang="zh-CN" altLang="en-US" sz="2400" dirty="0"/>
              <a:t>神对邻邦的惩罚和对祂百姓的管教的目的，是要他们悔改。</a:t>
            </a:r>
            <a:endParaRPr lang="en-AU" altLang="zh-CN" sz="2400" dirty="0"/>
          </a:p>
          <a:p>
            <a:r>
              <a:rPr lang="zh-CN" altLang="en-US" sz="2400" dirty="0"/>
              <a:t>使百姓认识到神对列邦的审判并非偶然，或一般事件，而是神救赎以色列的计划之一，从而使百姓更加信靠神。</a:t>
            </a:r>
            <a:endParaRPr lang="en-AU" altLang="zh-CN" sz="2400" dirty="0"/>
          </a:p>
          <a:p>
            <a:endParaRPr lang="en-AU" dirty="0"/>
          </a:p>
        </p:txBody>
      </p:sp>
    </p:spTree>
    <p:extLst>
      <p:ext uri="{BB962C8B-B14F-4D97-AF65-F5344CB8AC3E}">
        <p14:creationId xmlns:p14="http://schemas.microsoft.com/office/powerpoint/2010/main" val="33928741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6FB442-87E0-4360-9650-ECC717FF0AEC}"/>
              </a:ext>
            </a:extLst>
          </p:cNvPr>
          <p:cNvSpPr>
            <a:spLocks noGrp="1"/>
          </p:cNvSpPr>
          <p:nvPr>
            <p:ph type="title"/>
          </p:nvPr>
        </p:nvSpPr>
        <p:spPr/>
        <p:txBody>
          <a:bodyPr/>
          <a:lstStyle/>
          <a:p>
            <a:r>
              <a:rPr lang="en-US" altLang="zh-CN" dirty="0"/>
              <a:t>47</a:t>
            </a:r>
            <a:r>
              <a:rPr lang="zh-CN" altLang="en-US" dirty="0"/>
              <a:t>章非利士的地图</a:t>
            </a:r>
            <a:endParaRPr lang="en-AU" dirty="0"/>
          </a:p>
        </p:txBody>
      </p:sp>
      <p:pic>
        <p:nvPicPr>
          <p:cNvPr id="5" name="Content Placeholder 4">
            <a:extLst>
              <a:ext uri="{FF2B5EF4-FFF2-40B4-BE49-F238E27FC236}">
                <a16:creationId xmlns:a16="http://schemas.microsoft.com/office/drawing/2014/main" id="{174696E1-FBFA-4267-BCEE-BBA72F3464EB}"/>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31639" y="1740745"/>
            <a:ext cx="5875565" cy="3848495"/>
          </a:xfrm>
        </p:spPr>
      </p:pic>
    </p:spTree>
    <p:extLst>
      <p:ext uri="{BB962C8B-B14F-4D97-AF65-F5344CB8AC3E}">
        <p14:creationId xmlns:p14="http://schemas.microsoft.com/office/powerpoint/2010/main" val="28980725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dirty="0"/>
              <a:t>耶</a:t>
            </a:r>
            <a:r>
              <a:rPr lang="en-US" altLang="zh-CN" dirty="0"/>
              <a:t>47  </a:t>
            </a:r>
            <a:r>
              <a:rPr lang="zh-CN" altLang="en-US" dirty="0"/>
              <a:t>预言非利士人灭亡</a:t>
            </a:r>
          </a:p>
        </p:txBody>
      </p:sp>
      <p:sp>
        <p:nvSpPr>
          <p:cNvPr id="3" name="内容占位符 2"/>
          <p:cNvSpPr>
            <a:spLocks noGrp="1"/>
          </p:cNvSpPr>
          <p:nvPr>
            <p:ph idx="1"/>
          </p:nvPr>
        </p:nvSpPr>
        <p:spPr>
          <a:xfrm>
            <a:off x="395536" y="1556792"/>
            <a:ext cx="8229600" cy="4525963"/>
          </a:xfrm>
        </p:spPr>
        <p:txBody>
          <a:bodyPr>
            <a:normAutofit lnSpcReduction="10000"/>
          </a:bodyPr>
          <a:lstStyle/>
          <a:p>
            <a:endParaRPr lang="en-US" altLang="zh-CN" sz="2000" dirty="0">
              <a:latin typeface="楷体" panose="02010609060101010101" pitchFamily="49" charset="-122"/>
              <a:ea typeface="楷体" panose="02010609060101010101" pitchFamily="49" charset="-122"/>
            </a:endParaRPr>
          </a:p>
          <a:p>
            <a:r>
              <a:rPr lang="zh-CN" altLang="en-US" sz="2400" dirty="0"/>
              <a:t>背景：非利士人早期迦南地的居民，移居巴勒斯坦之前原居地</a:t>
            </a:r>
            <a:r>
              <a:rPr lang="en-US" altLang="zh-CN" sz="2400" dirty="0"/>
              <a:t>-</a:t>
            </a:r>
            <a:r>
              <a:rPr lang="zh-CN" altLang="en-US" sz="2400" dirty="0"/>
              <a:t>迦斐特（克里特或革哩底岛）</a:t>
            </a:r>
            <a:endParaRPr lang="en-AU" altLang="zh-CN" sz="2400" dirty="0"/>
          </a:p>
          <a:p>
            <a:r>
              <a:rPr lang="zh-CN" altLang="en-US" sz="2400" dirty="0"/>
              <a:t>迦萨：两条主要道路的交汇，贸易中心，战略要地</a:t>
            </a:r>
            <a:endParaRPr lang="en-AU" altLang="zh-CN" sz="2400" dirty="0"/>
          </a:p>
          <a:p>
            <a:r>
              <a:rPr lang="zh-CN" altLang="en-US" sz="2400" dirty="0"/>
              <a:t>其他书关于非利士的预言赛</a:t>
            </a:r>
            <a:r>
              <a:rPr lang="en-US" altLang="zh-CN" sz="2400" dirty="0"/>
              <a:t>14:28-31</a:t>
            </a:r>
            <a:r>
              <a:rPr lang="zh-CN" altLang="en-US" sz="2400" dirty="0"/>
              <a:t>结</a:t>
            </a:r>
            <a:r>
              <a:rPr lang="en-US" altLang="zh-CN" sz="2400" dirty="0"/>
              <a:t>25</a:t>
            </a:r>
            <a:r>
              <a:rPr lang="zh-CN" altLang="en-US" sz="2400" dirty="0"/>
              <a:t>：</a:t>
            </a:r>
            <a:r>
              <a:rPr lang="en-US" altLang="zh-CN" sz="2400" dirty="0"/>
              <a:t>15-17</a:t>
            </a:r>
          </a:p>
          <a:p>
            <a:r>
              <a:rPr lang="zh-CN" altLang="en-US" sz="2400" dirty="0"/>
              <a:t>推罗西顿：腓尼基的城市与非利士联盟基于经济与贸易</a:t>
            </a:r>
            <a:endParaRPr lang="en-AU" altLang="zh-CN" sz="2400" dirty="0"/>
          </a:p>
          <a:p>
            <a:r>
              <a:rPr lang="zh-CN" altLang="en-US" sz="2400" dirty="0"/>
              <a:t>“北方出来的水”指巴比伦如洪水般的侵入</a:t>
            </a:r>
            <a:endParaRPr lang="en-AU" altLang="zh-CN" sz="2400" dirty="0"/>
          </a:p>
          <a:p>
            <a:r>
              <a:rPr lang="zh-CN" altLang="en-US" sz="2400" dirty="0"/>
              <a:t>“为父的手发软，不回头看顾儿女</a:t>
            </a:r>
            <a:r>
              <a:rPr lang="en-AU" altLang="zh-CN" sz="2400" dirty="0"/>
              <a:t>” –</a:t>
            </a:r>
            <a:r>
              <a:rPr lang="zh-CN" altLang="en-US" sz="2400" dirty="0"/>
              <a:t>完全失去抵抗的勇气</a:t>
            </a:r>
            <a:endParaRPr lang="en-AU" altLang="zh-CN" sz="2400" dirty="0"/>
          </a:p>
          <a:p>
            <a:r>
              <a:rPr lang="zh-CN" altLang="en-US" sz="2400" dirty="0"/>
              <a:t>受惩罚的原因：拜偶像，“用刀划身</a:t>
            </a:r>
            <a:r>
              <a:rPr lang="en-AU" altLang="zh-CN" sz="2400" dirty="0"/>
              <a:t>…</a:t>
            </a:r>
          </a:p>
          <a:p>
            <a:r>
              <a:rPr lang="zh-CN" altLang="en-US" sz="2400" dirty="0"/>
              <a:t>非利士人结局：派定灭亡，经过亚述帝国的统治，非利士名字不再出现。</a:t>
            </a:r>
            <a:endParaRPr lang="en-US" altLang="zh-CN" sz="2400" dirty="0"/>
          </a:p>
          <a:p>
            <a:endParaRPr lang="zh-CN" altLang="en-US" sz="2400" dirty="0"/>
          </a:p>
        </p:txBody>
      </p:sp>
    </p:spTree>
    <p:extLst>
      <p:ext uri="{BB962C8B-B14F-4D97-AF65-F5344CB8AC3E}">
        <p14:creationId xmlns:p14="http://schemas.microsoft.com/office/powerpoint/2010/main" val="1255904862"/>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1699</TotalTime>
  <Words>3883</Words>
  <Application>Microsoft Office PowerPoint</Application>
  <PresentationFormat>On-screen Show (4:3)</PresentationFormat>
  <Paragraphs>135</Paragraphs>
  <Slides>24</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24</vt:i4>
      </vt:variant>
    </vt:vector>
  </HeadingPairs>
  <TitlesOfParts>
    <vt:vector size="33" baseType="lpstr">
      <vt:lpstr>&amp;quot</vt:lpstr>
      <vt:lpstr>宋体</vt:lpstr>
      <vt:lpstr>宋体</vt:lpstr>
      <vt:lpstr>楷体</vt:lpstr>
      <vt:lpstr>DengXian</vt:lpstr>
      <vt:lpstr>Arial</vt:lpstr>
      <vt:lpstr>Calibri</vt:lpstr>
      <vt:lpstr>Times New Roman</vt:lpstr>
      <vt:lpstr>Office 主题</vt:lpstr>
      <vt:lpstr>耶利米书46-51 对列国的预言 </vt:lpstr>
      <vt:lpstr>以色列邻国的罪恶（摩1章）</vt:lpstr>
      <vt:lpstr>PowerPoint Presentation</vt:lpstr>
      <vt:lpstr>耶46章背景</vt:lpstr>
      <vt:lpstr>耶46章预言埃及被击败</vt:lpstr>
      <vt:lpstr>耶46章预言埃及被击败</vt:lpstr>
      <vt:lpstr>耶46章安慰之言</vt:lpstr>
      <vt:lpstr>47章非利士的地图</vt:lpstr>
      <vt:lpstr>耶47  预言非利士人灭亡</vt:lpstr>
      <vt:lpstr>以色列周边邻国的地图</vt:lpstr>
      <vt:lpstr>预言摩押亚扪必受罚（48-49：6）</vt:lpstr>
      <vt:lpstr>预言摩押亚们必受罚（48-49：6）</vt:lpstr>
      <vt:lpstr>预言摩押亚扪必受罚（48-49：6）</vt:lpstr>
      <vt:lpstr>预言摩押亚扪必受罚（48-49：6）</vt:lpstr>
      <vt:lpstr>耶49:7-22 预言以东必受罚</vt:lpstr>
      <vt:lpstr>耶49:23-39 预言大马士革等必受罚</vt:lpstr>
      <vt:lpstr>耶49:23-39 预言大马士革等必受罚</vt:lpstr>
      <vt:lpstr>耶49:23-39 预言大马士革等必受罚</vt:lpstr>
      <vt:lpstr>耶50-51: 预言巴比伦的灭亡​ </vt:lpstr>
      <vt:lpstr>耶50-51: 预言巴比伦的灭亡​ </vt:lpstr>
      <vt:lpstr>耶50-51: 预言以色列的复兴​ </vt:lpstr>
      <vt:lpstr>属世巴比伦⇌奥秘巴比伦</vt:lpstr>
      <vt:lpstr>耶52: 附录－耶城沦陷灭亡​ </vt:lpstr>
      <vt:lpstr>问题思考</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耶46： 预言巴比伦王必攻打埃及</dc:title>
  <dc:creator>nzwhappy</dc:creator>
  <cp:lastModifiedBy>CAON</cp:lastModifiedBy>
  <cp:revision>155</cp:revision>
  <dcterms:created xsi:type="dcterms:W3CDTF">2018-10-06T05:00:57Z</dcterms:created>
  <dcterms:modified xsi:type="dcterms:W3CDTF">2018-12-08T21:37:01Z</dcterms:modified>
</cp:coreProperties>
</file>