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64" r:id="rId4"/>
    <p:sldId id="257" r:id="rId5"/>
    <p:sldId id="258" r:id="rId6"/>
    <p:sldId id="265" r:id="rId7"/>
    <p:sldId id="259" r:id="rId8"/>
    <p:sldId id="267" r:id="rId9"/>
    <p:sldId id="260" r:id="rId10"/>
    <p:sldId id="266" r:id="rId11"/>
    <p:sldId id="262" r:id="rId12"/>
    <p:sldId id="263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3F031-7F48-4194-9953-8CE211450C26}" type="datetimeFigureOut">
              <a:rPr lang="en-AU" smtClean="0"/>
              <a:t>2/12/2018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E95CB-7654-4732-BE5F-A80E5D54A5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3255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903E1-B985-483A-A957-DD4BE46C3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FEA03-2F58-4663-8FDE-1DFA4A81F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85BF5-5AEC-4622-B203-8B7F61BEE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20DA-0082-4701-BC40-370AD687F342}" type="datetime1">
              <a:rPr lang="en-AU" smtClean="0"/>
              <a:t>2/12/2018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F0F1B-CDC3-4AC7-8BA9-426586802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9C7DE-E16E-411F-ADC0-51C8F310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529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52D8-6A79-4A07-A010-4063216C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963650-1BB2-46F9-B93A-4EF34CB8A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3D14E-4F34-4565-9CCD-08FDDC518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26D0-2C9A-4D3E-9783-F60D984DB1A4}" type="datetime1">
              <a:rPr lang="en-AU" smtClean="0"/>
              <a:t>2/12/2018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55062-D25D-42A3-9977-95D7E2E9A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489BA-E6F0-4BA1-B61E-E07E5457C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536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2373FA-4503-4189-A48D-E1D555DBE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D0BAF-785B-4002-AF24-5C454E7D5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7244C-8756-4110-B427-86A5BA2A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1A2C-2160-434A-AA23-C733F6687C01}" type="datetime1">
              <a:rPr lang="en-AU" smtClean="0"/>
              <a:t>2/12/2018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E3137-7D95-4C1E-8EF7-011071332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8220F-AF0F-47BA-BA09-0E2F9660C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248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180D-D7DC-4526-B4DF-3B84B318C170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77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C414-553E-4EC0-A412-6E569EF61CD0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998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CCA2-42AB-4478-8122-1DFC64176DB1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741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D04C2-D5F0-43CA-BF78-3819127F8811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762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1042-21CE-44D1-9E20-3791A7415EC0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652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8818-43D4-439B-BF38-1B528E566BDA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795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01B4-EF9F-4D4B-9144-9029C9482B86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350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6A88-574F-4F30-B8B4-F68439FC52BD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45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7D073-2873-4A75-A122-B390353F4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7BB7D-654B-4625-85B9-BFE798FDA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6F4AE-A8B3-4C59-9EF1-358148FC6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B263-7875-4A2C-973A-B2AE81FB23EB}" type="datetime1">
              <a:rPr lang="en-AU" smtClean="0"/>
              <a:t>2/12/2018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6C8EC-25CA-4D81-8D1C-A6F5A4EE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B0FBB-E31A-449E-B7D3-C4EA37201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48292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AB40-D8ED-47B8-8A09-C26AC6FBCE46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620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946-D3F5-4A9F-BD42-CAFFCBCD0097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7352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418C-C40C-4A54-A101-2DEBC2FC9414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35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7AB5A-5086-48DA-B177-8830E0CD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8FAD29-1086-4ABB-89CC-CA04CC1B7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C2917-1AC8-4471-90EF-B8958400E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8785E-C5A8-4D34-9086-59482E24AAF4}" type="datetime1">
              <a:rPr lang="en-AU" smtClean="0"/>
              <a:t>2/12/2018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8FCBB-F644-4D54-A9FF-0840513DC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61A23-C458-43B5-8F41-A8360033A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307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70DF0-0040-4A57-8F2E-3A7200421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11C3-B045-4224-94FA-721D878BD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D6F40-BAA6-47BE-804F-A53221193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2E26C-47DC-4E88-9001-47A5EAFD7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9F9D-9F7F-470B-8A29-33563C87B4D8}" type="datetime1">
              <a:rPr lang="en-AU" smtClean="0"/>
              <a:t>2/12/2018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0C53FC-3473-4403-98A4-663312138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140A19-D3E3-416D-A7B0-A2E40412B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145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0AB00-FBEF-4330-97AB-346AD25E8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9DE47-34DE-409D-9FAB-E31FD9DBA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61332-6C10-44CD-B9AC-F4E6B48F4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D99B0F-336E-49AF-A29C-EED27C017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1E2B99-8501-4990-A26E-592C290398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E9546E-812A-44BC-BFF4-416EDFA9E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9B85-A134-4B59-A417-38752A63E46F}" type="datetime1">
              <a:rPr lang="en-AU" smtClean="0"/>
              <a:t>2/12/2018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E304C3-836E-4A45-B52B-90CEFD6D1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63B817-5374-469A-90E6-B74AFFC86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185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71953-3971-42D2-A8B8-2B05024E8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33BD07-C4C6-4DE7-A069-F800CDE64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9665-A381-4FE4-9F23-28254E192F96}" type="datetime1">
              <a:rPr lang="en-AU" smtClean="0"/>
              <a:t>2/12/2018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09FBB-EB39-49C5-A5E0-7F7FD113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0232B-F72D-4E92-8E1E-B609109E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127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C5C5BC-682E-480B-A6B9-D128C369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0103-2E04-4FD4-9C44-FF61B1089C5D}" type="datetime1">
              <a:rPr lang="en-AU" smtClean="0"/>
              <a:t>2/12/2018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EA5B3F-75EC-4718-AEFD-20AF296C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47452-00B3-406A-80EC-D0CEA5F3F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196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5D87D-1696-49D2-AF21-A6F090290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3311F-6DA2-4179-BFB7-CEB5D5ACC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0BE56-77F4-48D7-A9FE-C3CDE2DFD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5B2BF-AA90-404D-A07C-93D9C8987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62E4-73A9-455E-9493-1D19F56D274F}" type="datetime1">
              <a:rPr lang="en-AU" smtClean="0"/>
              <a:t>2/12/2018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E0079D-6D6A-450E-93FC-49C7F5079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1F3A3-8351-40E5-BE97-97BBD362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2301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6BAD2-5406-49B3-9AF9-E6A994083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EF4E0A-FBBF-4A21-8254-E3AC63417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305AC5-BDF9-42D9-80DD-631146ACF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0895D-A266-49D3-A48E-757EC4EF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D76B-BDCB-48C3-8913-FA2815237BC7}" type="datetime1">
              <a:rPr lang="en-AU" smtClean="0"/>
              <a:t>2/12/2018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2479C-C541-4A8F-B260-4E0D2B2F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A94D7-77A2-4549-BC51-C6FCB433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2885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34E1A6-E252-4961-99F5-74E7495EE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F5A3B-FCFD-4514-8985-8532BB306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75656-742F-4104-ACC1-59470DAF5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FEAC5-1B38-4245-A9CB-7FC49BEF294B}" type="datetime1">
              <a:rPr lang="en-AU" smtClean="0"/>
              <a:t>2/12/2018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09BAA-7574-4562-9318-7BFF0B256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耶利米书概览之四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14D7A-6208-4ACC-ADE2-432A7E90A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6AB8E-98D3-4D83-9C44-A9B03192E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283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6635C-A364-4BD8-859F-CAE48B143EB0}" type="datetime1">
              <a:rPr lang="en-AU" altLang="zh-CN" smtClean="0">
                <a:solidFill>
                  <a:prstClr val="black">
                    <a:tint val="75000"/>
                  </a:prstClr>
                </a:solidFill>
              </a:rPr>
              <a:t>2/12/2018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>
                <a:solidFill>
                  <a:prstClr val="black">
                    <a:tint val="75000"/>
                  </a:prstClr>
                </a:solidFill>
              </a:rPr>
              <a:t>耶利米书概览之四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01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C89ACE-0B48-4E28-87A1-61D0134CE6C9}"/>
              </a:ext>
            </a:extLst>
          </p:cNvPr>
          <p:cNvSpPr txBox="1"/>
          <p:nvPr/>
        </p:nvSpPr>
        <p:spPr>
          <a:xfrm>
            <a:off x="0" y="179249"/>
            <a:ext cx="11896253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/>
              <a:t>三十四章  对西底家及百姓的宣告</a:t>
            </a:r>
            <a:endParaRPr lang="en-AU" altLang="zh-CN" sz="3600" b="1" dirty="0"/>
          </a:p>
          <a:p>
            <a:pPr algn="just"/>
            <a:endParaRPr lang="en-AU" altLang="zh-CN" sz="3200" b="1" dirty="0"/>
          </a:p>
          <a:p>
            <a:pPr algn="just"/>
            <a:r>
              <a:rPr lang="zh-CN" altLang="en-US" sz="2800" b="1" dirty="0"/>
              <a:t>背景</a:t>
            </a:r>
            <a:r>
              <a:rPr lang="zh-CN" altLang="en-US" sz="2800" dirty="0"/>
              <a:t>：犹大亡国前之 最后一次被围困 </a:t>
            </a:r>
            <a:endParaRPr lang="en-AU" altLang="zh-CN" sz="2800" dirty="0"/>
          </a:p>
          <a:p>
            <a:pPr algn="just"/>
            <a:r>
              <a:rPr lang="zh-CN" altLang="en-US" sz="2800" dirty="0"/>
              <a:t>一</a:t>
            </a:r>
            <a:r>
              <a:rPr lang="en-US" altLang="zh-CN" sz="2800" dirty="0"/>
              <a:t>.</a:t>
            </a:r>
            <a:r>
              <a:rPr lang="zh-CN" altLang="en-US" sz="2800" dirty="0"/>
              <a:t>预言不臣服巴比伦的西底家王必被掳</a:t>
            </a:r>
            <a:endParaRPr lang="en-AU" altLang="zh-CN" sz="2800" dirty="0"/>
          </a:p>
          <a:p>
            <a:pPr algn="just"/>
            <a:r>
              <a:rPr lang="zh-CN" altLang="en-US" sz="2800" dirty="0"/>
              <a:t>西底家曾立下严令效忠尼布甲尼撒王</a:t>
            </a:r>
            <a:r>
              <a:rPr lang="en-AU" altLang="zh-CN" sz="2800" dirty="0"/>
              <a:t>, </a:t>
            </a:r>
            <a:r>
              <a:rPr lang="zh-CN" altLang="en-US" sz="2800" dirty="0"/>
              <a:t>却没有能力，被倾向与埃及结盟的群臣操纵</a:t>
            </a:r>
            <a:r>
              <a:rPr lang="en-AU" altLang="zh-CN" sz="2800" dirty="0"/>
              <a:t>.</a:t>
            </a:r>
          </a:p>
          <a:p>
            <a:pPr algn="just"/>
            <a:endParaRPr lang="en-AU" altLang="zh-CN" sz="2800" dirty="0"/>
          </a:p>
          <a:p>
            <a:pPr algn="just"/>
            <a:r>
              <a:rPr lang="zh-CN" altLang="en-US" sz="2800" dirty="0"/>
              <a:t>二</a:t>
            </a:r>
            <a:r>
              <a:rPr lang="en-AU" altLang="zh-CN" sz="2800" dirty="0"/>
              <a:t>.</a:t>
            </a:r>
            <a:r>
              <a:rPr lang="zh-CN" altLang="en-US" sz="2800" dirty="0"/>
              <a:t>犹大家立约</a:t>
            </a:r>
            <a:r>
              <a:rPr lang="en-US" altLang="zh-CN" sz="2800" dirty="0"/>
              <a:t>--</a:t>
            </a:r>
            <a:r>
              <a:rPr lang="zh-CN" altLang="en-US" sz="2800" dirty="0"/>
              <a:t>毁约，招致神的审判</a:t>
            </a:r>
            <a:endParaRPr lang="en-AU" altLang="zh-CN" sz="2800" dirty="0"/>
          </a:p>
          <a:p>
            <a:pPr algn="just"/>
            <a:r>
              <a:rPr lang="zh-CN" altLang="en-US" sz="2800" dirty="0"/>
              <a:t>西底家在受围困，全城危急的时候决定要听耶利米的话，平息神的怒气。他带百姓释放奴仆自由，以为此善行可以讨神的喜悦。</a:t>
            </a:r>
            <a:r>
              <a:rPr lang="zh-CN" altLang="en-US" sz="2800" b="1" dirty="0"/>
              <a:t>出</a:t>
            </a:r>
            <a:r>
              <a:rPr lang="en-US" altLang="zh-CN" sz="2800" b="1" dirty="0"/>
              <a:t>21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1-2</a:t>
            </a:r>
            <a:r>
              <a:rPr lang="zh-CN" altLang="en-US" sz="2800" b="1" dirty="0"/>
              <a:t>节希伯来奴仆的条例服侍六年第七年可以自由，白白出去</a:t>
            </a:r>
            <a:endParaRPr lang="en-AU" altLang="zh-CN" sz="2800" b="1" dirty="0"/>
          </a:p>
          <a:p>
            <a:pPr algn="just"/>
            <a:endParaRPr lang="en-AU" altLang="zh-CN" sz="2800" dirty="0"/>
          </a:p>
          <a:p>
            <a:pPr algn="just"/>
            <a:r>
              <a:rPr lang="en-US" altLang="zh-CN" sz="2800" dirty="0"/>
              <a:t>--</a:t>
            </a:r>
            <a:r>
              <a:rPr lang="zh-CN" altLang="en-US" sz="2800" dirty="0"/>
              <a:t>首领与百姓在神面前立约释放仆俾自由</a:t>
            </a:r>
            <a:r>
              <a:rPr lang="en-US" altLang="zh-CN" sz="2800" dirty="0"/>
              <a:t>34</a:t>
            </a:r>
            <a:r>
              <a:rPr lang="zh-CN" altLang="en-US" sz="2800" dirty="0"/>
              <a:t>：</a:t>
            </a:r>
            <a:r>
              <a:rPr lang="en-US" altLang="zh-CN" sz="2800" dirty="0"/>
              <a:t>18-19</a:t>
            </a:r>
            <a:endParaRPr lang="en-AU" altLang="zh-CN" sz="2800" dirty="0"/>
          </a:p>
          <a:p>
            <a:pPr algn="just"/>
            <a:r>
              <a:rPr lang="zh-CN" altLang="en-US" sz="2800" dirty="0"/>
              <a:t>但是当巴比伦军队暂时离开，围城之势得到缓解，他们旧态重新抬头，因为他们就根本不听从神的命令</a:t>
            </a:r>
            <a:r>
              <a:rPr lang="zh-CN" altLang="en-US" sz="2400" dirty="0"/>
              <a:t>。</a:t>
            </a:r>
            <a:endParaRPr lang="en-AU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272182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在犹大的信息</a:t>
            </a:r>
            <a:r>
              <a:rPr lang="zh-CN" altLang="en-US" dirty="0"/>
              <a:t>（</a:t>
            </a:r>
            <a:r>
              <a:rPr lang="en-US" altLang="zh-CN" dirty="0"/>
              <a:t>40</a:t>
            </a:r>
            <a:r>
              <a:rPr lang="zh-CN" altLang="en-US" dirty="0"/>
              <a:t>－</a:t>
            </a:r>
            <a:r>
              <a:rPr lang="en-US" altLang="zh-CN" dirty="0"/>
              <a:t>43:7</a:t>
            </a:r>
            <a:r>
              <a:rPr lang="zh-CN" altLang="en-US" dirty="0"/>
              <a:t>）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35360" y="1600203"/>
            <a:ext cx="11521280" cy="4525963"/>
          </a:xfrm>
        </p:spPr>
        <p:txBody>
          <a:bodyPr/>
          <a:lstStyle/>
          <a:p>
            <a:r>
              <a:rPr lang="zh-CN" altLang="en-US" dirty="0"/>
              <a:t>耶利米不去巴比伦 →省长基大利</a:t>
            </a:r>
            <a:r>
              <a:rPr lang="en-US" altLang="zh-CN" sz="2000" dirty="0"/>
              <a:t>(40:1-12) </a:t>
            </a:r>
          </a:p>
          <a:p>
            <a:r>
              <a:rPr lang="zh-CN" altLang="en-US" dirty="0"/>
              <a:t>基大利</a:t>
            </a:r>
            <a:r>
              <a:rPr lang="zh-CN" altLang="en-US" sz="2400" dirty="0"/>
              <a:t>←</a:t>
            </a:r>
            <a:r>
              <a:rPr lang="en-US" altLang="zh-CN" sz="2400" dirty="0"/>
              <a:t>(</a:t>
            </a:r>
            <a:r>
              <a:rPr lang="zh-CN" altLang="en-US" sz="2400" dirty="0"/>
              <a:t>杀</a:t>
            </a:r>
            <a:r>
              <a:rPr lang="en-US" altLang="zh-CN" sz="2400" dirty="0"/>
              <a:t>)</a:t>
            </a:r>
            <a:r>
              <a:rPr lang="zh-CN" altLang="en-US" dirty="0"/>
              <a:t> 以实玛利 </a:t>
            </a:r>
            <a:r>
              <a:rPr lang="zh-CN" altLang="en-US" sz="2400" dirty="0"/>
              <a:t>←</a:t>
            </a:r>
            <a:r>
              <a:rPr lang="en-US" altLang="zh-CN" sz="2400" dirty="0"/>
              <a:t>(</a:t>
            </a:r>
            <a:r>
              <a:rPr lang="zh-CN" altLang="en-US" sz="2400" dirty="0"/>
              <a:t>追</a:t>
            </a:r>
            <a:r>
              <a:rPr lang="en-US" altLang="zh-CN" sz="2400" dirty="0"/>
              <a:t>)</a:t>
            </a:r>
            <a:r>
              <a:rPr lang="zh-CN" altLang="en-US" dirty="0"/>
              <a:t> 约哈难</a:t>
            </a:r>
            <a:r>
              <a:rPr lang="zh-CN" altLang="en-US" sz="2400" dirty="0"/>
              <a:t>↓ </a:t>
            </a:r>
            <a:r>
              <a:rPr lang="en-US" altLang="zh-CN" sz="2400" dirty="0"/>
              <a:t>(</a:t>
            </a:r>
            <a:r>
              <a:rPr lang="zh-CN" altLang="en-US" sz="2400" dirty="0"/>
              <a:t>进入埃及</a:t>
            </a:r>
            <a:r>
              <a:rPr lang="en-US" altLang="zh-CN" sz="2000" dirty="0"/>
              <a:t>)(41)</a:t>
            </a:r>
          </a:p>
          <a:p>
            <a:r>
              <a:rPr lang="zh-CN" altLang="en-US" dirty="0"/>
              <a:t>我们都必听从耶和华的话</a:t>
            </a:r>
            <a:r>
              <a:rPr lang="en-US" altLang="zh-CN" sz="2000" dirty="0"/>
              <a:t>(42:6) </a:t>
            </a:r>
            <a:r>
              <a:rPr lang="zh-CN" altLang="en-US" dirty="0"/>
              <a:t>→ 你说谎言</a:t>
            </a:r>
            <a:r>
              <a:rPr lang="en-US" altLang="zh-CN" dirty="0"/>
              <a:t> </a:t>
            </a:r>
            <a:r>
              <a:rPr lang="en-US" altLang="zh-CN" sz="2000" dirty="0"/>
              <a:t>(43:2) </a:t>
            </a:r>
          </a:p>
          <a:p>
            <a:r>
              <a:rPr lang="zh-CN" altLang="en-US" dirty="0"/>
              <a:t>不要进入埃及！→这是因不听从耶和华的话</a:t>
            </a:r>
            <a:r>
              <a:rPr lang="en-US" altLang="zh-CN" sz="2000" dirty="0"/>
              <a:t>(43:7) </a:t>
            </a:r>
          </a:p>
          <a:p>
            <a:pPr lvl="1"/>
            <a:r>
              <a:rPr lang="zh-CN" altLang="en-US" sz="2400" dirty="0"/>
              <a:t>安慰：建立不拆毁；后悔降灾；不要怕；我与你们同在</a:t>
            </a:r>
            <a:endParaRPr lang="en-US" altLang="zh-CN" sz="2400" dirty="0"/>
          </a:p>
          <a:p>
            <a:pPr lvl="1"/>
            <a:r>
              <a:rPr lang="zh-CN" altLang="en-US" sz="2400" dirty="0"/>
              <a:t>警告：若定意进入必遭刀剑饥荒瘟疫而死</a:t>
            </a:r>
            <a:endParaRPr lang="en-US" altLang="zh-CN" sz="2400" dirty="0"/>
          </a:p>
          <a:p>
            <a:pPr lvl="1"/>
            <a:r>
              <a:rPr lang="zh-CN" altLang="en-US" sz="2400" dirty="0"/>
              <a:t>禁止：确实地知道管教；行诡诈自害 </a:t>
            </a:r>
          </a:p>
        </p:txBody>
      </p:sp>
    </p:spTree>
    <p:extLst>
      <p:ext uri="{BB962C8B-B14F-4D97-AF65-F5344CB8AC3E}">
        <p14:creationId xmlns:p14="http://schemas.microsoft.com/office/powerpoint/2010/main" val="740961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在埃及的信息</a:t>
            </a:r>
            <a:r>
              <a:rPr lang="zh-CN" altLang="en-US" dirty="0"/>
              <a:t>（</a:t>
            </a:r>
            <a:r>
              <a:rPr lang="en-US" altLang="zh-CN" dirty="0"/>
              <a:t>43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/>
              <a:t>－</a:t>
            </a:r>
            <a:r>
              <a:rPr lang="en-US" altLang="zh-CN" dirty="0"/>
              <a:t>44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3"/>
            <a:ext cx="11151029" cy="4525963"/>
          </a:xfrm>
        </p:spPr>
        <p:txBody>
          <a:bodyPr>
            <a:normAutofit/>
          </a:bodyPr>
          <a:lstStyle/>
          <a:p>
            <a:r>
              <a:rPr lang="zh-CN" altLang="en-US" dirty="0"/>
              <a:t>预言埃及灭亡：</a:t>
            </a:r>
            <a:r>
              <a:rPr lang="zh-CN" altLang="en-US" sz="2400" dirty="0"/>
              <a:t>藏石头预言巴比伦攻击埃及焚烧庙宇</a:t>
            </a:r>
            <a:endParaRPr lang="en-US" altLang="zh-CN" sz="2400" dirty="0"/>
          </a:p>
          <a:p>
            <a:r>
              <a:rPr lang="zh-CN" altLang="en-US" dirty="0"/>
              <a:t>预言在埃及剩民灭亡</a:t>
            </a:r>
            <a:endParaRPr lang="en-US" altLang="zh-CN" dirty="0"/>
          </a:p>
          <a:p>
            <a:pPr lvl="1"/>
            <a:r>
              <a:rPr lang="zh-CN" altLang="en-US" sz="2400" dirty="0"/>
              <a:t>降灾原因：却不听从 烧香事奉别神</a:t>
            </a:r>
            <a:r>
              <a:rPr lang="en-US" altLang="zh-CN" sz="1600" dirty="0"/>
              <a:t>(44:1-14)</a:t>
            </a:r>
            <a:endParaRPr lang="en-US" altLang="zh-CN" sz="2400" dirty="0"/>
          </a:p>
          <a:p>
            <a:pPr lvl="1"/>
            <a:r>
              <a:rPr lang="zh-CN" altLang="en-US" sz="2400" dirty="0"/>
              <a:t>剩民顽梗：必不听从 定要烧香</a:t>
            </a:r>
            <a:r>
              <a:rPr lang="en-US" altLang="zh-CN" sz="1600" dirty="0"/>
              <a:t>(44:15-23)</a:t>
            </a:r>
          </a:p>
          <a:p>
            <a:pPr lvl="1"/>
            <a:r>
              <a:rPr lang="zh-CN" altLang="en-US" sz="2400" dirty="0"/>
              <a:t>刑罚降祸 预言埃及败</a:t>
            </a:r>
            <a:r>
              <a:rPr lang="en-US" altLang="zh-CN" sz="1600" dirty="0"/>
              <a:t>(44:24-30)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r>
              <a:rPr lang="zh-CN" altLang="en-US" sz="3600" dirty="0"/>
              <a:t>安慰巴录（</a:t>
            </a:r>
            <a:r>
              <a:rPr lang="en-US" altLang="zh-CN" sz="3600" dirty="0"/>
              <a:t>45</a:t>
            </a:r>
            <a:r>
              <a:rPr lang="zh-CN" altLang="en-US" sz="3600" dirty="0"/>
              <a:t>章）</a:t>
            </a:r>
            <a:endParaRPr lang="en-US" altLang="zh-CN" sz="3600" dirty="0"/>
          </a:p>
          <a:p>
            <a:pPr lvl="1"/>
            <a:r>
              <a:rPr lang="zh-CN" altLang="en-US" sz="2400" dirty="0"/>
              <a:t>为自己图谋大事→神在掌权：建立栽植</a:t>
            </a:r>
            <a:endParaRPr lang="en-US" altLang="zh-CN" sz="2400" dirty="0"/>
          </a:p>
          <a:p>
            <a:pPr lvl="1"/>
            <a:r>
              <a:rPr lang="zh-CN" altLang="en-US" sz="2400" dirty="0"/>
              <a:t>顾影自怜→神在保守：以命为掠物</a:t>
            </a:r>
            <a:endParaRPr lang="en-US" altLang="zh-CN" sz="2400" dirty="0"/>
          </a:p>
          <a:p>
            <a:pPr lvl="1"/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4251561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8B4C72-4232-43FB-BCCD-DA716D374D70}"/>
              </a:ext>
            </a:extLst>
          </p:cNvPr>
          <p:cNvSpPr txBox="1"/>
          <p:nvPr/>
        </p:nvSpPr>
        <p:spPr>
          <a:xfrm>
            <a:off x="742384" y="801149"/>
            <a:ext cx="1043713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/>
              <a:t>问题思考</a:t>
            </a:r>
            <a:endParaRPr lang="en-US" altLang="zh-CN" sz="3200" dirty="0"/>
          </a:p>
          <a:p>
            <a:pPr algn="just"/>
            <a:endParaRPr lang="en-US" altLang="zh-CN" sz="3200" dirty="0"/>
          </a:p>
          <a:p>
            <a:pPr algn="just"/>
            <a:r>
              <a:rPr lang="en-US" altLang="zh-CN" sz="3200" dirty="0"/>
              <a:t>1.</a:t>
            </a:r>
            <a:r>
              <a:rPr lang="zh-CN" altLang="en-US" sz="3200" dirty="0"/>
              <a:t>对神许下诺言却不兑现，反映了我们生命的肤浅不真实。我是否许愿而不践行</a:t>
            </a:r>
            <a:r>
              <a:rPr lang="zh-CN" altLang="en-US" sz="3200" dirty="0" smtClean="0"/>
              <a:t>？</a:t>
            </a:r>
            <a:endParaRPr lang="en-US" altLang="zh-CN" sz="3200" dirty="0" smtClean="0"/>
          </a:p>
          <a:p>
            <a:pPr algn="just"/>
            <a:endParaRPr lang="en-AU" altLang="zh-CN" sz="3200" dirty="0"/>
          </a:p>
          <a:p>
            <a:pPr algn="just"/>
            <a:r>
              <a:rPr lang="en-US" altLang="zh-CN" sz="3200" dirty="0"/>
              <a:t>2.</a:t>
            </a:r>
            <a:r>
              <a:rPr lang="zh-CN" altLang="en-US" sz="3200" dirty="0"/>
              <a:t>利甲人忠于遗训的榜样与以色列人成了鲜明的对比？我们的德行与非基督徒如何？世途多变，有人认为适应变化是生存之道，神要我们持守祂的话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algn="just"/>
            <a:endParaRPr lang="en-AU" sz="3200" dirty="0" smtClean="0"/>
          </a:p>
          <a:p>
            <a:pPr algn="just"/>
            <a:r>
              <a:rPr lang="en-US" altLang="zh-CN" sz="3200" dirty="0" smtClean="0"/>
              <a:t>3</a:t>
            </a:r>
            <a:r>
              <a:rPr lang="en-US" altLang="zh-CN" sz="3200" dirty="0"/>
              <a:t>.</a:t>
            </a:r>
            <a:r>
              <a:rPr lang="zh-CN" altLang="en-US" sz="3200" dirty="0"/>
              <a:t>犹大自百姓至君王对神的话置若罔闻，今天大多数人也是如此，我们可以做什么？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418242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7D3C795-691B-4AB8-99ED-87A1F9F2012D}"/>
              </a:ext>
            </a:extLst>
          </p:cNvPr>
          <p:cNvSpPr txBox="1"/>
          <p:nvPr/>
        </p:nvSpPr>
        <p:spPr>
          <a:xfrm>
            <a:off x="914443" y="610136"/>
            <a:ext cx="1036311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800" dirty="0"/>
              <a:t>-- </a:t>
            </a:r>
            <a:r>
              <a:rPr lang="zh-CN" altLang="en-US" sz="2800" dirty="0"/>
              <a:t>毁约 亵渎神的名</a:t>
            </a:r>
            <a:endParaRPr lang="en-AU" altLang="zh-CN" sz="2800" dirty="0"/>
          </a:p>
          <a:p>
            <a:pPr algn="just"/>
            <a:r>
              <a:rPr lang="en-US" altLang="zh-CN" sz="2800" dirty="0"/>
              <a:t>34</a:t>
            </a:r>
            <a:r>
              <a:rPr lang="zh-CN" altLang="en-US" sz="2800" dirty="0"/>
              <a:t>：</a:t>
            </a:r>
            <a:r>
              <a:rPr lang="en-US" altLang="zh-CN" sz="2800" dirty="0"/>
              <a:t>18-20 </a:t>
            </a:r>
            <a:r>
              <a:rPr lang="zh-CN" altLang="en-US" sz="2800" dirty="0"/>
              <a:t>把牛劈成两半，预表了违约的一方必定受到惩罚。</a:t>
            </a:r>
            <a:endParaRPr lang="en-AU" altLang="zh-CN" sz="2800" dirty="0"/>
          </a:p>
          <a:p>
            <a:pPr algn="just"/>
            <a:r>
              <a:rPr lang="en-US" altLang="zh-CN" sz="2800" dirty="0"/>
              <a:t>--</a:t>
            </a:r>
            <a:r>
              <a:rPr lang="zh-CN" altLang="en-US" sz="2800" dirty="0"/>
              <a:t>耶利米宣告神的审判</a:t>
            </a:r>
            <a:endParaRPr lang="en-AU" altLang="zh-CN" sz="2800" dirty="0"/>
          </a:p>
          <a:p>
            <a:pPr algn="just"/>
            <a:r>
              <a:rPr lang="zh-CN" altLang="en-US" sz="2800" dirty="0"/>
              <a:t>王与百姓危急存亡之际，匆匆立下誓言，却无真实的心灵悔改与更新，如此的“善行”无法挽回神愤怒的审判。后来竟然公开背约。这章里多种的预言应验</a:t>
            </a:r>
            <a:endParaRPr lang="en-AU" altLang="zh-CN" sz="2800" dirty="0"/>
          </a:p>
          <a:p>
            <a:pPr algn="just"/>
            <a:r>
              <a:rPr lang="zh-CN" altLang="en-US" sz="3600" b="1" dirty="0"/>
              <a:t>三十五章 利甲族人的榜样</a:t>
            </a:r>
            <a:endParaRPr lang="en-AU" altLang="zh-CN" sz="3600" b="1" dirty="0"/>
          </a:p>
          <a:p>
            <a:pPr marL="342900" indent="-342900" algn="just">
              <a:buAutoNum type="ea1ChsPeriod"/>
            </a:pPr>
            <a:r>
              <a:rPr lang="en-US" altLang="zh-CN" sz="2800" dirty="0"/>
              <a:t>1-11</a:t>
            </a:r>
            <a:r>
              <a:rPr lang="zh-CN" altLang="en-US" sz="2800" dirty="0"/>
              <a:t>节 利甲族人恪守祖先的教训</a:t>
            </a:r>
            <a:endParaRPr lang="en-AU" altLang="zh-CN" sz="2800" dirty="0"/>
          </a:p>
          <a:p>
            <a:pPr algn="just"/>
            <a:endParaRPr lang="en-AU" altLang="zh-CN" sz="2800" dirty="0"/>
          </a:p>
          <a:p>
            <a:pPr algn="just"/>
            <a:r>
              <a:rPr lang="zh-CN" altLang="en-US" sz="2800" b="1" dirty="0"/>
              <a:t>利甲族人是基尼人的后代（士</a:t>
            </a:r>
            <a:r>
              <a:rPr lang="en-US" altLang="zh-CN" sz="2800" b="1" dirty="0"/>
              <a:t>4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17-24</a:t>
            </a:r>
            <a:r>
              <a:rPr lang="zh-CN" altLang="en-US" sz="2800" b="1" dirty="0"/>
              <a:t>）；灭亚玛力人时保护了基尼人（撒上</a:t>
            </a:r>
            <a:r>
              <a:rPr lang="en-US" altLang="zh-CN" sz="2800" b="1" dirty="0"/>
              <a:t>15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6</a:t>
            </a:r>
            <a:r>
              <a:rPr lang="zh-CN" altLang="en-US" sz="2800" b="1" dirty="0"/>
              <a:t>）；迦勒的其余后裔基尼人，</a:t>
            </a:r>
            <a:r>
              <a:rPr lang="en-US" altLang="zh-CN" sz="2800" b="1" dirty="0"/>
              <a:t> </a:t>
            </a:r>
            <a:r>
              <a:rPr lang="zh-CN" altLang="en-US" sz="2800" b="1" dirty="0"/>
              <a:t>代上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55  </a:t>
            </a:r>
            <a:r>
              <a:rPr lang="zh-CN" altLang="en-US" sz="2800" b="1" dirty="0"/>
              <a:t>利甲人约拿达的事迹王下</a:t>
            </a:r>
            <a:r>
              <a:rPr lang="en-US" altLang="zh-CN" sz="2800" b="1" dirty="0"/>
              <a:t>10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15-28</a:t>
            </a:r>
            <a:r>
              <a:rPr lang="zh-CN" altLang="en-US" sz="2800" b="1" dirty="0"/>
              <a:t>）</a:t>
            </a:r>
            <a:endParaRPr lang="en-AU" altLang="zh-CN" sz="2800" b="1" dirty="0"/>
          </a:p>
          <a:p>
            <a:pPr algn="just"/>
            <a:endParaRPr lang="en-AU" altLang="zh-CN" sz="2800" dirty="0"/>
          </a:p>
          <a:p>
            <a:pPr algn="just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434552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5086E3-3787-4492-85D8-DABEBA51B83F}"/>
              </a:ext>
            </a:extLst>
          </p:cNvPr>
          <p:cNvSpPr txBox="1"/>
          <p:nvPr/>
        </p:nvSpPr>
        <p:spPr>
          <a:xfrm>
            <a:off x="787652" y="-65875"/>
            <a:ext cx="10882265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AU" altLang="zh-CN" sz="2000" dirty="0"/>
          </a:p>
          <a:p>
            <a:pPr algn="just"/>
            <a:r>
              <a:rPr lang="zh-CN" altLang="en-US" sz="2800" dirty="0"/>
              <a:t>可能深受以利亚的影响，痛恨在亚哈</a:t>
            </a:r>
            <a:r>
              <a:rPr lang="en-US" altLang="zh-CN" sz="2800" dirty="0"/>
              <a:t>/</a:t>
            </a:r>
            <a:r>
              <a:rPr lang="zh-CN" altLang="en-US" sz="2800" dirty="0"/>
              <a:t>耶洗别统治下的腐败与罪行，为了挽救族人免于同流合污，定下了与拿细耳人有些相仿的条例（民</a:t>
            </a:r>
            <a:r>
              <a:rPr lang="en-US" altLang="zh-CN" sz="2800" dirty="0"/>
              <a:t>6</a:t>
            </a:r>
            <a:r>
              <a:rPr lang="zh-CN" altLang="en-US" sz="2800" dirty="0"/>
              <a:t>章）</a:t>
            </a:r>
            <a:endParaRPr lang="en-AU" altLang="zh-CN" sz="2800" dirty="0"/>
          </a:p>
          <a:p>
            <a:pPr algn="just"/>
            <a:r>
              <a:rPr lang="en-US" altLang="zh-CN" sz="2800" dirty="0"/>
              <a:t>200</a:t>
            </a:r>
            <a:r>
              <a:rPr lang="zh-CN" altLang="en-US" sz="2800" dirty="0"/>
              <a:t>多年来恪守祖先的遗训艰苦迁移的生活</a:t>
            </a:r>
            <a:r>
              <a:rPr lang="en-AU" altLang="zh-CN" sz="2800" dirty="0"/>
              <a:t>~</a:t>
            </a:r>
            <a:r>
              <a:rPr lang="zh-CN" altLang="en-US" sz="2800" dirty="0"/>
              <a:t>谦卑安静的生活</a:t>
            </a:r>
            <a:endParaRPr lang="en-AU" altLang="zh-CN" sz="2800" dirty="0"/>
          </a:p>
          <a:p>
            <a:pPr algn="just"/>
            <a:r>
              <a:rPr lang="zh-CN" altLang="en-US" sz="2800" dirty="0"/>
              <a:t>与世界分别的生活</a:t>
            </a:r>
            <a:r>
              <a:rPr lang="en-AU" altLang="zh-CN" sz="2800" dirty="0"/>
              <a:t>~</a:t>
            </a:r>
            <a:r>
              <a:rPr lang="zh-CN" altLang="en-US" sz="2800" dirty="0"/>
              <a:t>锻炼心性的生活</a:t>
            </a:r>
            <a:endParaRPr lang="en-AU" altLang="zh-CN" sz="2800" dirty="0"/>
          </a:p>
          <a:p>
            <a:pPr algn="just"/>
            <a:r>
              <a:rPr lang="zh-CN" altLang="en-US" sz="2800" dirty="0"/>
              <a:t>不但民族得以保存，他们这种心志蒙神喜悦</a:t>
            </a:r>
            <a:endParaRPr lang="en-AU" altLang="zh-CN" sz="2800" dirty="0"/>
          </a:p>
          <a:p>
            <a:pPr algn="just"/>
            <a:endParaRPr lang="en-AU" altLang="zh-CN" sz="2800" dirty="0"/>
          </a:p>
          <a:p>
            <a:pPr algn="just"/>
            <a:r>
              <a:rPr lang="zh-CN" altLang="en-US" sz="2800" dirty="0"/>
              <a:t>二</a:t>
            </a:r>
            <a:r>
              <a:rPr lang="en-AU" altLang="zh-CN" sz="2800" dirty="0"/>
              <a:t>. </a:t>
            </a:r>
            <a:r>
              <a:rPr lang="zh-CN" altLang="en-US" sz="2800" dirty="0"/>
              <a:t>以色列人不顺从神的警诫</a:t>
            </a:r>
            <a:endParaRPr lang="en-AU" altLang="zh-CN" sz="2800" dirty="0"/>
          </a:p>
          <a:p>
            <a:pPr algn="just"/>
            <a:r>
              <a:rPr lang="zh-CN" altLang="en-US" sz="2800" dirty="0"/>
              <a:t>利甲族人尊重先人       </a:t>
            </a:r>
            <a:r>
              <a:rPr lang="en-US" altLang="zh-CN" sz="2800" dirty="0"/>
              <a:t>— </a:t>
            </a:r>
            <a:r>
              <a:rPr lang="zh-CN" altLang="en-US" sz="2800" dirty="0"/>
              <a:t>以色列人从上到下背弃与神所立的约</a:t>
            </a:r>
            <a:endParaRPr lang="en-US" altLang="zh-CN" sz="2800" dirty="0"/>
          </a:p>
          <a:p>
            <a:pPr algn="just"/>
            <a:r>
              <a:rPr lang="zh-CN" altLang="en-US" sz="2800" dirty="0"/>
              <a:t>先人已逝</a:t>
            </a:r>
            <a:r>
              <a:rPr lang="en-US" altLang="zh-CN" sz="2800" dirty="0"/>
              <a:t>                         —</a:t>
            </a:r>
            <a:r>
              <a:rPr lang="zh-CN" altLang="en-US" sz="2800" dirty="0"/>
              <a:t>神永活</a:t>
            </a:r>
            <a:endParaRPr lang="en-AU" altLang="zh-CN" sz="2800" dirty="0"/>
          </a:p>
          <a:p>
            <a:pPr algn="just"/>
            <a:r>
              <a:rPr lang="zh-CN" altLang="en-US" sz="2800" dirty="0"/>
              <a:t>先人的遗训遵守至今   </a:t>
            </a:r>
            <a:r>
              <a:rPr lang="en-US" altLang="zh-CN" sz="2800" dirty="0"/>
              <a:t>—</a:t>
            </a:r>
            <a:r>
              <a:rPr lang="zh-CN" altLang="en-US" sz="2800" dirty="0"/>
              <a:t>神多次多方警戒却不听从</a:t>
            </a:r>
            <a:endParaRPr lang="en-AU" altLang="zh-CN" sz="2800" dirty="0"/>
          </a:p>
          <a:p>
            <a:pPr algn="just"/>
            <a:endParaRPr lang="en-AU" altLang="zh-CN" sz="2800" dirty="0"/>
          </a:p>
          <a:p>
            <a:pPr algn="just"/>
            <a:r>
              <a:rPr lang="zh-CN" altLang="en-US" sz="2800" dirty="0"/>
              <a:t>三</a:t>
            </a:r>
            <a:r>
              <a:rPr lang="en-AU" altLang="zh-CN" sz="2800" dirty="0"/>
              <a:t>. </a:t>
            </a:r>
            <a:r>
              <a:rPr lang="zh-CN" altLang="en-US" sz="2800" dirty="0"/>
              <a:t>神祝福利甲族人的顺从</a:t>
            </a:r>
            <a:endParaRPr lang="en-AU" altLang="zh-CN" sz="2800" dirty="0"/>
          </a:p>
          <a:p>
            <a:pPr algn="just"/>
            <a:r>
              <a:rPr lang="zh-CN" altLang="en-US" sz="2800" dirty="0"/>
              <a:t>神的称许与祝福</a:t>
            </a:r>
            <a:endParaRPr lang="en-AU" altLang="zh-CN" sz="2800" dirty="0"/>
          </a:p>
          <a:p>
            <a:pPr algn="just"/>
            <a:r>
              <a:rPr lang="en-US" altLang="zh-CN" sz="2800" b="1" dirty="0"/>
              <a:t>35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19 </a:t>
            </a:r>
            <a:r>
              <a:rPr lang="zh-CN" altLang="en-US" sz="2800" b="1" dirty="0"/>
              <a:t>“</a:t>
            </a:r>
            <a:r>
              <a:rPr lang="zh-CN" altLang="en-US" sz="2800" dirty="0"/>
              <a:t>利甲的儿子约拿达必永不缺人侍立在我面前”</a:t>
            </a:r>
            <a:endParaRPr lang="en-AU" altLang="zh-CN" sz="2800" dirty="0"/>
          </a:p>
          <a:p>
            <a:pPr algn="just"/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921376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4269B5-302F-40B9-8CAE-5D32244E8358}"/>
              </a:ext>
            </a:extLst>
          </p:cNvPr>
          <p:cNvSpPr txBox="1"/>
          <p:nvPr/>
        </p:nvSpPr>
        <p:spPr>
          <a:xfrm>
            <a:off x="844732" y="957942"/>
            <a:ext cx="923108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/>
              <a:t>三十六章 耶利米的书卷</a:t>
            </a:r>
            <a:endParaRPr lang="en-AU" altLang="zh-CN" sz="3200" b="1" dirty="0"/>
          </a:p>
          <a:p>
            <a:r>
              <a:rPr lang="zh-CN" altLang="en-US" sz="2400" dirty="0"/>
              <a:t>背景主前</a:t>
            </a:r>
            <a:r>
              <a:rPr lang="en-US" altLang="zh-CN" sz="2400" dirty="0"/>
              <a:t>605</a:t>
            </a:r>
            <a:r>
              <a:rPr lang="zh-CN" altLang="en-US" sz="2400" dirty="0"/>
              <a:t>年的夏天，尼布甲尼撒在</a:t>
            </a:r>
            <a:r>
              <a:rPr lang="zh-CN" altLang="zh-CN" sz="2400" dirty="0"/>
              <a:t>迦基米施</a:t>
            </a:r>
            <a:r>
              <a:rPr lang="zh-CN" altLang="en-US" sz="2400" dirty="0"/>
              <a:t>击败了埃及军队不久。这章的事件比前两章发生的时间。耶利米预言巴比伦进犯迫在眉睫，在这危急关头全国都会宣告禁食的日子，呼吁人们谦卑悔改，求主怜悯。</a:t>
            </a:r>
            <a:endParaRPr lang="en-AU" altLang="zh-CN" sz="2400" dirty="0"/>
          </a:p>
          <a:p>
            <a:endParaRPr lang="en-AU" altLang="zh-CN" sz="2400" dirty="0"/>
          </a:p>
          <a:p>
            <a:r>
              <a:rPr lang="en-US" altLang="zh-CN" sz="2400" dirty="0"/>
              <a:t>1-4</a:t>
            </a:r>
            <a:r>
              <a:rPr lang="zh-CN" altLang="en-US" sz="2400" dirty="0"/>
              <a:t>节巴录代写书卷</a:t>
            </a:r>
            <a:endParaRPr lang="en-AU" altLang="zh-CN" sz="2400" dirty="0"/>
          </a:p>
          <a:p>
            <a:r>
              <a:rPr lang="zh-CN" altLang="en-US" sz="2400" dirty="0"/>
              <a:t>巴录是耶利米的文士，当时人用羔羊皮或蒲草纸记录文字。记录了主前</a:t>
            </a:r>
            <a:r>
              <a:rPr lang="en-US" altLang="zh-CN" sz="2400" dirty="0"/>
              <a:t>626</a:t>
            </a:r>
            <a:r>
              <a:rPr lang="zh-CN" altLang="en-US" sz="2400" dirty="0"/>
              <a:t>年至</a:t>
            </a:r>
            <a:r>
              <a:rPr lang="en-US" altLang="zh-CN" sz="2400" dirty="0"/>
              <a:t>605</a:t>
            </a:r>
            <a:r>
              <a:rPr lang="zh-CN" altLang="en-US" sz="2400" dirty="0"/>
              <a:t>年耶利米所说的预言。</a:t>
            </a:r>
            <a:endParaRPr lang="en-AU" altLang="zh-CN" sz="2400" dirty="0"/>
          </a:p>
          <a:p>
            <a:r>
              <a:rPr lang="en-US" altLang="zh-CN" sz="2400" dirty="0"/>
              <a:t>5-10</a:t>
            </a:r>
            <a:r>
              <a:rPr lang="zh-CN" altLang="en-US" sz="2400" dirty="0"/>
              <a:t>节向众民宣读</a:t>
            </a:r>
            <a:endParaRPr lang="en-AU" altLang="zh-CN" sz="2400" dirty="0"/>
          </a:p>
          <a:p>
            <a:r>
              <a:rPr lang="en-US" altLang="zh-CN" sz="2400" dirty="0"/>
              <a:t>11-19</a:t>
            </a:r>
            <a:r>
              <a:rPr lang="zh-CN" altLang="en-US" sz="2400" dirty="0"/>
              <a:t>向官员宣读</a:t>
            </a:r>
            <a:endParaRPr lang="en-AU" altLang="zh-CN" sz="2400" dirty="0"/>
          </a:p>
          <a:p>
            <a:r>
              <a:rPr lang="en-US" altLang="zh-CN" sz="2400" dirty="0"/>
              <a:t>20-26</a:t>
            </a:r>
            <a:r>
              <a:rPr lang="zh-CN" altLang="en-US" sz="2400" dirty="0"/>
              <a:t>向王宣读，书卷被烧</a:t>
            </a:r>
            <a:endParaRPr lang="en-AU" altLang="zh-CN" sz="2400" dirty="0"/>
          </a:p>
          <a:p>
            <a:r>
              <a:rPr lang="zh-CN" altLang="en-US" sz="2400" dirty="0"/>
              <a:t>能站出来阻止王将书卷烧的人，实在少</a:t>
            </a:r>
            <a:endParaRPr lang="en-AU" altLang="zh-CN" sz="2400" dirty="0"/>
          </a:p>
          <a:p>
            <a:endParaRPr lang="en-AU" altLang="zh-CN" sz="2400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589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B2831D9-8D05-4C99-BF78-66488138D2C1}"/>
              </a:ext>
            </a:extLst>
          </p:cNvPr>
          <p:cNvSpPr txBox="1"/>
          <p:nvPr/>
        </p:nvSpPr>
        <p:spPr>
          <a:xfrm>
            <a:off x="787651" y="966651"/>
            <a:ext cx="1009806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3200" dirty="0"/>
              <a:t>27-32</a:t>
            </a:r>
            <a:r>
              <a:rPr lang="zh-CN" altLang="en-US" sz="3200" dirty="0"/>
              <a:t>巴录重写书卷</a:t>
            </a:r>
            <a:endParaRPr lang="en-AU" altLang="zh-CN" sz="3200" dirty="0"/>
          </a:p>
          <a:p>
            <a:pPr algn="just"/>
            <a:r>
              <a:rPr lang="zh-CN" altLang="en-US" sz="3200" dirty="0"/>
              <a:t>犹大自臣至君王对神的话置若罔闻</a:t>
            </a:r>
            <a:endParaRPr lang="en-AU" altLang="zh-CN" sz="3200" dirty="0"/>
          </a:p>
          <a:p>
            <a:pPr algn="just"/>
            <a:r>
              <a:rPr lang="zh-CN" altLang="en-US" sz="3200" dirty="0"/>
              <a:t>约雅敬王虽可以烧掉书卷，但他不能阻止神的工作，祂藉耶利米所说的话一定应验。</a:t>
            </a:r>
            <a:endParaRPr lang="en-AU" altLang="zh-CN" sz="3200" dirty="0"/>
          </a:p>
          <a:p>
            <a:pPr algn="just"/>
            <a:r>
              <a:rPr lang="zh-CN" altLang="en-US" sz="3200" dirty="0"/>
              <a:t>大卫儿子所罗门一脉相传作王从此结束，直到从所罗门的兄弟拿单的后裔降生一位永恒君王主耶稣。</a:t>
            </a:r>
            <a:endParaRPr lang="en-AU" altLang="zh-CN" sz="3200" dirty="0"/>
          </a:p>
          <a:p>
            <a:pPr algn="just"/>
            <a:endParaRPr lang="en-AU" altLang="zh-CN" sz="3200" dirty="0"/>
          </a:p>
          <a:p>
            <a:pPr algn="just"/>
            <a:r>
              <a:rPr lang="zh-CN" altLang="en-US" sz="3200" dirty="0"/>
              <a:t>巴录：默默耕耘的文士，因着他的记录，我们今天可以得着神的话。文字的事工</a:t>
            </a:r>
            <a:endParaRPr lang="en-AU" altLang="zh-CN" sz="3200" dirty="0"/>
          </a:p>
          <a:p>
            <a:pPr algn="just"/>
            <a:endParaRPr lang="en-AU" altLang="zh-CN" sz="3600" b="1" dirty="0"/>
          </a:p>
          <a:p>
            <a:pPr algn="just"/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767537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49B97-82E8-4C5C-AA89-920EA57F3BDF}"/>
              </a:ext>
            </a:extLst>
          </p:cNvPr>
          <p:cNvSpPr txBox="1"/>
          <p:nvPr/>
        </p:nvSpPr>
        <p:spPr>
          <a:xfrm>
            <a:off x="1837509" y="1053737"/>
            <a:ext cx="9135291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altLang="zh-CN" dirty="0"/>
          </a:p>
          <a:p>
            <a:pPr algn="ctr"/>
            <a:r>
              <a:rPr lang="zh-CN" altLang="en-US" sz="3200" b="1" dirty="0"/>
              <a:t>三十七</a:t>
            </a:r>
            <a:r>
              <a:rPr lang="en-US" altLang="zh-CN" sz="3200" b="1" dirty="0"/>
              <a:t>~</a:t>
            </a:r>
            <a:r>
              <a:rPr lang="zh-CN" altLang="en-US" sz="3200" b="1" dirty="0"/>
              <a:t>三十八章耶利米被捕与西底家求问</a:t>
            </a:r>
            <a:endParaRPr lang="en-AU" altLang="zh-CN" sz="3200" b="1" dirty="0"/>
          </a:p>
          <a:p>
            <a:endParaRPr lang="en-AU" sz="2400" dirty="0"/>
          </a:p>
          <a:p>
            <a:r>
              <a:rPr lang="zh-CN" altLang="en-US" sz="2400" dirty="0"/>
              <a:t>背景 约雅敬王死于第一批被掳往巴比伦的路上，犹大国落到最后一位君王西底家手里。</a:t>
            </a:r>
            <a:endParaRPr lang="en-AU" altLang="zh-CN" sz="2400" dirty="0"/>
          </a:p>
          <a:p>
            <a:r>
              <a:rPr lang="zh-CN" altLang="en-US" sz="2400" dirty="0"/>
              <a:t>西底家王与首领们不想听耶利米的话却要他为他们祷告：他们想要的不付代价的信仰，病急乱投医，求助埃及王合弗拉。不听耶利米的忠告</a:t>
            </a:r>
            <a:endParaRPr lang="en-AU" altLang="zh-CN" sz="2400" dirty="0"/>
          </a:p>
          <a:p>
            <a:r>
              <a:rPr lang="zh-CN" altLang="en-US" sz="2400" dirty="0"/>
              <a:t>短暂的平静</a:t>
            </a:r>
            <a:r>
              <a:rPr lang="en-US" altLang="zh-CN" sz="2400" dirty="0"/>
              <a:t>37</a:t>
            </a:r>
            <a:r>
              <a:rPr lang="zh-CN" altLang="en-US" sz="2400" dirty="0"/>
              <a:t>：</a:t>
            </a:r>
            <a:r>
              <a:rPr lang="en-US" altLang="zh-CN" sz="2400" dirty="0"/>
              <a:t>11 </a:t>
            </a:r>
            <a:r>
              <a:rPr lang="zh-CN" altLang="en-US" sz="2400" dirty="0"/>
              <a:t>耶利米被捕</a:t>
            </a:r>
            <a:r>
              <a:rPr lang="en-US" altLang="zh-CN" sz="2400" dirty="0"/>
              <a:t>37</a:t>
            </a:r>
            <a:r>
              <a:rPr lang="zh-CN" altLang="en-US" sz="2400" dirty="0"/>
              <a:t>：</a:t>
            </a:r>
            <a:r>
              <a:rPr lang="en-US" altLang="zh-CN" sz="2400" dirty="0"/>
              <a:t>15</a:t>
            </a:r>
            <a:endParaRPr lang="en-AU" altLang="zh-CN" sz="2400" dirty="0"/>
          </a:p>
          <a:p>
            <a:endParaRPr lang="en-AU" sz="2400" dirty="0"/>
          </a:p>
          <a:p>
            <a:r>
              <a:rPr lang="zh-CN" altLang="en-US" sz="2400" dirty="0"/>
              <a:t>西底家王：优柔寡断，举国混乱</a:t>
            </a:r>
            <a:r>
              <a:rPr lang="en-US" altLang="zh-CN" sz="2400" dirty="0"/>
              <a:t>. </a:t>
            </a:r>
            <a:r>
              <a:rPr lang="zh-CN" altLang="en-US" sz="2400" dirty="0"/>
              <a:t>多次前往想听利米的话（</a:t>
            </a:r>
            <a:r>
              <a:rPr lang="en-US" altLang="zh-CN" sz="2400" dirty="0"/>
              <a:t>37</a:t>
            </a:r>
            <a:r>
              <a:rPr lang="zh-CN" altLang="en-US" sz="2400" dirty="0"/>
              <a:t>：</a:t>
            </a:r>
            <a:r>
              <a:rPr lang="en-US" altLang="zh-CN" sz="2400" dirty="0"/>
              <a:t>3</a:t>
            </a:r>
            <a:r>
              <a:rPr lang="zh-CN" altLang="en-US" sz="2400" dirty="0"/>
              <a:t>，</a:t>
            </a:r>
            <a:r>
              <a:rPr lang="en-US" altLang="zh-CN" sz="2400" dirty="0"/>
              <a:t>17/38</a:t>
            </a:r>
            <a:r>
              <a:rPr lang="zh-CN" altLang="en-US" sz="2400" dirty="0"/>
              <a:t>：</a:t>
            </a:r>
            <a:r>
              <a:rPr lang="en-US" altLang="zh-CN" sz="2400" dirty="0"/>
              <a:t>14</a:t>
            </a:r>
            <a:r>
              <a:rPr lang="zh-CN" altLang="en-US" sz="2400" dirty="0"/>
              <a:t>）但不愿意听从；想信又不愿意信；一面允准把耶利米囚禁（</a:t>
            </a:r>
            <a:r>
              <a:rPr lang="en-US" altLang="zh-CN" sz="2400" dirty="0"/>
              <a:t>38</a:t>
            </a:r>
            <a:r>
              <a:rPr lang="zh-CN" altLang="en-US" sz="2400" dirty="0"/>
              <a:t>：</a:t>
            </a:r>
            <a:r>
              <a:rPr lang="en-US" altLang="zh-CN" sz="2400" dirty="0"/>
              <a:t>5</a:t>
            </a:r>
            <a:r>
              <a:rPr lang="zh-CN" altLang="en-US" sz="2400" dirty="0"/>
              <a:t>）</a:t>
            </a:r>
            <a:r>
              <a:rPr lang="en-US" altLang="zh-CN" sz="2400" dirty="0"/>
              <a:t>/</a:t>
            </a:r>
            <a:r>
              <a:rPr lang="zh-CN" altLang="en-US" sz="2400" dirty="0"/>
              <a:t>另一面允准以伯米勒解救耶利米（</a:t>
            </a:r>
            <a:r>
              <a:rPr lang="en-US" altLang="zh-CN" sz="2400" dirty="0"/>
              <a:t>38</a:t>
            </a:r>
            <a:r>
              <a:rPr lang="zh-CN" altLang="en-US" sz="2400" dirty="0"/>
              <a:t>：</a:t>
            </a:r>
            <a:r>
              <a:rPr lang="en-US" altLang="zh-CN" sz="2400" dirty="0"/>
              <a:t>10</a:t>
            </a:r>
            <a:r>
              <a:rPr lang="zh-CN" altLang="en-US" sz="2400" dirty="0"/>
              <a:t>）</a:t>
            </a:r>
            <a:r>
              <a:rPr lang="en-AU" altLang="zh-CN" sz="2400" dirty="0"/>
              <a:t>. </a:t>
            </a:r>
            <a:r>
              <a:rPr lang="zh-CN" altLang="en-US" sz="2400" dirty="0"/>
              <a:t>自相矛盾的两重性格</a:t>
            </a:r>
            <a:endParaRPr lang="en-AU" sz="2400" dirty="0"/>
          </a:p>
          <a:p>
            <a:endParaRPr lang="en-AU" altLang="zh-CN" sz="2400" dirty="0"/>
          </a:p>
          <a:p>
            <a:endParaRPr lang="en-AU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566948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56248E-649C-4C04-8058-12E531DB89E4}"/>
              </a:ext>
            </a:extLst>
          </p:cNvPr>
          <p:cNvSpPr txBox="1"/>
          <p:nvPr/>
        </p:nvSpPr>
        <p:spPr>
          <a:xfrm>
            <a:off x="706170" y="1306286"/>
            <a:ext cx="1050176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百姓的首领</a:t>
            </a:r>
            <a:endParaRPr lang="en-AU" altLang="zh-CN" sz="3200" b="1" dirty="0"/>
          </a:p>
          <a:p>
            <a:r>
              <a:rPr lang="zh-CN" altLang="en-US" sz="3200" dirty="0"/>
              <a:t>想除去不想听的声音（囚禁耶利米，因他总是报‘恶信’）</a:t>
            </a:r>
            <a:endParaRPr lang="en-AU" altLang="zh-CN" sz="3200" dirty="0"/>
          </a:p>
          <a:p>
            <a:endParaRPr lang="en-AU" altLang="zh-CN" sz="3200" dirty="0"/>
          </a:p>
          <a:p>
            <a:r>
              <a:rPr lang="zh-CN" altLang="en-US" sz="3200" dirty="0"/>
              <a:t>以伯米勒：  敬畏神，独排众民与宫中首领的压力，为耶利米伸张公义解救他</a:t>
            </a:r>
            <a:endParaRPr lang="en-AU" altLang="zh-CN" sz="3200" dirty="0"/>
          </a:p>
          <a:p>
            <a:endParaRPr lang="en-AU" altLang="zh-CN" sz="3200" dirty="0"/>
          </a:p>
          <a:p>
            <a:r>
              <a:rPr lang="zh-CN" altLang="en-US" sz="3200" dirty="0"/>
              <a:t>耶利米：虽一次又一次遭拒绝，鞭打，陷害仍然忠心传讲神的信息到底。</a:t>
            </a:r>
            <a:endParaRPr lang="en-AU" altLang="zh-CN" sz="3200" dirty="0"/>
          </a:p>
        </p:txBody>
      </p:sp>
    </p:spTree>
    <p:extLst>
      <p:ext uri="{BB962C8B-B14F-4D97-AF65-F5344CB8AC3E}">
        <p14:creationId xmlns:p14="http://schemas.microsoft.com/office/powerpoint/2010/main" val="4187844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7950BD-1BE3-4AEF-88E1-FDD8EC2FC0C0}"/>
              </a:ext>
            </a:extLst>
          </p:cNvPr>
          <p:cNvSpPr txBox="1"/>
          <p:nvPr/>
        </p:nvSpPr>
        <p:spPr>
          <a:xfrm>
            <a:off x="879567" y="818606"/>
            <a:ext cx="1028335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/>
              <a:t>三十九章耶路撒冷沦陷先知获释</a:t>
            </a:r>
            <a:endParaRPr lang="en-AU" altLang="zh-CN" sz="3200" b="1" dirty="0"/>
          </a:p>
          <a:p>
            <a:endParaRPr lang="en-AU" sz="2000" dirty="0"/>
          </a:p>
          <a:p>
            <a:pPr algn="just"/>
            <a:r>
              <a:rPr lang="zh-CN" altLang="en-US" sz="2800" dirty="0"/>
              <a:t>西底家悲惨遭遇： 被掳而受苦</a:t>
            </a:r>
            <a:endParaRPr lang="en-AU" altLang="zh-CN" sz="2800" dirty="0"/>
          </a:p>
          <a:p>
            <a:pPr algn="just"/>
            <a:r>
              <a:rPr lang="en-US" altLang="zh-CN" sz="2800" dirty="0"/>
              <a:t>1~3</a:t>
            </a:r>
            <a:r>
              <a:rPr lang="zh-CN" altLang="en-US" sz="2800" dirty="0"/>
              <a:t>节详细记录了巴比伦围困耶路撒冷的时间</a:t>
            </a:r>
            <a:r>
              <a:rPr lang="en-US" altLang="zh-CN" sz="2800" dirty="0"/>
              <a:t>—</a:t>
            </a:r>
            <a:r>
              <a:rPr lang="en-AU" altLang="zh-CN" sz="2800" dirty="0"/>
              <a:t>BC</a:t>
            </a:r>
            <a:r>
              <a:rPr lang="en-US" altLang="zh-CN" sz="2800" dirty="0"/>
              <a:t>588</a:t>
            </a:r>
            <a:r>
              <a:rPr lang="zh-CN" altLang="en-US" sz="2800" dirty="0"/>
              <a:t>年一月被围困，至</a:t>
            </a:r>
            <a:r>
              <a:rPr lang="en-AU" altLang="zh-CN" sz="2800" dirty="0"/>
              <a:t>BC</a:t>
            </a:r>
            <a:r>
              <a:rPr lang="en-US" altLang="zh-CN" sz="2800" dirty="0"/>
              <a:t>586</a:t>
            </a:r>
            <a:r>
              <a:rPr lang="zh-CN" altLang="en-US" sz="2800" dirty="0"/>
              <a:t>年七月城墙被攻破，同年八月圣殿被毁）及巴比伦军队首领的名单，明确证明了耶和华藉他所传讲宣告的预言（</a:t>
            </a:r>
            <a:r>
              <a:rPr lang="en-AU" altLang="zh-CN" sz="2800" dirty="0"/>
              <a:t>BC627-586)</a:t>
            </a:r>
            <a:r>
              <a:rPr lang="zh-CN" altLang="en-US" sz="2800" dirty="0"/>
              <a:t>四十年之后如何一一应验了。西底家被掳，百姓被掳，西底家众子被杀，他眼睛被剜出，与</a:t>
            </a:r>
            <a:r>
              <a:rPr lang="en-AU" altLang="zh-CN" sz="2800" dirty="0"/>
              <a:t>(38:17-23)</a:t>
            </a:r>
            <a:r>
              <a:rPr lang="zh-CN" altLang="en-US" sz="2800" dirty="0"/>
              <a:t>相吻合，最后死在巴比伦（王下</a:t>
            </a:r>
            <a:r>
              <a:rPr lang="en-US" altLang="zh-CN" sz="2800" dirty="0"/>
              <a:t>24-25</a:t>
            </a:r>
            <a:r>
              <a:rPr lang="zh-CN" altLang="en-US" sz="2800" dirty="0"/>
              <a:t>章，代下</a:t>
            </a:r>
            <a:r>
              <a:rPr lang="en-US" altLang="zh-CN" sz="2800" dirty="0"/>
              <a:t>36</a:t>
            </a:r>
            <a:r>
              <a:rPr lang="zh-CN" altLang="en-US" sz="2800" dirty="0"/>
              <a:t>章，耶</a:t>
            </a:r>
            <a:r>
              <a:rPr lang="en-US" altLang="zh-CN" sz="2800" dirty="0"/>
              <a:t>52</a:t>
            </a:r>
            <a:r>
              <a:rPr lang="zh-CN" altLang="en-US" sz="2800" dirty="0"/>
              <a:t>章）</a:t>
            </a:r>
            <a:endParaRPr lang="en-AU" altLang="zh-CN" sz="2800" dirty="0"/>
          </a:p>
          <a:p>
            <a:pPr algn="just"/>
            <a:endParaRPr lang="en-AU" altLang="zh-CN" sz="2800" dirty="0"/>
          </a:p>
          <a:p>
            <a:pPr algn="just"/>
            <a:r>
              <a:rPr lang="zh-CN" altLang="en-US" sz="2800" dirty="0"/>
              <a:t>耶利米与以伯米勒被搭救：神应许要拯救耶利米（</a:t>
            </a:r>
            <a:r>
              <a:rPr lang="en-US" altLang="zh-CN" sz="2800" dirty="0"/>
              <a:t>1</a:t>
            </a:r>
            <a:r>
              <a:rPr lang="zh-CN" altLang="en-US" sz="2800" dirty="0"/>
              <a:t>：</a:t>
            </a:r>
            <a:r>
              <a:rPr lang="en-US" altLang="zh-CN" sz="2800" dirty="0"/>
              <a:t>8</a:t>
            </a:r>
            <a:r>
              <a:rPr lang="zh-CN" altLang="en-US" sz="2800" dirty="0"/>
              <a:t>）</a:t>
            </a:r>
            <a:endParaRPr lang="en-AU" altLang="zh-CN" sz="2800" dirty="0"/>
          </a:p>
          <a:p>
            <a:pPr algn="just"/>
            <a:r>
              <a:rPr lang="zh-CN" altLang="en-US" sz="2800" dirty="0"/>
              <a:t>神应许要保护以伯米勒</a:t>
            </a:r>
            <a:r>
              <a:rPr lang="en-US" altLang="zh-CN" sz="2800" dirty="0"/>
              <a:t>39</a:t>
            </a:r>
            <a:r>
              <a:rPr lang="zh-CN" altLang="en-US" sz="2800" dirty="0"/>
              <a:t>：</a:t>
            </a:r>
            <a:r>
              <a:rPr lang="en-US" altLang="zh-CN" sz="2800" dirty="0"/>
              <a:t>17</a:t>
            </a:r>
            <a:r>
              <a:rPr lang="zh-CN" altLang="en-US" sz="2800" dirty="0"/>
              <a:t>： 神保护敬畏依靠祂的人</a:t>
            </a:r>
            <a:endParaRPr lang="en-AU" altLang="zh-CN" sz="2800" dirty="0"/>
          </a:p>
          <a:p>
            <a:endParaRPr lang="en-AU" altLang="zh-CN" sz="2000" dirty="0"/>
          </a:p>
          <a:p>
            <a:endParaRPr lang="en-AU" altLang="zh-CN" dirty="0"/>
          </a:p>
        </p:txBody>
      </p:sp>
    </p:spTree>
    <p:extLst>
      <p:ext uri="{BB962C8B-B14F-4D97-AF65-F5344CB8AC3E}">
        <p14:creationId xmlns:p14="http://schemas.microsoft.com/office/powerpoint/2010/main" val="1670786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1E9F76-C4A5-4589-8E7C-084F08AE9E9D}"/>
              </a:ext>
            </a:extLst>
          </p:cNvPr>
          <p:cNvSpPr txBox="1"/>
          <p:nvPr/>
        </p:nvSpPr>
        <p:spPr>
          <a:xfrm>
            <a:off x="968721" y="1905506"/>
            <a:ext cx="100897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3200" dirty="0"/>
              <a:t>我们可以看到： 神的话正如祂本性的信实</a:t>
            </a:r>
            <a:r>
              <a:rPr lang="en-AU" altLang="zh-CN" sz="3200" dirty="0"/>
              <a:t>(</a:t>
            </a:r>
            <a:r>
              <a:rPr lang="zh-CN" altLang="en-US" sz="3200" dirty="0"/>
              <a:t>诗</a:t>
            </a:r>
            <a:r>
              <a:rPr lang="en-AU" altLang="zh-CN" sz="3200" dirty="0"/>
              <a:t>33:10-11)</a:t>
            </a:r>
            <a:r>
              <a:rPr lang="zh-CN" altLang="en-US" sz="3200" dirty="0"/>
              <a:t>和神对祂子民的长久忍耐。</a:t>
            </a:r>
            <a:endParaRPr lang="en-AU" altLang="zh-CN" sz="3200" dirty="0"/>
          </a:p>
          <a:p>
            <a:pPr algn="just"/>
            <a:endParaRPr lang="en-AU" altLang="zh-CN" sz="3200" dirty="0" smtClean="0"/>
          </a:p>
          <a:p>
            <a:pPr algn="just"/>
            <a:endParaRPr lang="en-AU" altLang="zh-CN" sz="3200" dirty="0"/>
          </a:p>
          <a:p>
            <a:pPr algn="just"/>
            <a:r>
              <a:rPr lang="zh-CN" altLang="en-US" sz="3200" dirty="0"/>
              <a:t>“耶和华的筹算永远立定，他心中的思念万代长存”</a:t>
            </a:r>
            <a:endParaRPr lang="en-AU" altLang="zh-CN" sz="3200" dirty="0"/>
          </a:p>
          <a:p>
            <a:pPr algn="just"/>
            <a:r>
              <a:rPr lang="zh-CN" altLang="en-US" sz="3200" dirty="0"/>
              <a:t>祂忍耐宽容等待祂的子民四十年，招呼他们悔改</a:t>
            </a:r>
            <a:r>
              <a:rPr lang="en-AU" altLang="zh-CN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575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2091</Words>
  <Application>Microsoft Office PowerPoint</Application>
  <PresentationFormat>Widescreen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宋体</vt:lpstr>
      <vt:lpstr>等线</vt:lpstr>
      <vt:lpstr>Arial</vt:lpstr>
      <vt:lpstr>Calibri</vt:lpstr>
      <vt:lpstr>Calibri Light</vt:lpstr>
      <vt:lpstr>Office Theme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在犹大的信息（40－43:7）</vt:lpstr>
      <vt:lpstr>在埃及的信息（43：8－44）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lianying zheng</dc:creator>
  <cp:lastModifiedBy>CAON</cp:lastModifiedBy>
  <cp:revision>69</cp:revision>
  <dcterms:created xsi:type="dcterms:W3CDTF">2018-11-27T11:06:28Z</dcterms:created>
  <dcterms:modified xsi:type="dcterms:W3CDTF">2018-12-01T21:41:58Z</dcterms:modified>
</cp:coreProperties>
</file>