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1"/>
  </p:notesMasterIdLst>
  <p:handoutMasterIdLst>
    <p:handoutMasterId r:id="rId42"/>
  </p:handoutMasterIdLst>
  <p:sldIdLst>
    <p:sldId id="256" r:id="rId2"/>
    <p:sldId id="313" r:id="rId3"/>
    <p:sldId id="314" r:id="rId4"/>
    <p:sldId id="315" r:id="rId5"/>
    <p:sldId id="317" r:id="rId6"/>
    <p:sldId id="316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50" r:id="rId34"/>
    <p:sldId id="345" r:id="rId35"/>
    <p:sldId id="346" r:id="rId36"/>
    <p:sldId id="347" r:id="rId37"/>
    <p:sldId id="348" r:id="rId38"/>
    <p:sldId id="349" r:id="rId39"/>
    <p:sldId id="312" r:id="rId40"/>
  </p:sldIdLst>
  <p:sldSz cx="12192000" cy="6858000"/>
  <p:notesSz cx="9945688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 Yong" initials="XY" lastIdx="1" clrIdx="0">
    <p:extLst>
      <p:ext uri="{19B8F6BF-5375-455C-9EA6-DF929625EA0E}">
        <p15:presenceInfo xmlns:p15="http://schemas.microsoft.com/office/powerpoint/2012/main" userId="8b4605ef1ddf0f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6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057A5-72CB-4994-9BEA-5453E4E7766A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1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3911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4092C-3710-4FA5-96A3-CF6155EBF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7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266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226" y="0"/>
            <a:ext cx="4310864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2D87D-CF5A-4F8B-88FE-5E5552990CEF}" type="datetimeFigureOut">
              <a:rPr lang="en-US" smtClean="0"/>
              <a:t>7/21/2018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300417"/>
            <a:ext cx="795655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7"/>
            <a:ext cx="4309266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226" y="6513517"/>
            <a:ext cx="4310864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27D9-025A-4D43-92AD-951769BBB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316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11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463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26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716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578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622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544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72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843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881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32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964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10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3951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1260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917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7447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1803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3819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257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4539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180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420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863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4028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1507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3392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5905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1970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36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14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8616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38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660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006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610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3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482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95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84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FC648-A635-454D-AC8C-92596D297611}" type="datetime1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A0F-0147-4C59-9C4E-CC8B9DD817F6}" type="datetime1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EDC9-4EC7-41D3-BB4D-E06C13163A84}" type="datetime1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3283C-8D18-4C8B-969C-D2314E1C5650}" type="datetime1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B89F-EC56-48D4-B730-8D4479E42FC4}" type="datetime1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4A-20A4-4F64-8640-7BA58B9DFF8A}" type="datetime1">
              <a:rPr lang="en-US" smtClean="0"/>
              <a:t>7/21/2018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0470-B3D2-4EE2-9040-A0DBE26C27A9}" type="datetime1">
              <a:rPr lang="en-US" smtClean="0"/>
              <a:t>7/21/2018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B770-20FC-47AD-BF5B-E27FD03AD2FE}" type="datetime1">
              <a:rPr lang="en-US" smtClean="0"/>
              <a:t>7/21/2018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A4F3-7528-4108-9A52-1E6698119D20}" type="datetime1">
              <a:rPr lang="en-US" smtClean="0"/>
              <a:t>7/21/2018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56C3-E77D-42E2-A180-56318F3797CD}" type="datetime1">
              <a:rPr lang="en-US" smtClean="0"/>
              <a:t>7/21/2018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1D4F2-DCA4-4490-B70D-BCE424C1EBFF}" type="datetime1">
              <a:rPr lang="en-US" smtClean="0"/>
              <a:t>7/21/2018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35609-F633-4626-99A6-1FC95124B0A9}" type="datetime1">
              <a:rPr lang="en-US" smtClean="0"/>
              <a:t>7/21/2018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703" y="1590849"/>
            <a:ext cx="1066370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0" dirty="0">
                <a:solidFill>
                  <a:schemeClr val="bg1"/>
                </a:solidFill>
              </a:rPr>
              <a:t>箴言</a:t>
            </a:r>
            <a:endParaRPr lang="en-US" altLang="zh-CN" sz="12000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9600" dirty="0" smtClean="0">
                <a:solidFill>
                  <a:schemeClr val="bg1"/>
                </a:solidFill>
              </a:rPr>
              <a:t>（二）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2821" y="381278"/>
            <a:ext cx="111327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神</a:t>
            </a:r>
            <a:r>
              <a:rPr lang="zh-CN" altLang="en-US" sz="3200" dirty="0">
                <a:solidFill>
                  <a:prstClr val="white"/>
                </a:solidFill>
              </a:rPr>
              <a:t>是鉴察人心的</a:t>
            </a:r>
            <a:r>
              <a:rPr lang="zh-CN" altLang="en-US" sz="3200" dirty="0" smtClean="0">
                <a:solidFill>
                  <a:prstClr val="white"/>
                </a:solidFill>
              </a:rPr>
              <a:t>神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耶</a:t>
            </a:r>
            <a:r>
              <a:rPr lang="zh-CN" altLang="en-US" sz="3200" dirty="0">
                <a:solidFill>
                  <a:prstClr val="white"/>
                </a:solidFill>
              </a:rPr>
              <a:t>和华的眼目无处不在，恶人善人，他都鉴察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11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阴</a:t>
            </a:r>
            <a:r>
              <a:rPr lang="zh-CN" altLang="en-US" sz="3200" dirty="0">
                <a:solidFill>
                  <a:prstClr val="white"/>
                </a:solidFill>
              </a:rPr>
              <a:t>间和灭亡尚在耶和华眼前，何况世人的心呢？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>
                <a:solidFill>
                  <a:prstClr val="white"/>
                </a:solidFill>
              </a:rPr>
              <a:t>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心</a:t>
            </a:r>
            <a:r>
              <a:rPr lang="zh-CN" altLang="en-US" sz="3200" dirty="0">
                <a:solidFill>
                  <a:prstClr val="white"/>
                </a:solidFill>
              </a:rPr>
              <a:t>中的谋算在乎人；舌头的应对由于耶和华。 人一切所行的，在自己眼中看为清洁；惟有耶和 华衡量人心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17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鼎</a:t>
            </a:r>
            <a:r>
              <a:rPr lang="zh-CN" altLang="en-US" sz="3200" dirty="0">
                <a:solidFill>
                  <a:prstClr val="white"/>
                </a:solidFill>
              </a:rPr>
              <a:t>为炼银，炉为炼金；惟有耶和华熬炼人心。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20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27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r>
              <a:rPr lang="zh-CN" altLang="en-US" sz="3200" dirty="0">
                <a:solidFill>
                  <a:prstClr val="white"/>
                </a:solidFill>
              </a:rPr>
              <a:t>的灵是耶和华的灯，鉴察人的心腹。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28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2821" y="381278"/>
            <a:ext cx="1135275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将心给神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26—</a:t>
            </a:r>
            <a:r>
              <a:rPr lang="zh-CN" altLang="en-US" sz="3200" dirty="0">
                <a:solidFill>
                  <a:prstClr val="white"/>
                </a:solidFill>
              </a:rPr>
              <a:t>我儿，要将你的心归我；你的眼目也要喜悦我的 道路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存</a:t>
            </a:r>
            <a:r>
              <a:rPr lang="zh-CN" altLang="en-US" sz="3200" dirty="0">
                <a:solidFill>
                  <a:prstClr val="white"/>
                </a:solidFill>
              </a:rPr>
              <a:t>神话语的心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4</a:t>
            </a:r>
            <a:r>
              <a:rPr lang="zh-CN" altLang="en-US" sz="3200" dirty="0" smtClean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4 – </a:t>
            </a:r>
            <a:r>
              <a:rPr lang="zh-CN" altLang="en-US" sz="3200" dirty="0" smtClean="0">
                <a:solidFill>
                  <a:prstClr val="white"/>
                </a:solidFill>
              </a:rPr>
              <a:t>父</a:t>
            </a:r>
            <a:r>
              <a:rPr lang="zh-CN" altLang="en-US" sz="3200" dirty="0">
                <a:solidFill>
                  <a:prstClr val="white"/>
                </a:solidFill>
              </a:rPr>
              <a:t>亲教训我说：你心要 存记我的言语，遵守我的命令，便得存活。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存慈爱诚实的心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>
                <a:solidFill>
                  <a:prstClr val="white"/>
                </a:solidFill>
              </a:rPr>
              <a:t>4</a:t>
            </a:r>
            <a:r>
              <a:rPr lang="en-US" altLang="zh-CN" sz="3200" dirty="0" smtClean="0">
                <a:solidFill>
                  <a:prstClr val="white"/>
                </a:solidFill>
              </a:rPr>
              <a:t>— </a:t>
            </a:r>
            <a:r>
              <a:rPr lang="zh-CN" altLang="en-US" sz="3200" dirty="0">
                <a:solidFill>
                  <a:prstClr val="white"/>
                </a:solidFill>
              </a:rPr>
              <a:t>不可使慈爱、诚实离开你，要系在你颈项上， 刻在你心版上。这样，你必在神和世人眼前蒙 恩宠，有聪明。 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4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2821" y="381278"/>
            <a:ext cx="111327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存以善报恶的心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20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你</a:t>
            </a:r>
            <a:r>
              <a:rPr lang="zh-CN" altLang="en-US" sz="3200" dirty="0">
                <a:solidFill>
                  <a:prstClr val="white"/>
                </a:solidFill>
              </a:rPr>
              <a:t>不要说，我要以恶报恶；要等候耶和华，他 必</a:t>
            </a:r>
            <a:r>
              <a:rPr lang="zh-CN" altLang="en-US" sz="3200" dirty="0" smtClean="0">
                <a:solidFill>
                  <a:prstClr val="white"/>
                </a:solidFill>
              </a:rPr>
              <a:t>拯救你。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17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 smtClean="0">
                <a:solidFill>
                  <a:prstClr val="white"/>
                </a:solidFill>
              </a:rPr>
              <a:t>18—</a:t>
            </a:r>
            <a:r>
              <a:rPr lang="zh-CN" altLang="en-US" sz="3200" dirty="0">
                <a:solidFill>
                  <a:prstClr val="white"/>
                </a:solidFill>
              </a:rPr>
              <a:t>你仇敌跌倒，你不要欢喜；他倾倒，你</a:t>
            </a:r>
            <a:r>
              <a:rPr lang="zh-CN" altLang="en-US" sz="3200" dirty="0" smtClean="0">
                <a:solidFill>
                  <a:prstClr val="white"/>
                </a:solidFill>
              </a:rPr>
              <a:t>心不</a:t>
            </a:r>
            <a:r>
              <a:rPr lang="zh-CN" altLang="en-US" sz="3200" dirty="0">
                <a:solidFill>
                  <a:prstClr val="white"/>
                </a:solidFill>
              </a:rPr>
              <a:t>要快乐；恐怕耶和华看见就不喜悦，将怒 气从仇敌身上转过来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24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29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不</a:t>
            </a:r>
            <a:r>
              <a:rPr lang="zh-CN" altLang="en-US" sz="3200" dirty="0">
                <a:solidFill>
                  <a:prstClr val="white"/>
                </a:solidFill>
              </a:rPr>
              <a:t>可说：人怎样待我，我也怎样待他；我必</a:t>
            </a:r>
            <a:r>
              <a:rPr lang="zh-CN" altLang="en-US" sz="3200" dirty="0" smtClean="0">
                <a:solidFill>
                  <a:prstClr val="white"/>
                </a:solidFill>
              </a:rPr>
              <a:t>照他</a:t>
            </a:r>
            <a:r>
              <a:rPr lang="zh-CN" altLang="en-US" sz="3200" dirty="0">
                <a:solidFill>
                  <a:prstClr val="white"/>
                </a:solidFill>
              </a:rPr>
              <a:t>所行的报复他。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21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>
                <a:solidFill>
                  <a:prstClr val="white"/>
                </a:solidFill>
              </a:rPr>
              <a:t>22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你</a:t>
            </a:r>
            <a:r>
              <a:rPr lang="zh-CN" altLang="en-US" sz="3200" dirty="0">
                <a:solidFill>
                  <a:prstClr val="white"/>
                </a:solidFill>
              </a:rPr>
              <a:t>的仇敌若饿了，就给他饭吃；若渴了， 就给他水喝；因为，你这样行就是把炭火堆 在他的头上；耶和华也必赏赐你。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3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2821" y="947948"/>
            <a:ext cx="1113271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存喜乐的心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13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心</a:t>
            </a:r>
            <a:r>
              <a:rPr lang="zh-CN" altLang="en-US" sz="3200" dirty="0">
                <a:solidFill>
                  <a:prstClr val="white"/>
                </a:solidFill>
              </a:rPr>
              <a:t>中喜乐，面带笑容；心里忧愁，灵被损伤。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15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困</a:t>
            </a:r>
            <a:r>
              <a:rPr lang="zh-CN" altLang="en-US" sz="3200" dirty="0">
                <a:solidFill>
                  <a:prstClr val="white"/>
                </a:solidFill>
              </a:rPr>
              <a:t>苦人的日子都是愁苦；心中欢畅的，常享丰 筵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17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喜</a:t>
            </a:r>
            <a:r>
              <a:rPr lang="zh-CN" altLang="en-US" sz="3200" dirty="0">
                <a:solidFill>
                  <a:prstClr val="white"/>
                </a:solidFill>
              </a:rPr>
              <a:t>乐的心乃是良药；忧伤的灵使骨枯干。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1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1198" y="668661"/>
            <a:ext cx="111327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prstClr val="white"/>
                </a:solidFill>
              </a:rPr>
              <a:t>智人和愚人</a:t>
            </a:r>
            <a:endParaRPr lang="en-US" altLang="zh-CN" sz="40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一、智慧人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真智慧从神而来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7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他</a:t>
            </a:r>
            <a:r>
              <a:rPr lang="zh-CN" altLang="en-US" sz="3200" dirty="0">
                <a:solidFill>
                  <a:prstClr val="white"/>
                </a:solidFill>
              </a:rPr>
              <a:t>给正直人存留真智慧，给行为纯正的人作盾牌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敬</a:t>
            </a:r>
            <a:r>
              <a:rPr lang="zh-CN" altLang="en-US" sz="3200" dirty="0" smtClean="0">
                <a:solidFill>
                  <a:prstClr val="white"/>
                </a:solidFill>
              </a:rPr>
              <a:t>畏神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33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敬</a:t>
            </a:r>
            <a:r>
              <a:rPr lang="zh-CN" altLang="en-US" sz="3200" dirty="0">
                <a:solidFill>
                  <a:prstClr val="white"/>
                </a:solidFill>
              </a:rPr>
              <a:t>畏耶和华是智慧的训诲；尊荣以前，必有谦 </a:t>
            </a:r>
            <a:r>
              <a:rPr lang="zh-CN" altLang="en-US" sz="3200" dirty="0" smtClean="0">
                <a:solidFill>
                  <a:prstClr val="white"/>
                </a:solidFill>
              </a:rPr>
              <a:t>卑。</a:t>
            </a:r>
            <a:endParaRPr lang="zh-CN" altLang="en-US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9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835" y="861845"/>
            <a:ext cx="111327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远</a:t>
            </a:r>
            <a:r>
              <a:rPr lang="zh-CN" altLang="en-US" sz="3200" dirty="0">
                <a:solidFill>
                  <a:prstClr val="white"/>
                </a:solidFill>
              </a:rPr>
              <a:t>离恶事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14:16 </a:t>
            </a:r>
            <a:r>
              <a:rPr lang="en-US" altLang="zh-CN" sz="3200" dirty="0" smtClean="0">
                <a:solidFill>
                  <a:prstClr val="white"/>
                </a:solidFill>
              </a:rPr>
              <a:t>– </a:t>
            </a:r>
            <a:r>
              <a:rPr lang="zh-CN" altLang="en-US" sz="3200" dirty="0" smtClean="0">
                <a:solidFill>
                  <a:prstClr val="white"/>
                </a:solidFill>
              </a:rPr>
              <a:t>智</a:t>
            </a:r>
            <a:r>
              <a:rPr lang="zh-CN" altLang="en-US" sz="3200" dirty="0">
                <a:solidFill>
                  <a:prstClr val="white"/>
                </a:solidFill>
              </a:rPr>
              <a:t>慧人惧怕，就远离恶事。愚妄人却狂傲自恃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求</a:t>
            </a:r>
            <a:r>
              <a:rPr lang="zh-CN" altLang="en-US" sz="3200" dirty="0" smtClean="0">
                <a:solidFill>
                  <a:prstClr val="white"/>
                </a:solidFill>
              </a:rPr>
              <a:t>知善教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15:7 </a:t>
            </a:r>
            <a:r>
              <a:rPr lang="en-US" altLang="zh-CN" sz="3200" dirty="0" smtClean="0">
                <a:solidFill>
                  <a:prstClr val="white"/>
                </a:solidFill>
              </a:rPr>
              <a:t>– </a:t>
            </a:r>
            <a:r>
              <a:rPr lang="zh-CN" altLang="en-US" sz="3200" dirty="0" smtClean="0">
                <a:solidFill>
                  <a:prstClr val="white"/>
                </a:solidFill>
              </a:rPr>
              <a:t>智</a:t>
            </a:r>
            <a:r>
              <a:rPr lang="zh-CN" altLang="en-US" sz="3200" dirty="0">
                <a:solidFill>
                  <a:prstClr val="white"/>
                </a:solidFill>
              </a:rPr>
              <a:t>慧人的嘴，播扬知识。愚昧人的心，并不如此。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18:15 </a:t>
            </a:r>
            <a:r>
              <a:rPr lang="en-US" altLang="zh-CN" sz="3200" dirty="0" smtClean="0">
                <a:solidFill>
                  <a:prstClr val="white"/>
                </a:solidFill>
              </a:rPr>
              <a:t>– </a:t>
            </a:r>
            <a:r>
              <a:rPr lang="zh-CN" altLang="en-US" sz="3200" dirty="0" smtClean="0">
                <a:solidFill>
                  <a:prstClr val="white"/>
                </a:solidFill>
              </a:rPr>
              <a:t>聪</a:t>
            </a:r>
            <a:r>
              <a:rPr lang="zh-CN" altLang="en-US" sz="3200" dirty="0">
                <a:solidFill>
                  <a:prstClr val="white"/>
                </a:solidFill>
              </a:rPr>
              <a:t>明人的心得知识。智慧人的耳求知识。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8318" y="541344"/>
            <a:ext cx="1086115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二、愚妄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原</a:t>
            </a:r>
            <a:r>
              <a:rPr lang="zh-CN" altLang="en-US" sz="3200" dirty="0">
                <a:solidFill>
                  <a:prstClr val="white"/>
                </a:solidFill>
              </a:rPr>
              <a:t>文</a:t>
            </a:r>
            <a:r>
              <a:rPr lang="en-US" altLang="zh-CN" sz="3200" dirty="0" err="1">
                <a:solidFill>
                  <a:prstClr val="white"/>
                </a:solidFill>
              </a:rPr>
              <a:t>ewilim</a:t>
            </a:r>
            <a:r>
              <a:rPr lang="zh-CN" altLang="en-US" sz="3200" dirty="0">
                <a:solidFill>
                  <a:prstClr val="white"/>
                </a:solidFill>
              </a:rPr>
              <a:t>，有「固执、迟钝、顽固」等</a:t>
            </a:r>
            <a:r>
              <a:rPr lang="zh-CN" altLang="en-US" sz="3200" dirty="0" smtClean="0">
                <a:solidFill>
                  <a:prstClr val="white"/>
                </a:solidFill>
              </a:rPr>
              <a:t>意。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10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愚</a:t>
            </a:r>
            <a:r>
              <a:rPr lang="zh-CN" altLang="en-US" sz="3200" dirty="0">
                <a:solidFill>
                  <a:prstClr val="white"/>
                </a:solidFill>
              </a:rPr>
              <a:t>妄人以行恶为戏耍；明哲人却以智慧为乐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15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愚</a:t>
            </a:r>
            <a:r>
              <a:rPr lang="zh-CN" altLang="en-US" sz="3200" dirty="0">
                <a:solidFill>
                  <a:prstClr val="white"/>
                </a:solidFill>
              </a:rPr>
              <a:t>妄人所行的，在自己眼中看为正直；惟智 慧人肯听人的劝教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愚</a:t>
            </a:r>
            <a:r>
              <a:rPr lang="zh-CN" altLang="en-US" sz="3200" dirty="0">
                <a:solidFill>
                  <a:prstClr val="white"/>
                </a:solidFill>
              </a:rPr>
              <a:t>妄人口中骄傲，如杖责打己身；智慧人的嘴 必保守自己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29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11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愚</a:t>
            </a:r>
            <a:r>
              <a:rPr lang="zh-CN" altLang="en-US" sz="3200" dirty="0">
                <a:solidFill>
                  <a:prstClr val="white"/>
                </a:solidFill>
              </a:rPr>
              <a:t>妄人怒气全发；智慧人忍气含怒。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92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1198" y="668661"/>
            <a:ext cx="111327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三、</a:t>
            </a:r>
            <a:r>
              <a:rPr lang="zh-CN" altLang="en-US" sz="3200" dirty="0">
                <a:solidFill>
                  <a:prstClr val="white"/>
                </a:solidFill>
              </a:rPr>
              <a:t>愚昧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原</a:t>
            </a:r>
            <a:r>
              <a:rPr lang="zh-CN" altLang="en-US" sz="3200" dirty="0">
                <a:solidFill>
                  <a:prstClr val="white"/>
                </a:solidFill>
              </a:rPr>
              <a:t>文</a:t>
            </a:r>
            <a:r>
              <a:rPr lang="en-US" altLang="zh-CN" sz="3200" dirty="0" err="1">
                <a:solidFill>
                  <a:prstClr val="white"/>
                </a:solidFill>
              </a:rPr>
              <a:t>hesil</a:t>
            </a:r>
            <a:r>
              <a:rPr lang="zh-CN" altLang="en-US" sz="3200" dirty="0">
                <a:solidFill>
                  <a:prstClr val="white"/>
                </a:solidFill>
              </a:rPr>
              <a:t>，有「蒙蔽、粗鲁、下贱、冥顽、 执迷」等</a:t>
            </a:r>
            <a:r>
              <a:rPr lang="zh-CN" altLang="en-US" sz="3200" dirty="0" smtClean="0">
                <a:solidFill>
                  <a:prstClr val="white"/>
                </a:solidFill>
              </a:rPr>
              <a:t>意。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8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通</a:t>
            </a:r>
            <a:r>
              <a:rPr lang="zh-CN" altLang="en-US" sz="3200" dirty="0">
                <a:solidFill>
                  <a:prstClr val="white"/>
                </a:solidFill>
              </a:rPr>
              <a:t>达人的智慧在乎明白己道；愚昧人的愚妄乃 是诡</a:t>
            </a:r>
            <a:r>
              <a:rPr lang="zh-CN" altLang="en-US" sz="3200" dirty="0" smtClean="0">
                <a:solidFill>
                  <a:prstClr val="white"/>
                </a:solidFill>
              </a:rPr>
              <a:t>诈。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18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2—</a:t>
            </a:r>
            <a:r>
              <a:rPr lang="zh-CN" altLang="en-US" sz="3200" dirty="0">
                <a:solidFill>
                  <a:prstClr val="white"/>
                </a:solidFill>
              </a:rPr>
              <a:t>愚昧人不喜爱明哲，只喜爱显露心意。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18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6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>
                <a:solidFill>
                  <a:prstClr val="white"/>
                </a:solidFill>
              </a:rPr>
              <a:t>7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愚</a:t>
            </a:r>
            <a:r>
              <a:rPr lang="zh-CN" altLang="en-US" sz="3200" dirty="0">
                <a:solidFill>
                  <a:prstClr val="white"/>
                </a:solidFill>
              </a:rPr>
              <a:t>昧人张嘴启争端，开口招鞭打。愚昧人 的口自取败坏；他的嘴是他生命的网罗。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28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26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心</a:t>
            </a:r>
            <a:r>
              <a:rPr lang="zh-CN" altLang="en-US" sz="3200" dirty="0">
                <a:solidFill>
                  <a:prstClr val="white"/>
                </a:solidFill>
              </a:rPr>
              <a:t>中自是的，便是愚昧人；凭智慧行事的， 必蒙拯救。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19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1198" y="771692"/>
            <a:ext cx="111327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四、愚顽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原</a:t>
            </a:r>
            <a:r>
              <a:rPr lang="zh-CN" altLang="en-US" sz="3200" dirty="0">
                <a:solidFill>
                  <a:prstClr val="white"/>
                </a:solidFill>
              </a:rPr>
              <a:t>文</a:t>
            </a:r>
            <a:r>
              <a:rPr lang="en-US" altLang="zh-CN" sz="3200" dirty="0" err="1">
                <a:solidFill>
                  <a:prstClr val="white"/>
                </a:solidFill>
              </a:rPr>
              <a:t>nabalim</a:t>
            </a:r>
            <a:r>
              <a:rPr lang="zh-CN" altLang="en-US" sz="3200" dirty="0">
                <a:solidFill>
                  <a:prstClr val="white"/>
                </a:solidFill>
              </a:rPr>
              <a:t>，有「顽梗、固执、顽固」等 意，愚顽可说是愚 妄到极点，顽梗不化的地步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你</a:t>
            </a:r>
            <a:r>
              <a:rPr lang="zh-CN" altLang="en-US" sz="3200" dirty="0">
                <a:solidFill>
                  <a:prstClr val="white"/>
                </a:solidFill>
              </a:rPr>
              <a:t>们愚昧人喜爱愚昧，亵慢人喜欢亵慢，愚顽人恨恶知识，要到几时呢？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愚</a:t>
            </a:r>
            <a:r>
              <a:rPr lang="zh-CN" altLang="en-US" sz="3200" dirty="0">
                <a:solidFill>
                  <a:prstClr val="white"/>
                </a:solidFill>
              </a:rPr>
              <a:t>昧人背道，必杀己身；愚顽人安逸，必害己 命。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85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6956" y="788987"/>
            <a:ext cx="1113271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五、愚蒙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原</a:t>
            </a:r>
            <a:r>
              <a:rPr lang="zh-CN" altLang="en-US" sz="3200" dirty="0">
                <a:solidFill>
                  <a:prstClr val="white"/>
                </a:solidFill>
              </a:rPr>
              <a:t>文</a:t>
            </a:r>
            <a:r>
              <a:rPr lang="en-US" altLang="zh-CN" sz="3200" dirty="0" err="1">
                <a:solidFill>
                  <a:prstClr val="white"/>
                </a:solidFill>
              </a:rPr>
              <a:t>pethayim</a:t>
            </a:r>
            <a:r>
              <a:rPr lang="zh-CN" altLang="en-US" sz="3200" dirty="0">
                <a:solidFill>
                  <a:prstClr val="white"/>
                </a:solidFill>
              </a:rPr>
              <a:t>，有「粗心、莽撞、冲动」 等意</a:t>
            </a:r>
            <a:r>
              <a:rPr lang="zh-CN" altLang="en-US" sz="3200" dirty="0" smtClean="0">
                <a:solidFill>
                  <a:prstClr val="white"/>
                </a:solidFill>
              </a:rPr>
              <a:t>。多</a:t>
            </a:r>
            <a:r>
              <a:rPr lang="zh-CN" altLang="en-US" sz="3200" dirty="0">
                <a:solidFill>
                  <a:prstClr val="white"/>
                </a:solidFill>
              </a:rPr>
              <a:t>强调他们的无知，未 经世故，处事不深思熟虑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8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5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愚</a:t>
            </a:r>
            <a:r>
              <a:rPr lang="zh-CN" altLang="en-US" sz="3200" dirty="0">
                <a:solidFill>
                  <a:prstClr val="white"/>
                </a:solidFill>
              </a:rPr>
              <a:t>蒙人哪，你们要会悟灵明；愚昧人哪，你 们当心里明白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15—</a:t>
            </a:r>
            <a:r>
              <a:rPr lang="zh-CN" altLang="en-US" sz="3200" dirty="0">
                <a:solidFill>
                  <a:prstClr val="white"/>
                </a:solidFill>
              </a:rPr>
              <a:t>愚蒙人是话都信；通达人步步谨慎。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27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通</a:t>
            </a:r>
            <a:r>
              <a:rPr lang="zh-CN" altLang="en-US" sz="3200" dirty="0">
                <a:solidFill>
                  <a:prstClr val="white"/>
                </a:solidFill>
              </a:rPr>
              <a:t>达人见祸藏躲；愚蒙人前往受害。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8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4" y="885455"/>
            <a:ext cx="105016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1"/>
                </a:solidFill>
              </a:rPr>
              <a:t>敬畏神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algn="ctr"/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「敬畏神</a:t>
            </a:r>
            <a:r>
              <a:rPr lang="zh-CN" altLang="en-US" sz="3200" dirty="0" smtClean="0">
                <a:solidFill>
                  <a:schemeClr val="bg1"/>
                </a:solidFill>
              </a:rPr>
              <a:t>」在</a:t>
            </a:r>
            <a:r>
              <a:rPr lang="zh-CN" altLang="en-US" sz="3200" dirty="0">
                <a:solidFill>
                  <a:schemeClr val="bg1"/>
                </a:solidFill>
              </a:rPr>
              <a:t>箴言书中共出现</a:t>
            </a:r>
            <a:r>
              <a:rPr lang="en-US" altLang="zh-CN" sz="3200" dirty="0">
                <a:solidFill>
                  <a:schemeClr val="bg1"/>
                </a:solidFill>
              </a:rPr>
              <a:t>18 </a:t>
            </a:r>
            <a:r>
              <a:rPr lang="zh-CN" altLang="en-US" sz="3200" dirty="0">
                <a:solidFill>
                  <a:schemeClr val="bg1"/>
                </a:solidFill>
              </a:rPr>
              <a:t>次（</a:t>
            </a: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7</a:t>
            </a:r>
            <a:r>
              <a:rPr lang="zh-CN" altLang="en-US" sz="3200" dirty="0">
                <a:solidFill>
                  <a:schemeClr val="bg1"/>
                </a:solidFill>
              </a:rPr>
              <a:t>、</a:t>
            </a:r>
            <a:r>
              <a:rPr lang="en-US" altLang="zh-CN" sz="3200" dirty="0">
                <a:solidFill>
                  <a:schemeClr val="bg1"/>
                </a:solidFill>
              </a:rPr>
              <a:t>24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2</a:t>
            </a:r>
            <a:r>
              <a:rPr lang="zh-CN" altLang="en-US" sz="3200" dirty="0">
                <a:solidFill>
                  <a:schemeClr val="bg1"/>
                </a:solidFill>
              </a:rPr>
              <a:t>： </a:t>
            </a:r>
            <a:r>
              <a:rPr lang="en-US" altLang="zh-CN" sz="3200" dirty="0">
                <a:solidFill>
                  <a:schemeClr val="bg1"/>
                </a:solidFill>
              </a:rPr>
              <a:t>5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7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13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14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</a:t>
            </a:r>
            <a:r>
              <a:rPr lang="zh-CN" altLang="en-US" sz="3200" dirty="0">
                <a:solidFill>
                  <a:schemeClr val="bg1"/>
                </a:solidFill>
              </a:rPr>
              <a:t>、</a:t>
            </a:r>
            <a:r>
              <a:rPr lang="en-US" altLang="zh-CN" sz="3200" dirty="0">
                <a:solidFill>
                  <a:schemeClr val="bg1"/>
                </a:solidFill>
              </a:rPr>
              <a:t>26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16</a:t>
            </a:r>
            <a:r>
              <a:rPr lang="zh-CN" altLang="en-US" sz="3200" dirty="0">
                <a:solidFill>
                  <a:schemeClr val="bg1"/>
                </a:solidFill>
              </a:rPr>
              <a:t>、 </a:t>
            </a:r>
            <a:r>
              <a:rPr lang="en-US" altLang="zh-CN" sz="3200" dirty="0">
                <a:solidFill>
                  <a:schemeClr val="bg1"/>
                </a:solidFill>
              </a:rPr>
              <a:t>33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16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6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23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23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17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24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21</a:t>
            </a:r>
            <a:r>
              <a:rPr lang="zh-CN" altLang="en-US" sz="3200" dirty="0">
                <a:solidFill>
                  <a:schemeClr val="bg1"/>
                </a:solidFill>
              </a:rPr>
              <a:t>；</a:t>
            </a:r>
            <a:r>
              <a:rPr lang="en-US" altLang="zh-CN" sz="3200" dirty="0">
                <a:solidFill>
                  <a:schemeClr val="bg1"/>
                </a:solidFill>
              </a:rPr>
              <a:t>31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30</a:t>
            </a:r>
            <a:r>
              <a:rPr lang="zh-CN" altLang="en-US" sz="3200" dirty="0">
                <a:solidFill>
                  <a:schemeClr val="bg1"/>
                </a:solidFill>
              </a:rPr>
              <a:t>）。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algn="ctr"/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1826" y="660380"/>
            <a:ext cx="1113271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六、亵慢人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亵</a:t>
            </a:r>
            <a:r>
              <a:rPr lang="zh-CN" altLang="en-US" sz="3200" dirty="0">
                <a:solidFill>
                  <a:prstClr val="white"/>
                </a:solidFill>
              </a:rPr>
              <a:t>慢人是极度骄傲的</a:t>
            </a:r>
            <a:r>
              <a:rPr lang="zh-CN" altLang="en-US" sz="3200" dirty="0" smtClean="0">
                <a:solidFill>
                  <a:prstClr val="white"/>
                </a:solidFill>
              </a:rPr>
              <a:t>人，</a:t>
            </a:r>
            <a:r>
              <a:rPr lang="zh-CN" altLang="en-US" sz="3200" dirty="0">
                <a:solidFill>
                  <a:prstClr val="white"/>
                </a:solidFill>
              </a:rPr>
              <a:t>他们目空一切，骄傲</a:t>
            </a:r>
            <a:r>
              <a:rPr lang="zh-CN" altLang="en-US" sz="3200" dirty="0" smtClean="0">
                <a:solidFill>
                  <a:prstClr val="white"/>
                </a:solidFill>
              </a:rPr>
              <a:t>自大</a:t>
            </a:r>
            <a:r>
              <a:rPr lang="zh-CN" altLang="en-US" sz="3200" dirty="0">
                <a:solidFill>
                  <a:prstClr val="white"/>
                </a:solidFill>
              </a:rPr>
              <a:t>，不但没有受教的心，反而恨</a:t>
            </a:r>
            <a:r>
              <a:rPr lang="zh-CN" altLang="en-US" sz="3200" dirty="0" smtClean="0">
                <a:solidFill>
                  <a:prstClr val="white"/>
                </a:solidFill>
              </a:rPr>
              <a:t>恶欲</a:t>
            </a:r>
            <a:r>
              <a:rPr lang="zh-CN" altLang="en-US" sz="3200" dirty="0">
                <a:solidFill>
                  <a:prstClr val="white"/>
                </a:solidFill>
              </a:rPr>
              <a:t>教诲他们的人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智</a:t>
            </a:r>
            <a:r>
              <a:rPr lang="zh-CN" altLang="en-US" sz="3200" dirty="0">
                <a:solidFill>
                  <a:prstClr val="white"/>
                </a:solidFill>
              </a:rPr>
              <a:t>慧子听父亲的教训；亵慢人不听责备。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亵</a:t>
            </a:r>
            <a:r>
              <a:rPr lang="zh-CN" altLang="en-US" sz="3200" dirty="0">
                <a:solidFill>
                  <a:prstClr val="white"/>
                </a:solidFill>
              </a:rPr>
              <a:t>慢人不爱受责备；他也不就近智慧人。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21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24—</a:t>
            </a:r>
            <a:r>
              <a:rPr lang="zh-CN" altLang="en-US" sz="3200" dirty="0" smtClean="0">
                <a:solidFill>
                  <a:prstClr val="white"/>
                </a:solidFill>
              </a:rPr>
              <a:t>骄</a:t>
            </a:r>
            <a:r>
              <a:rPr lang="zh-CN" altLang="en-US" sz="3200" dirty="0">
                <a:solidFill>
                  <a:prstClr val="white"/>
                </a:solidFill>
              </a:rPr>
              <a:t>气傲的人名叫亵慢；他行事狂妄，都出于骄 </a:t>
            </a:r>
            <a:r>
              <a:rPr lang="zh-CN" altLang="en-US" sz="3200" dirty="0" smtClean="0">
                <a:solidFill>
                  <a:prstClr val="white"/>
                </a:solidFill>
              </a:rPr>
              <a:t>傲。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10—</a:t>
            </a:r>
            <a:r>
              <a:rPr lang="zh-CN" altLang="en-US" sz="3200" dirty="0">
                <a:solidFill>
                  <a:prstClr val="white"/>
                </a:solidFill>
              </a:rPr>
              <a:t>赶出亵慢人，争端就消除；纷争和羞辱也必止息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29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8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亵</a:t>
            </a:r>
            <a:r>
              <a:rPr lang="zh-CN" altLang="en-US" sz="3200" dirty="0">
                <a:solidFill>
                  <a:prstClr val="white"/>
                </a:solidFill>
              </a:rPr>
              <a:t>慢人煽惑通城；智慧人止息众怒。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96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1198" y="668661"/>
            <a:ext cx="1113271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prstClr val="white"/>
                </a:solidFill>
              </a:rPr>
              <a:t>骄</a:t>
            </a:r>
            <a:r>
              <a:rPr lang="zh-CN" altLang="en-US" sz="4000" dirty="0" smtClean="0">
                <a:solidFill>
                  <a:prstClr val="white"/>
                </a:solidFill>
              </a:rPr>
              <a:t>傲与谦卑</a:t>
            </a:r>
            <a:endParaRPr lang="en-US" altLang="zh-CN" sz="40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一、骄傲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骄</a:t>
            </a:r>
            <a:r>
              <a:rPr lang="zh-CN" altLang="en-US" sz="3200" dirty="0" smtClean="0">
                <a:solidFill>
                  <a:prstClr val="white"/>
                </a:solidFill>
              </a:rPr>
              <a:t>傲为神</a:t>
            </a:r>
            <a:r>
              <a:rPr lang="zh-CN" altLang="en-US" sz="3200" dirty="0">
                <a:solidFill>
                  <a:prstClr val="white"/>
                </a:solidFill>
              </a:rPr>
              <a:t>所憎</a:t>
            </a:r>
            <a:r>
              <a:rPr lang="zh-CN" altLang="en-US" sz="3200" dirty="0" smtClean="0">
                <a:solidFill>
                  <a:prstClr val="white"/>
                </a:solidFill>
              </a:rPr>
              <a:t>恶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>
                <a:solidFill>
                  <a:prstClr val="white"/>
                </a:solidFill>
              </a:rPr>
              <a:t>17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耶</a:t>
            </a:r>
            <a:r>
              <a:rPr lang="zh-CN" altLang="en-US" sz="3200" dirty="0">
                <a:solidFill>
                  <a:prstClr val="white"/>
                </a:solidFill>
              </a:rPr>
              <a:t>和华所恨恶的有六样，连他心所憎恶的共 有七样：就是高傲的眼，撒谎的舌，流无</a:t>
            </a:r>
            <a:r>
              <a:rPr lang="zh-CN" altLang="en-US" sz="3200" dirty="0" smtClean="0">
                <a:solidFill>
                  <a:prstClr val="white"/>
                </a:solidFill>
              </a:rPr>
              <a:t>辜人</a:t>
            </a:r>
            <a:r>
              <a:rPr lang="zh-CN" altLang="en-US" sz="3200" dirty="0">
                <a:solidFill>
                  <a:prstClr val="white"/>
                </a:solidFill>
              </a:rPr>
              <a:t>血的手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5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凡</a:t>
            </a:r>
            <a:r>
              <a:rPr lang="zh-CN" altLang="en-US" sz="3200" dirty="0">
                <a:solidFill>
                  <a:prstClr val="white"/>
                </a:solidFill>
              </a:rPr>
              <a:t>心里骄傲的，为耶和华所憎恶；虽然连手，他必不免受罚。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3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8258" y="1003511"/>
            <a:ext cx="1113271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骄傲是罪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21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4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恶</a:t>
            </a:r>
            <a:r>
              <a:rPr lang="zh-CN" altLang="en-US" sz="3200" dirty="0">
                <a:solidFill>
                  <a:prstClr val="white"/>
                </a:solidFill>
              </a:rPr>
              <a:t>人发达，眼高心傲，这乃是</a:t>
            </a:r>
            <a:r>
              <a:rPr lang="zh-CN" altLang="en-US" sz="3200" dirty="0" smtClean="0">
                <a:solidFill>
                  <a:prstClr val="white"/>
                </a:solidFill>
              </a:rPr>
              <a:t>罪。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宇</a:t>
            </a:r>
            <a:r>
              <a:rPr lang="zh-CN" altLang="en-US" sz="3200" dirty="0">
                <a:solidFill>
                  <a:prstClr val="white"/>
                </a:solidFill>
              </a:rPr>
              <a:t>宙中骄傲是第一个罪，</a:t>
            </a:r>
            <a:r>
              <a:rPr lang="zh-CN" altLang="en-US" sz="3200" dirty="0" smtClean="0">
                <a:solidFill>
                  <a:prstClr val="white"/>
                </a:solidFill>
              </a:rPr>
              <a:t>是</a:t>
            </a:r>
            <a:r>
              <a:rPr lang="zh-CN" altLang="en-US" sz="3200" dirty="0">
                <a:solidFill>
                  <a:prstClr val="white"/>
                </a:solidFill>
              </a:rPr>
              <a:t>撒</a:t>
            </a:r>
            <a:r>
              <a:rPr lang="zh-CN" altLang="en-US" sz="3200" dirty="0" smtClean="0">
                <a:solidFill>
                  <a:prstClr val="white"/>
                </a:solidFill>
              </a:rPr>
              <a:t>旦所犯。撒旦本</a:t>
            </a:r>
            <a:r>
              <a:rPr lang="zh-CN" altLang="en-US" sz="3200" dirty="0">
                <a:solidFill>
                  <a:prstClr val="white"/>
                </a:solidFill>
              </a:rPr>
              <a:t>是全然 美丽的天使（结</a:t>
            </a:r>
            <a:r>
              <a:rPr lang="en-US" altLang="zh-CN" sz="3200" dirty="0">
                <a:solidFill>
                  <a:prstClr val="white"/>
                </a:solidFill>
              </a:rPr>
              <a:t>28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11</a:t>
            </a:r>
            <a:r>
              <a:rPr lang="zh-CN" altLang="en-US" sz="3200" dirty="0" smtClean="0">
                <a:solidFill>
                  <a:prstClr val="white"/>
                </a:solidFill>
              </a:rPr>
              <a:t>），但他</a:t>
            </a:r>
            <a:r>
              <a:rPr lang="zh-CN" altLang="en-US" sz="3200" dirty="0">
                <a:solidFill>
                  <a:prstClr val="white"/>
                </a:solidFill>
              </a:rPr>
              <a:t>不守本位（犹</a:t>
            </a:r>
            <a:r>
              <a:rPr lang="en-US" altLang="zh-CN" sz="3200" dirty="0">
                <a:solidFill>
                  <a:prstClr val="white"/>
                </a:solidFill>
              </a:rPr>
              <a:t>6</a:t>
            </a:r>
            <a:r>
              <a:rPr lang="zh-CN" altLang="en-US" sz="3200" dirty="0">
                <a:solidFill>
                  <a:prstClr val="white"/>
                </a:solidFill>
              </a:rPr>
              <a:t>），意欲 高举自</a:t>
            </a:r>
            <a:r>
              <a:rPr lang="zh-CN" altLang="en-US" sz="3200" dirty="0" smtClean="0">
                <a:solidFill>
                  <a:prstClr val="white"/>
                </a:solidFill>
              </a:rPr>
              <a:t>己与神同等（</a:t>
            </a:r>
            <a:r>
              <a:rPr lang="zh-CN" altLang="en-US" sz="3200" dirty="0">
                <a:solidFill>
                  <a:prstClr val="white"/>
                </a:solidFill>
              </a:rPr>
              <a:t>赛</a:t>
            </a:r>
            <a:r>
              <a:rPr lang="en-US" altLang="zh-CN" sz="3200" dirty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）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43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8258" y="1003511"/>
            <a:ext cx="1113271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骄傲者的特征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10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骄</a:t>
            </a:r>
            <a:r>
              <a:rPr lang="zh-CN" altLang="en-US" sz="3200" dirty="0">
                <a:solidFill>
                  <a:prstClr val="white"/>
                </a:solidFill>
              </a:rPr>
              <a:t>傲只启争竞；听劝言的，却有智慧。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16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智</a:t>
            </a:r>
            <a:r>
              <a:rPr lang="zh-CN" altLang="en-US" sz="3200" dirty="0">
                <a:solidFill>
                  <a:prstClr val="white"/>
                </a:solidFill>
              </a:rPr>
              <a:t>慧人惧怕，就远离恶事；愚妄人却狂傲自 恃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21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24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心</a:t>
            </a:r>
            <a:r>
              <a:rPr lang="zh-CN" altLang="en-US" sz="3200" dirty="0">
                <a:solidFill>
                  <a:prstClr val="white"/>
                </a:solidFill>
              </a:rPr>
              <a:t>骄气傲的人名叫亵慢；他行事狂妄，都</a:t>
            </a:r>
            <a:r>
              <a:rPr lang="zh-CN" altLang="en-US" sz="3200" dirty="0" smtClean="0">
                <a:solidFill>
                  <a:prstClr val="white"/>
                </a:solidFill>
              </a:rPr>
              <a:t>出于</a:t>
            </a:r>
            <a:r>
              <a:rPr lang="zh-CN" altLang="en-US" sz="3200" dirty="0">
                <a:solidFill>
                  <a:prstClr val="white"/>
                </a:solidFill>
              </a:rPr>
              <a:t>骄傲。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8258" y="823207"/>
            <a:ext cx="111327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骄傲者的恶果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11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骄</a:t>
            </a:r>
            <a:r>
              <a:rPr lang="zh-CN" altLang="en-US" sz="3200" dirty="0">
                <a:solidFill>
                  <a:prstClr val="white"/>
                </a:solidFill>
              </a:rPr>
              <a:t>傲来，羞耻也来；谦逊人却有智慧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29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r>
              <a:rPr lang="zh-CN" altLang="en-US" sz="3200" dirty="0">
                <a:solidFill>
                  <a:prstClr val="white"/>
                </a:solidFill>
              </a:rPr>
              <a:t>的高傲必使他卑下；心里谦逊的，必得</a:t>
            </a:r>
            <a:r>
              <a:rPr lang="zh-CN" altLang="en-US" sz="3200" dirty="0" smtClean="0">
                <a:solidFill>
                  <a:prstClr val="white"/>
                </a:solidFill>
              </a:rPr>
              <a:t>尊荣。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25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耶</a:t>
            </a:r>
            <a:r>
              <a:rPr lang="zh-CN" altLang="en-US" sz="3200" dirty="0">
                <a:solidFill>
                  <a:prstClr val="white"/>
                </a:solidFill>
              </a:rPr>
              <a:t>和华必拆毁骄傲人的家，却要立定寡妇</a:t>
            </a:r>
            <a:r>
              <a:rPr lang="zh-CN" altLang="en-US" sz="3200" dirty="0" smtClean="0">
                <a:solidFill>
                  <a:prstClr val="white"/>
                </a:solidFill>
              </a:rPr>
              <a:t>的地</a:t>
            </a:r>
            <a:r>
              <a:rPr lang="zh-CN" altLang="en-US" sz="3200" dirty="0">
                <a:solidFill>
                  <a:prstClr val="white"/>
                </a:solidFill>
              </a:rPr>
              <a:t>界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18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骄</a:t>
            </a:r>
            <a:r>
              <a:rPr lang="zh-CN" altLang="en-US" sz="3200" dirty="0">
                <a:solidFill>
                  <a:prstClr val="white"/>
                </a:solidFill>
              </a:rPr>
              <a:t>傲在败坏以先；狂心在跌倒之前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18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败</a:t>
            </a:r>
            <a:r>
              <a:rPr lang="zh-CN" altLang="en-US" sz="3200" dirty="0">
                <a:solidFill>
                  <a:prstClr val="white"/>
                </a:solidFill>
              </a:rPr>
              <a:t>坏之先，人心骄傲；尊荣以前，必有谦卑。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3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1198" y="939118"/>
            <a:ext cx="1113271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二</a:t>
            </a:r>
            <a:r>
              <a:rPr lang="zh-CN" altLang="en-US" sz="3200" dirty="0" smtClean="0">
                <a:solidFill>
                  <a:prstClr val="white"/>
                </a:solidFill>
              </a:rPr>
              <a:t>、谦卑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谦卑胜骄傲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19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心</a:t>
            </a:r>
            <a:r>
              <a:rPr lang="zh-CN" altLang="en-US" sz="3200" dirty="0">
                <a:solidFill>
                  <a:prstClr val="white"/>
                </a:solidFill>
              </a:rPr>
              <a:t>里谦卑与穷乏人来往，强如将掳物与骄傲人 同分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18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败</a:t>
            </a:r>
            <a:r>
              <a:rPr lang="zh-CN" altLang="en-US" sz="3200" dirty="0">
                <a:solidFill>
                  <a:prstClr val="white"/>
                </a:solidFill>
              </a:rPr>
              <a:t>坏之先，人心骄傲；尊荣以前，必有谦卑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30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zh-CN" altLang="en-US" sz="3200" dirty="0">
                <a:solidFill>
                  <a:prstClr val="white"/>
                </a:solidFill>
              </a:rPr>
              <a:t>「凡自 高的必降卑，自卑的必升高」（太</a:t>
            </a: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12</a:t>
            </a:r>
            <a:r>
              <a:rPr lang="zh-CN" altLang="en-US" sz="3200" dirty="0">
                <a:solidFill>
                  <a:prstClr val="white"/>
                </a:solidFill>
              </a:rPr>
              <a:t>）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66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2623" y="1139143"/>
            <a:ext cx="1113271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谦卑蒙赐福 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34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他（耶和华）讥</a:t>
            </a:r>
            <a:r>
              <a:rPr lang="zh-CN" altLang="en-US" sz="3200" dirty="0">
                <a:solidFill>
                  <a:prstClr val="white"/>
                </a:solidFill>
              </a:rPr>
              <a:t>诮那好讥诮的人，赐恩给谦卑的人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33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敬</a:t>
            </a:r>
            <a:r>
              <a:rPr lang="zh-CN" altLang="en-US" sz="3200" dirty="0">
                <a:solidFill>
                  <a:prstClr val="white"/>
                </a:solidFill>
              </a:rPr>
              <a:t>畏耶和华是智慧的训诲；尊荣以前，必有谦 卑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4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敬</a:t>
            </a:r>
            <a:r>
              <a:rPr lang="zh-CN" altLang="en-US" sz="3200" dirty="0">
                <a:solidFill>
                  <a:prstClr val="white"/>
                </a:solidFill>
              </a:rPr>
              <a:t>畏耶和华心存谦卑，就得富有、尊荣、生命</a:t>
            </a:r>
            <a:r>
              <a:rPr lang="zh-CN" altLang="en-US" sz="3200" dirty="0" smtClean="0">
                <a:solidFill>
                  <a:prstClr val="white"/>
                </a:solidFill>
              </a:rPr>
              <a:t>为赏</a:t>
            </a:r>
            <a:r>
              <a:rPr lang="zh-CN" altLang="en-US" sz="3200" dirty="0">
                <a:solidFill>
                  <a:prstClr val="white"/>
                </a:solidFill>
              </a:rPr>
              <a:t>赐。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56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1198" y="668661"/>
            <a:ext cx="1113271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prstClr val="white"/>
                </a:solidFill>
              </a:rPr>
              <a:t>嫉妒与忿怒</a:t>
            </a:r>
            <a:endParaRPr lang="en-US" altLang="zh-CN" sz="40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一、嫉妒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嫉妒的可怕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34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因</a:t>
            </a:r>
            <a:r>
              <a:rPr lang="zh-CN" altLang="en-US" sz="3200" dirty="0">
                <a:solidFill>
                  <a:prstClr val="white"/>
                </a:solidFill>
              </a:rPr>
              <a:t>为人的嫉恨成了烈怒，报仇的时候决不留情。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30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心</a:t>
            </a:r>
            <a:r>
              <a:rPr lang="zh-CN" altLang="en-US" sz="3200" dirty="0">
                <a:solidFill>
                  <a:prstClr val="white"/>
                </a:solidFill>
              </a:rPr>
              <a:t>中安静是肉体的生命；嫉妒是骨中的朽烂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27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4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忿</a:t>
            </a:r>
            <a:r>
              <a:rPr lang="zh-CN" altLang="en-US" sz="3200" dirty="0">
                <a:solidFill>
                  <a:prstClr val="white"/>
                </a:solidFill>
              </a:rPr>
              <a:t>怒为残忍，怒气为狂澜，惟有嫉妒，谁能敌</a:t>
            </a:r>
            <a:r>
              <a:rPr lang="zh-CN" altLang="en-US" sz="3200" dirty="0" smtClean="0">
                <a:solidFill>
                  <a:prstClr val="white"/>
                </a:solidFill>
              </a:rPr>
              <a:t>得住</a:t>
            </a:r>
            <a:r>
              <a:rPr lang="zh-CN" altLang="en-US" sz="3200" dirty="0">
                <a:solidFill>
                  <a:prstClr val="white"/>
                </a:solidFill>
              </a:rPr>
              <a:t>呢？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88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0019" y="995865"/>
            <a:ext cx="111327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当远避嫉妒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31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不</a:t>
            </a:r>
            <a:r>
              <a:rPr lang="zh-CN" altLang="en-US" sz="3200" dirty="0">
                <a:solidFill>
                  <a:prstClr val="white"/>
                </a:solidFill>
              </a:rPr>
              <a:t>可嫉妒强暴的人，也不可选择他所行的路。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17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你</a:t>
            </a:r>
            <a:r>
              <a:rPr lang="zh-CN" altLang="en-US" sz="3200" dirty="0">
                <a:solidFill>
                  <a:prstClr val="white"/>
                </a:solidFill>
              </a:rPr>
              <a:t>心中不要嫉妒罪人，只要终日敬畏耶和华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你</a:t>
            </a:r>
            <a:r>
              <a:rPr lang="zh-CN" altLang="en-US" sz="3200" dirty="0">
                <a:solidFill>
                  <a:prstClr val="white"/>
                </a:solidFill>
              </a:rPr>
              <a:t>不要嫉妒恶人，也不要起意与他们相处。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19—</a:t>
            </a:r>
            <a:r>
              <a:rPr lang="zh-CN" altLang="en-US" sz="3200" dirty="0">
                <a:solidFill>
                  <a:prstClr val="white"/>
                </a:solidFill>
              </a:rPr>
              <a:t>不要为作恶的心不平，也不要嫉妒恶人。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22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0019" y="841319"/>
            <a:ext cx="1059378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如</a:t>
            </a:r>
            <a:r>
              <a:rPr lang="zh-CN" altLang="en-US" sz="3200" dirty="0" smtClean="0">
                <a:solidFill>
                  <a:prstClr val="white"/>
                </a:solidFill>
              </a:rPr>
              <a:t>何不致嫉</a:t>
            </a:r>
            <a:r>
              <a:rPr lang="zh-CN" altLang="en-US" sz="3200" dirty="0">
                <a:solidFill>
                  <a:prstClr val="white"/>
                </a:solidFill>
              </a:rPr>
              <a:t>妒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腓 </a:t>
            </a:r>
            <a:r>
              <a:rPr lang="en-US" altLang="zh-CN" sz="3200" dirty="0" smtClean="0">
                <a:solidFill>
                  <a:prstClr val="white"/>
                </a:solidFill>
              </a:rPr>
              <a:t>2:3 </a:t>
            </a:r>
            <a:r>
              <a:rPr lang="en-US" altLang="zh-CN" sz="3200" dirty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凡</a:t>
            </a:r>
            <a:r>
              <a:rPr lang="zh-CN" altLang="en-US" sz="3200" dirty="0">
                <a:solidFill>
                  <a:prstClr val="white"/>
                </a:solidFill>
              </a:rPr>
              <a:t>事不可结党，不可贪图虚浮的荣耀。只要存心谦卑，各人看别人比自己强。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林前</a:t>
            </a:r>
            <a:r>
              <a:rPr lang="en-US" altLang="zh-CN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13:4 —</a:t>
            </a:r>
            <a:r>
              <a:rPr lang="zh-CN" altLang="en-US" sz="3200" dirty="0" smtClean="0">
                <a:solidFill>
                  <a:prstClr val="white"/>
                </a:solidFill>
              </a:rPr>
              <a:t>爱</a:t>
            </a:r>
            <a:r>
              <a:rPr lang="zh-CN" altLang="en-US" sz="3200" dirty="0">
                <a:solidFill>
                  <a:prstClr val="white"/>
                </a:solidFill>
              </a:rPr>
              <a:t>是恒久忍耐，又有恩慈。爱是不嫉妒。爱是不自夸。不张狂。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2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4" y="885455"/>
            <a:ext cx="109137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敬畏神是智慧的开端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敬</a:t>
            </a:r>
            <a:r>
              <a:rPr lang="zh-CN" altLang="en-US" sz="3200" dirty="0">
                <a:solidFill>
                  <a:schemeClr val="bg1"/>
                </a:solidFill>
              </a:rPr>
              <a:t>畏耶和华是知识的开</a:t>
            </a:r>
            <a:r>
              <a:rPr lang="zh-CN" altLang="en-US" sz="3200" dirty="0" smtClean="0">
                <a:solidFill>
                  <a:schemeClr val="bg1"/>
                </a:solidFill>
              </a:rPr>
              <a:t>端</a:t>
            </a:r>
            <a:endParaRPr lang="en-US" altLang="zh-CN" sz="32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敬</a:t>
            </a:r>
            <a:r>
              <a:rPr lang="zh-CN" altLang="en-US" sz="3200" dirty="0">
                <a:solidFill>
                  <a:schemeClr val="bg1"/>
                </a:solidFill>
              </a:rPr>
              <a:t>畏耶和华是智慧的开端；认识至圣者便是聪明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en-US" altLang="zh-CN" sz="3200" dirty="0" smtClean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敬畏耶和华就是生命的泉源，可以使人离开死 亡的网罗。 </a:t>
            </a:r>
            <a:endParaRPr lang="en-US" altLang="zh-CN" sz="3200" dirty="0">
              <a:solidFill>
                <a:schemeClr val="bg1"/>
              </a:solidFill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6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2560" y="535166"/>
            <a:ext cx="1120888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二</a:t>
            </a:r>
            <a:r>
              <a:rPr lang="zh-CN" altLang="en-US" sz="3200" dirty="0" smtClean="0">
                <a:solidFill>
                  <a:prstClr val="white"/>
                </a:solidFill>
              </a:rPr>
              <a:t>、</a:t>
            </a:r>
            <a:r>
              <a:rPr lang="zh-CN" altLang="en-US" sz="3200" dirty="0">
                <a:solidFill>
                  <a:prstClr val="white"/>
                </a:solidFill>
              </a:rPr>
              <a:t>忿</a:t>
            </a:r>
            <a:r>
              <a:rPr lang="zh-CN" altLang="en-US" sz="3200" dirty="0" smtClean="0">
                <a:solidFill>
                  <a:prstClr val="white"/>
                </a:solidFill>
              </a:rPr>
              <a:t>怒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不</a:t>
            </a:r>
            <a:r>
              <a:rPr lang="zh-CN" altLang="en-US" sz="3200" dirty="0">
                <a:solidFill>
                  <a:prstClr val="white"/>
                </a:solidFill>
              </a:rPr>
              <a:t>轻易发怒的，胜过勇士；治服己心的，强如</a:t>
            </a:r>
            <a:r>
              <a:rPr lang="zh-CN" altLang="en-US" sz="3200" dirty="0" smtClean="0">
                <a:solidFill>
                  <a:prstClr val="white"/>
                </a:solidFill>
              </a:rPr>
              <a:t>取城。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忿怒人</a:t>
            </a:r>
            <a:r>
              <a:rPr lang="zh-CN" altLang="en-US" sz="3200" dirty="0" smtClean="0">
                <a:solidFill>
                  <a:prstClr val="white"/>
                </a:solidFill>
              </a:rPr>
              <a:t>的特</a:t>
            </a:r>
            <a:r>
              <a:rPr lang="zh-CN" altLang="en-US" sz="3200" dirty="0">
                <a:solidFill>
                  <a:prstClr val="white"/>
                </a:solidFill>
              </a:rPr>
              <a:t>征 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16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愚</a:t>
            </a:r>
            <a:r>
              <a:rPr lang="zh-CN" altLang="en-US" sz="3200" dirty="0">
                <a:solidFill>
                  <a:prstClr val="white"/>
                </a:solidFill>
              </a:rPr>
              <a:t>妄人的恼怒立时显露；通达人能忍辱藏羞。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29—</a:t>
            </a:r>
            <a:r>
              <a:rPr lang="zh-CN" altLang="en-US" sz="3200" dirty="0">
                <a:solidFill>
                  <a:prstClr val="white"/>
                </a:solidFill>
              </a:rPr>
              <a:t>不轻易发怒的，大有聪明，性情暴躁的，大显 愚妄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27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4—</a:t>
            </a:r>
            <a:r>
              <a:rPr lang="zh-CN" altLang="en-US" sz="3200" dirty="0">
                <a:solidFill>
                  <a:prstClr val="white"/>
                </a:solidFill>
              </a:rPr>
              <a:t>忿怒为残忍，怒气为狂澜，惟有嫉妒，谁能敌</a:t>
            </a:r>
            <a:r>
              <a:rPr lang="zh-CN" altLang="en-US" sz="3200" dirty="0" smtClean="0">
                <a:solidFill>
                  <a:prstClr val="white"/>
                </a:solidFill>
              </a:rPr>
              <a:t>得住</a:t>
            </a:r>
            <a:r>
              <a:rPr lang="zh-CN" altLang="en-US" sz="3200" dirty="0">
                <a:solidFill>
                  <a:prstClr val="white"/>
                </a:solidFill>
              </a:rPr>
              <a:t>呢？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29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11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愚</a:t>
            </a:r>
            <a:r>
              <a:rPr lang="zh-CN" altLang="en-US" sz="3200" dirty="0">
                <a:solidFill>
                  <a:prstClr val="white"/>
                </a:solidFill>
              </a:rPr>
              <a:t>妄人怒气全发；智慧人忍气含怒。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4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1198" y="939118"/>
            <a:ext cx="1113271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忿</a:t>
            </a:r>
            <a:r>
              <a:rPr lang="zh-CN" altLang="en-US" sz="3200" dirty="0">
                <a:solidFill>
                  <a:prstClr val="white"/>
                </a:solidFill>
              </a:rPr>
              <a:t>怒人</a:t>
            </a:r>
            <a:r>
              <a:rPr lang="zh-CN" altLang="en-US" sz="3200" dirty="0" smtClean="0">
                <a:solidFill>
                  <a:prstClr val="white"/>
                </a:solidFill>
              </a:rPr>
              <a:t>的祸害 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18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暴</a:t>
            </a:r>
            <a:r>
              <a:rPr lang="zh-CN" altLang="en-US" sz="3200" dirty="0">
                <a:solidFill>
                  <a:prstClr val="white"/>
                </a:solidFill>
              </a:rPr>
              <a:t>怒的人挑启争端；忍怒的人止息纷争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19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19—</a:t>
            </a:r>
            <a:r>
              <a:rPr lang="zh-CN" altLang="en-US" sz="3200" dirty="0">
                <a:solidFill>
                  <a:prstClr val="white"/>
                </a:solidFill>
              </a:rPr>
              <a:t>暴怒的人必受刑罚；你若救他，必须再救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29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22—</a:t>
            </a:r>
            <a:r>
              <a:rPr lang="zh-CN" altLang="en-US" sz="3200" dirty="0">
                <a:solidFill>
                  <a:prstClr val="white"/>
                </a:solidFill>
              </a:rPr>
              <a:t>好气的人挑启争端；暴怒的人多多犯罪。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86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2623" y="510493"/>
            <a:ext cx="111327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如何对付忿怒 </a:t>
            </a:r>
            <a:r>
              <a:rPr lang="zh-CN" altLang="en-US" sz="3200" dirty="0" smtClean="0">
                <a:solidFill>
                  <a:prstClr val="white"/>
                </a:solidFill>
              </a:rPr>
              <a:t>（对人）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1—</a:t>
            </a:r>
            <a:r>
              <a:rPr lang="zh-CN" altLang="en-US" sz="3200" dirty="0">
                <a:solidFill>
                  <a:prstClr val="white"/>
                </a:solidFill>
              </a:rPr>
              <a:t>回答柔和，使怒消退；言语暴戾，触动怒气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24—</a:t>
            </a:r>
            <a:r>
              <a:rPr lang="zh-CN" altLang="en-US" sz="3200" dirty="0">
                <a:solidFill>
                  <a:prstClr val="white"/>
                </a:solidFill>
              </a:rPr>
              <a:t>好生气的人，不可与他结交；暴怒的人，不</a:t>
            </a:r>
            <a:r>
              <a:rPr lang="zh-CN" altLang="en-US" sz="3200" dirty="0" smtClean="0">
                <a:solidFill>
                  <a:prstClr val="white"/>
                </a:solidFill>
              </a:rPr>
              <a:t>可与</a:t>
            </a:r>
            <a:r>
              <a:rPr lang="zh-CN" altLang="en-US" sz="3200" dirty="0">
                <a:solidFill>
                  <a:prstClr val="white"/>
                </a:solidFill>
              </a:rPr>
              <a:t>他来往。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25—</a:t>
            </a:r>
            <a:r>
              <a:rPr lang="zh-CN" altLang="en-US" sz="3200" dirty="0">
                <a:solidFill>
                  <a:prstClr val="white"/>
                </a:solidFill>
              </a:rPr>
              <a:t>恐怕你效法他的行为，自己就陷在网罗里。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19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11 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r>
              <a:rPr lang="zh-CN" altLang="en-US" sz="3200" dirty="0">
                <a:solidFill>
                  <a:prstClr val="white"/>
                </a:solidFill>
              </a:rPr>
              <a:t>有见识就不轻易发</a:t>
            </a:r>
            <a:r>
              <a:rPr lang="zh-CN" altLang="en-US" sz="3200" dirty="0" smtClean="0">
                <a:solidFill>
                  <a:prstClr val="white"/>
                </a:solidFill>
              </a:rPr>
              <a:t>怒</a:t>
            </a:r>
            <a:r>
              <a:rPr lang="zh-CN" altLang="en-US" sz="3200" dirty="0" smtClean="0">
                <a:solidFill>
                  <a:prstClr val="white"/>
                </a:solidFill>
              </a:rPr>
              <a:t>，</a:t>
            </a:r>
            <a:r>
              <a:rPr lang="zh-CN" altLang="en-US" sz="3200" dirty="0">
                <a:solidFill>
                  <a:prstClr val="white"/>
                </a:solidFill>
              </a:rPr>
              <a:t>宽</a:t>
            </a:r>
            <a:r>
              <a:rPr lang="zh-CN" altLang="en-US" sz="3200" dirty="0" smtClean="0">
                <a:solidFill>
                  <a:prstClr val="white"/>
                </a:solidFill>
              </a:rPr>
              <a:t>恕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r>
              <a:rPr lang="zh-CN" altLang="en-US" sz="3200" dirty="0">
                <a:solidFill>
                  <a:prstClr val="white"/>
                </a:solidFill>
              </a:rPr>
              <a:t>的过失便是自己的荣耀。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21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14—</a:t>
            </a:r>
            <a:r>
              <a:rPr lang="zh-CN" altLang="en-US" sz="3200" dirty="0">
                <a:solidFill>
                  <a:prstClr val="white"/>
                </a:solidFill>
              </a:rPr>
              <a:t>暗中送的礼物挽回怒气</a:t>
            </a:r>
            <a:r>
              <a:rPr lang="zh-CN" altLang="en-US" sz="3200" dirty="0" smtClean="0">
                <a:solidFill>
                  <a:prstClr val="white"/>
                </a:solidFill>
              </a:rPr>
              <a:t>；怀中</a:t>
            </a:r>
            <a:r>
              <a:rPr lang="zh-CN" altLang="en-US" sz="3200" dirty="0">
                <a:solidFill>
                  <a:prstClr val="white"/>
                </a:solidFill>
              </a:rPr>
              <a:t>搋的贿赂止息</a:t>
            </a:r>
            <a:r>
              <a:rPr lang="zh-CN" altLang="en-US" sz="3200" dirty="0" smtClean="0">
                <a:solidFill>
                  <a:prstClr val="white"/>
                </a:solidFill>
              </a:rPr>
              <a:t>暴怒</a:t>
            </a:r>
            <a:r>
              <a:rPr lang="zh-CN" altLang="en-US" sz="3200" dirty="0">
                <a:solidFill>
                  <a:prstClr val="white"/>
                </a:solidFill>
              </a:rPr>
              <a:t>。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0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2623" y="510493"/>
            <a:ext cx="111327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如何对付忿怒 </a:t>
            </a:r>
            <a:r>
              <a:rPr lang="zh-CN" altLang="en-US" sz="3200" dirty="0" smtClean="0">
                <a:solidFill>
                  <a:prstClr val="white"/>
                </a:solidFill>
              </a:rPr>
              <a:t>（对己）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 雅</a:t>
            </a:r>
            <a:r>
              <a:rPr lang="en-US" altLang="zh-CN" sz="3200" dirty="0">
                <a:solidFill>
                  <a:prstClr val="white"/>
                </a:solidFill>
              </a:rPr>
              <a:t>1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19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 smtClean="0">
                <a:solidFill>
                  <a:prstClr val="white"/>
                </a:solidFill>
              </a:rPr>
              <a:t>20  </a:t>
            </a:r>
            <a:r>
              <a:rPr lang="zh-CN" altLang="en-US" sz="3200" dirty="0" smtClean="0">
                <a:solidFill>
                  <a:prstClr val="white"/>
                </a:solidFill>
              </a:rPr>
              <a:t>我</a:t>
            </a:r>
            <a:r>
              <a:rPr lang="zh-CN" altLang="en-US" sz="3200" dirty="0">
                <a:solidFill>
                  <a:prstClr val="white"/>
                </a:solidFill>
              </a:rPr>
              <a:t>亲爱的弟兄们，这是你们所知道的； 但你们各人要快快的听，慢慢的说，</a:t>
            </a:r>
            <a:r>
              <a:rPr lang="zh-CN" altLang="en-US" sz="3200" dirty="0" smtClean="0">
                <a:solidFill>
                  <a:prstClr val="white"/>
                </a:solidFill>
              </a:rPr>
              <a:t>慢慢</a:t>
            </a:r>
            <a:r>
              <a:rPr lang="zh-CN" altLang="en-US" sz="3200" dirty="0">
                <a:solidFill>
                  <a:prstClr val="white"/>
                </a:solidFill>
              </a:rPr>
              <a:t>的动怒；因为人的怒气，并不成就</a:t>
            </a:r>
            <a:r>
              <a:rPr lang="zh-CN" altLang="en-US" sz="3200" dirty="0" smtClean="0">
                <a:solidFill>
                  <a:prstClr val="white"/>
                </a:solidFill>
              </a:rPr>
              <a:t>神的</a:t>
            </a:r>
            <a:r>
              <a:rPr lang="zh-CN" altLang="en-US" sz="3200" dirty="0">
                <a:solidFill>
                  <a:prstClr val="white"/>
                </a:solidFill>
              </a:rPr>
              <a:t>义。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罗</a:t>
            </a:r>
            <a:r>
              <a:rPr lang="en-US" altLang="zh-CN" sz="3200" dirty="0">
                <a:solidFill>
                  <a:prstClr val="white"/>
                </a:solidFill>
              </a:rPr>
              <a:t>12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18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 smtClean="0">
                <a:solidFill>
                  <a:prstClr val="white"/>
                </a:solidFill>
              </a:rPr>
              <a:t>19  </a:t>
            </a:r>
            <a:r>
              <a:rPr lang="zh-CN" altLang="en-US" sz="3200" dirty="0" smtClean="0">
                <a:solidFill>
                  <a:prstClr val="white"/>
                </a:solidFill>
              </a:rPr>
              <a:t>若</a:t>
            </a:r>
            <a:r>
              <a:rPr lang="zh-CN" altLang="en-US" sz="3200" dirty="0">
                <a:solidFill>
                  <a:prstClr val="white"/>
                </a:solidFill>
              </a:rPr>
              <a:t>是能行，总要尽力与众人和睦。亲 爱的弟兄，不要自己伸冤，宁可让步， 听凭主怒（或作：让人发怒）；因为经 上记着：「主说：伸冤在我；我必报应。」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弗</a:t>
            </a:r>
            <a:r>
              <a:rPr lang="en-US" altLang="zh-CN" sz="3200" dirty="0">
                <a:solidFill>
                  <a:prstClr val="white"/>
                </a:solidFill>
              </a:rPr>
              <a:t>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26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 smtClean="0">
                <a:solidFill>
                  <a:prstClr val="white"/>
                </a:solidFill>
              </a:rPr>
              <a:t>27  </a:t>
            </a:r>
            <a:r>
              <a:rPr lang="zh-CN" altLang="en-US" sz="3200" dirty="0" smtClean="0">
                <a:solidFill>
                  <a:prstClr val="white"/>
                </a:solidFill>
              </a:rPr>
              <a:t>生</a:t>
            </a:r>
            <a:r>
              <a:rPr lang="zh-CN" altLang="en-US" sz="3200" dirty="0">
                <a:solidFill>
                  <a:prstClr val="white"/>
                </a:solidFill>
              </a:rPr>
              <a:t>气却不要犯罪；不可含怒到日落；</a:t>
            </a:r>
            <a:r>
              <a:rPr lang="zh-CN" altLang="en-US" sz="3200" dirty="0" smtClean="0">
                <a:solidFill>
                  <a:prstClr val="white"/>
                </a:solidFill>
              </a:rPr>
              <a:t>也不</a:t>
            </a:r>
            <a:r>
              <a:rPr lang="zh-CN" altLang="en-US" sz="3200" dirty="0">
                <a:solidFill>
                  <a:prstClr val="white"/>
                </a:solidFill>
              </a:rPr>
              <a:t>可给魔鬼留地步。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5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1198" y="668661"/>
            <a:ext cx="1113271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prstClr val="white"/>
                </a:solidFill>
              </a:rPr>
              <a:t>懒</a:t>
            </a:r>
            <a:r>
              <a:rPr lang="zh-CN" altLang="en-US" sz="4000" dirty="0" smtClean="0">
                <a:solidFill>
                  <a:prstClr val="white"/>
                </a:solidFill>
              </a:rPr>
              <a:t>惰与勤劳</a:t>
            </a:r>
            <a:endParaRPr lang="en-US" altLang="zh-CN" sz="40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一、懒惰人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懒惰人的特征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10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26—</a:t>
            </a:r>
            <a:r>
              <a:rPr lang="zh-CN" altLang="en-US" sz="3200" dirty="0">
                <a:solidFill>
                  <a:prstClr val="white"/>
                </a:solidFill>
              </a:rPr>
              <a:t>懒惰人叫差他的人如醋倒牙，如烟熏目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26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13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 smtClean="0">
                <a:solidFill>
                  <a:prstClr val="white"/>
                </a:solidFill>
              </a:rPr>
              <a:t>16—</a:t>
            </a:r>
            <a:r>
              <a:rPr lang="zh-CN" altLang="en-US" sz="3200" dirty="0">
                <a:solidFill>
                  <a:prstClr val="white"/>
                </a:solidFill>
              </a:rPr>
              <a:t>懒惰人说：道上有猛狮，街上有壮狮。门 在枢纽转动，懒惰人在床上也是如此。懒惰 人放手在盘子里，就是向口撤回也以为劳 乏。懒惰人看自己比七个善于应对的人更有 智慧。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4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9378" y="475714"/>
            <a:ext cx="1140206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懒惰人的后果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9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 smtClean="0">
                <a:solidFill>
                  <a:prstClr val="white"/>
                </a:solidFill>
              </a:rPr>
              <a:t>11—</a:t>
            </a:r>
            <a:r>
              <a:rPr lang="zh-CN" altLang="en-US" sz="3200" dirty="0">
                <a:solidFill>
                  <a:prstClr val="white"/>
                </a:solidFill>
              </a:rPr>
              <a:t>懒惰人哪，你要睡到几时呢？你何时睡醒呢？ 再睡片时，打盹片时，抱着手躺卧片时，你的 贫穷就必如强盗速来，你的缺乏彷佛拿兵器的 人来到。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10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4—</a:t>
            </a:r>
            <a:r>
              <a:rPr lang="zh-CN" altLang="en-US" sz="3200" dirty="0">
                <a:solidFill>
                  <a:prstClr val="white"/>
                </a:solidFill>
              </a:rPr>
              <a:t>手懒的，要受贫穷；手勤的，却要富足。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24—</a:t>
            </a:r>
            <a:r>
              <a:rPr lang="zh-CN" altLang="en-US" sz="3200" dirty="0">
                <a:solidFill>
                  <a:prstClr val="white"/>
                </a:solidFill>
              </a:rPr>
              <a:t>殷勤人的手必掌权；懒惰的人必服苦。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27— </a:t>
            </a:r>
            <a:r>
              <a:rPr lang="zh-CN" altLang="en-US" sz="3200" dirty="0">
                <a:solidFill>
                  <a:prstClr val="white"/>
                </a:solidFill>
              </a:rPr>
              <a:t>懒惰的人不烤打猎所得的；殷勤的人却得宝</a:t>
            </a:r>
            <a:r>
              <a:rPr lang="zh-CN" altLang="en-US" sz="3200" dirty="0" smtClean="0">
                <a:solidFill>
                  <a:prstClr val="white"/>
                </a:solidFill>
              </a:rPr>
              <a:t>贵的</a:t>
            </a:r>
            <a:r>
              <a:rPr lang="zh-CN" altLang="en-US" sz="3200" dirty="0">
                <a:solidFill>
                  <a:prstClr val="white"/>
                </a:solidFill>
              </a:rPr>
              <a:t>财物。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20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4—</a:t>
            </a:r>
            <a:r>
              <a:rPr lang="zh-CN" altLang="en-US" sz="3200" dirty="0">
                <a:solidFill>
                  <a:prstClr val="white"/>
                </a:solidFill>
              </a:rPr>
              <a:t>懒惰人因冬寒不肯耕种，到收割的时候，他必讨 饭而无所得。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7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136" y="600928"/>
            <a:ext cx="11015698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19—</a:t>
            </a:r>
            <a:r>
              <a:rPr lang="zh-CN" altLang="en-US" sz="3200" dirty="0">
                <a:solidFill>
                  <a:prstClr val="white"/>
                </a:solidFill>
              </a:rPr>
              <a:t>懒惰人的道像荆棘的篱笆；正直人的路是平坦 的大道。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21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25—</a:t>
            </a:r>
            <a:r>
              <a:rPr lang="zh-CN" altLang="en-US" sz="3200" dirty="0">
                <a:solidFill>
                  <a:prstClr val="white"/>
                </a:solidFill>
              </a:rPr>
              <a:t>懒惰人的心愿将他杀害，因为他手不肯作工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4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如何改正懒惰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6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>
                <a:solidFill>
                  <a:prstClr val="white"/>
                </a:solidFill>
              </a:rPr>
              <a:t>9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懒</a:t>
            </a:r>
            <a:r>
              <a:rPr lang="zh-CN" altLang="en-US" sz="3200" dirty="0">
                <a:solidFill>
                  <a:prstClr val="white"/>
                </a:solidFill>
              </a:rPr>
              <a:t>惰人哪，你去察看蚂蚁的动作就可得智慧。蚂蚁没有元帅，没有官长，没有君王。尚且在 夏天豫备食物，在收割时聚敛粮食。懒惰人哪， 你要睡到几时呢？你何时睡醒呢？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4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136" y="645243"/>
            <a:ext cx="111327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一、</a:t>
            </a:r>
            <a:r>
              <a:rPr lang="zh-CN" altLang="en-US" sz="3200" dirty="0">
                <a:solidFill>
                  <a:prstClr val="white"/>
                </a:solidFill>
              </a:rPr>
              <a:t>殷</a:t>
            </a:r>
            <a:r>
              <a:rPr lang="zh-CN" altLang="en-US" sz="3200" dirty="0" smtClean="0">
                <a:solidFill>
                  <a:prstClr val="white"/>
                </a:solidFill>
              </a:rPr>
              <a:t>勤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殷勤的益处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10:  16—</a:t>
            </a:r>
            <a:r>
              <a:rPr lang="zh-CN" altLang="en-US" sz="3200" dirty="0" smtClean="0">
                <a:solidFill>
                  <a:prstClr val="white"/>
                </a:solidFill>
              </a:rPr>
              <a:t>义</a:t>
            </a:r>
            <a:r>
              <a:rPr lang="zh-CN" altLang="en-US" sz="3200" dirty="0">
                <a:solidFill>
                  <a:prstClr val="white"/>
                </a:solidFill>
              </a:rPr>
              <a:t>人的勤劳致生。恶人的进项致死。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24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殷</a:t>
            </a:r>
            <a:r>
              <a:rPr lang="zh-CN" altLang="en-US" sz="3200" dirty="0">
                <a:solidFill>
                  <a:prstClr val="white"/>
                </a:solidFill>
              </a:rPr>
              <a:t>勤人的手必掌权；懒惰的人必服苦。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27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懒</a:t>
            </a:r>
            <a:r>
              <a:rPr lang="zh-CN" altLang="en-US" sz="3200" dirty="0">
                <a:solidFill>
                  <a:prstClr val="white"/>
                </a:solidFill>
              </a:rPr>
              <a:t>惰的人不烤打猎所得的；殷勤的人却得宝</a:t>
            </a:r>
            <a:r>
              <a:rPr lang="zh-CN" altLang="en-US" sz="3200" dirty="0" smtClean="0">
                <a:solidFill>
                  <a:prstClr val="white"/>
                </a:solidFill>
              </a:rPr>
              <a:t>贵的</a:t>
            </a:r>
            <a:r>
              <a:rPr lang="zh-CN" altLang="en-US" sz="3200" dirty="0">
                <a:solidFill>
                  <a:prstClr val="white"/>
                </a:solidFill>
              </a:rPr>
              <a:t>财物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4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懒</a:t>
            </a:r>
            <a:r>
              <a:rPr lang="zh-CN" altLang="en-US" sz="3200" dirty="0">
                <a:solidFill>
                  <a:prstClr val="white"/>
                </a:solidFill>
              </a:rPr>
              <a:t>惰人羡慕，却无所得；殷勤人必得丰裕。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11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不</a:t>
            </a:r>
            <a:r>
              <a:rPr lang="zh-CN" altLang="en-US" sz="3200" dirty="0">
                <a:solidFill>
                  <a:prstClr val="white"/>
                </a:solidFill>
              </a:rPr>
              <a:t>劳而得之财必然消耗；勤劳积蓄的，必见加 增。 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74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8014" y="475714"/>
            <a:ext cx="1113271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23—</a:t>
            </a:r>
            <a:r>
              <a:rPr lang="zh-CN" altLang="en-US" sz="3200" dirty="0">
                <a:solidFill>
                  <a:prstClr val="white"/>
                </a:solidFill>
              </a:rPr>
              <a:t>诸般勤劳都有益处；嘴上多言乃致穷乏。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21:   5— </a:t>
            </a:r>
            <a:r>
              <a:rPr lang="zh-CN" altLang="en-US" sz="3200" dirty="0" smtClean="0">
                <a:solidFill>
                  <a:prstClr val="white"/>
                </a:solidFill>
              </a:rPr>
              <a:t>殷</a:t>
            </a:r>
            <a:r>
              <a:rPr lang="zh-CN" altLang="en-US" sz="3200" dirty="0">
                <a:solidFill>
                  <a:prstClr val="white"/>
                </a:solidFill>
              </a:rPr>
              <a:t>勤筹划的，足致丰裕。行事急躁的，都必缺乏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22:  29</a:t>
            </a:r>
            <a:r>
              <a:rPr lang="en-US" altLang="zh-CN" sz="3200" dirty="0" smtClean="0">
                <a:solidFill>
                  <a:prstClr val="white"/>
                </a:solidFill>
              </a:rPr>
              <a:t>— </a:t>
            </a:r>
            <a:r>
              <a:rPr lang="zh-CN" altLang="en-US" sz="3200" dirty="0" smtClean="0">
                <a:solidFill>
                  <a:prstClr val="white"/>
                </a:solidFill>
              </a:rPr>
              <a:t>你</a:t>
            </a:r>
            <a:r>
              <a:rPr lang="zh-CN" altLang="en-US" sz="3200" dirty="0">
                <a:solidFill>
                  <a:prstClr val="white"/>
                </a:solidFill>
              </a:rPr>
              <a:t>看见办事殷勤的人吗？他必站在君王面前，必不站在下贱人面前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路</a:t>
            </a:r>
            <a:r>
              <a:rPr lang="en-US" altLang="zh-CN" sz="3200" dirty="0">
                <a:solidFill>
                  <a:prstClr val="white"/>
                </a:solidFill>
              </a:rPr>
              <a:t>12</a:t>
            </a:r>
            <a:r>
              <a:rPr lang="en-US" altLang="zh-CN" sz="3200" dirty="0">
                <a:solidFill>
                  <a:prstClr val="white"/>
                </a:solidFill>
              </a:rPr>
              <a:t>:  42</a:t>
            </a:r>
            <a:r>
              <a:rPr lang="en-US" altLang="zh-CN" sz="3200" dirty="0">
                <a:solidFill>
                  <a:prstClr val="white"/>
                </a:solidFill>
              </a:rPr>
              <a:t>— </a:t>
            </a:r>
            <a:r>
              <a:rPr lang="zh-CN" altLang="en-US" sz="3200" dirty="0">
                <a:solidFill>
                  <a:prstClr val="white"/>
                </a:solidFill>
              </a:rPr>
              <a:t>主</a:t>
            </a:r>
            <a:r>
              <a:rPr lang="zh-CN" altLang="en-US" sz="3200" dirty="0">
                <a:solidFill>
                  <a:prstClr val="white"/>
                </a:solidFill>
              </a:rPr>
              <a:t>说，谁是那忠心有见识的管家，主人派他管理家里的人，按时分粮给他们呢</a:t>
            </a:r>
            <a:r>
              <a:rPr lang="zh-CN" altLang="en-US" sz="3200" dirty="0">
                <a:solidFill>
                  <a:prstClr val="white"/>
                </a:solidFill>
              </a:rPr>
              <a:t>？</a:t>
            </a:r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罗</a:t>
            </a:r>
            <a:r>
              <a:rPr lang="en-US" altLang="zh-CN" sz="3200" dirty="0">
                <a:solidFill>
                  <a:prstClr val="white"/>
                </a:solidFill>
              </a:rPr>
              <a:t>12:  11—</a:t>
            </a:r>
            <a:r>
              <a:rPr lang="zh-TW" altLang="en-US" sz="3200" dirty="0">
                <a:solidFill>
                  <a:prstClr val="white"/>
                </a:solidFill>
              </a:rPr>
              <a:t>殷</a:t>
            </a:r>
            <a:r>
              <a:rPr lang="zh-TW" altLang="en-US" sz="3200" dirty="0">
                <a:solidFill>
                  <a:prstClr val="white"/>
                </a:solidFill>
              </a:rPr>
              <a:t>勤不可懒惰。要心里火热。常常服事主</a:t>
            </a:r>
            <a:r>
              <a:rPr lang="zh-TW" altLang="en-US" sz="3200" dirty="0">
                <a:solidFill>
                  <a:prstClr val="white"/>
                </a:solidFill>
              </a:rPr>
              <a:t>。</a:t>
            </a:r>
            <a:endParaRPr lang="en-US" altLang="zh-TW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prstClr val="white"/>
                </a:solidFill>
              </a:rPr>
              <a:t>彼后</a:t>
            </a:r>
            <a:r>
              <a:rPr lang="en-US" altLang="zh-CN" sz="3200" dirty="0">
                <a:solidFill>
                  <a:prstClr val="white"/>
                </a:solidFill>
              </a:rPr>
              <a:t>1:  5—</a:t>
            </a:r>
            <a:r>
              <a:rPr lang="zh-CN" altLang="en-US" sz="3200" dirty="0">
                <a:solidFill>
                  <a:prstClr val="white"/>
                </a:solidFill>
              </a:rPr>
              <a:t>正因</a:t>
            </a:r>
            <a:r>
              <a:rPr lang="zh-CN" altLang="en-US" sz="3200" dirty="0">
                <a:solidFill>
                  <a:prstClr val="white"/>
                </a:solidFill>
              </a:rPr>
              <a:t>这缘故，你们要分外地殷勤。有了信心，又要加上德行。有了德行，又要加上知识。</a:t>
            </a:r>
            <a:endParaRPr lang="en-US" altLang="zh-CN" sz="32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76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5736" y="796894"/>
            <a:ext cx="110564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问题讨论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AutoNum type="arabicPeriod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请各组交通本组所分的主题。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3" y="782424"/>
            <a:ext cx="1104035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积极方面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zh-CN" altLang="en-US" sz="3200" dirty="0" smtClean="0">
                <a:solidFill>
                  <a:prstClr val="white"/>
                </a:solidFill>
              </a:rPr>
              <a:t>爱慕神的道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>
                <a:solidFill>
                  <a:prstClr val="white"/>
                </a:solidFill>
              </a:rPr>
              <a:t>5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我</a:t>
            </a:r>
            <a:r>
              <a:rPr lang="zh-CN" altLang="en-US" sz="3200" dirty="0">
                <a:solidFill>
                  <a:prstClr val="white"/>
                </a:solidFill>
              </a:rPr>
              <a:t>儿，你若领受我的言语，存记我的命令， 侧耳听智能，专心求聪明，呼求明哲，扬声</a:t>
            </a:r>
            <a:r>
              <a:rPr lang="zh-CN" altLang="en-US" sz="3200" dirty="0" smtClean="0">
                <a:solidFill>
                  <a:prstClr val="white"/>
                </a:solidFill>
              </a:rPr>
              <a:t>求聪</a:t>
            </a:r>
            <a:r>
              <a:rPr lang="zh-CN" altLang="en-US" sz="3200" dirty="0">
                <a:solidFill>
                  <a:prstClr val="white"/>
                </a:solidFill>
              </a:rPr>
              <a:t>明，寻找他，如寻找银子，搜求他，如搜</a:t>
            </a:r>
            <a:r>
              <a:rPr lang="zh-CN" altLang="en-US" sz="3200" dirty="0" smtClean="0">
                <a:solidFill>
                  <a:prstClr val="white"/>
                </a:solidFill>
              </a:rPr>
              <a:t>求隐</a:t>
            </a:r>
            <a:r>
              <a:rPr lang="zh-CN" altLang="en-US" sz="3200" dirty="0">
                <a:solidFill>
                  <a:prstClr val="white"/>
                </a:solidFill>
              </a:rPr>
              <a:t>藏的珍宝，你就明白敬畏耶和华，得以认</a:t>
            </a:r>
            <a:r>
              <a:rPr lang="zh-CN" altLang="en-US" sz="3200" dirty="0" smtClean="0">
                <a:solidFill>
                  <a:prstClr val="white"/>
                </a:solidFill>
              </a:rPr>
              <a:t>识神</a:t>
            </a:r>
            <a:r>
              <a:rPr lang="zh-CN" altLang="en-US" sz="3200" dirty="0">
                <a:solidFill>
                  <a:prstClr val="white"/>
                </a:solidFill>
              </a:rPr>
              <a:t>。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1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8426" y="563483"/>
            <a:ext cx="112357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</a:t>
            </a:r>
            <a:r>
              <a:rPr lang="en-US" altLang="zh-CN" sz="3200" dirty="0">
                <a:solidFill>
                  <a:prstClr val="white"/>
                </a:solidFill>
              </a:rPr>
              <a:t>. </a:t>
            </a:r>
            <a:r>
              <a:rPr lang="zh-CN" altLang="en-US" sz="3200" dirty="0">
                <a:solidFill>
                  <a:prstClr val="white"/>
                </a:solidFill>
              </a:rPr>
              <a:t>行神喜悦的事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000" dirty="0" smtClean="0">
                <a:solidFill>
                  <a:prstClr val="white"/>
                </a:solidFill>
              </a:rPr>
              <a:t>11</a:t>
            </a:r>
            <a:r>
              <a:rPr lang="zh-CN" altLang="en-US" sz="3000" dirty="0">
                <a:solidFill>
                  <a:prstClr val="white"/>
                </a:solidFill>
              </a:rPr>
              <a:t>：</a:t>
            </a:r>
            <a:r>
              <a:rPr lang="en-US" altLang="zh-CN" sz="3000" dirty="0" smtClean="0">
                <a:solidFill>
                  <a:prstClr val="white"/>
                </a:solidFill>
              </a:rPr>
              <a:t>20—</a:t>
            </a:r>
            <a:r>
              <a:rPr lang="zh-CN" altLang="en-US" sz="3000" dirty="0" smtClean="0">
                <a:solidFill>
                  <a:prstClr val="white"/>
                </a:solidFill>
              </a:rPr>
              <a:t>心</a:t>
            </a:r>
            <a:r>
              <a:rPr lang="zh-CN" altLang="en-US" sz="3000" dirty="0">
                <a:solidFill>
                  <a:prstClr val="white"/>
                </a:solidFill>
              </a:rPr>
              <a:t>中乖僻的，为耶和华所憎恶；行事完</a:t>
            </a:r>
            <a:r>
              <a:rPr lang="zh-CN" altLang="en-US" sz="3000" dirty="0" smtClean="0">
                <a:solidFill>
                  <a:prstClr val="white"/>
                </a:solidFill>
              </a:rPr>
              <a:t>全的</a:t>
            </a:r>
            <a:r>
              <a:rPr lang="zh-CN" altLang="en-US" sz="3000" dirty="0">
                <a:solidFill>
                  <a:prstClr val="white"/>
                </a:solidFill>
              </a:rPr>
              <a:t>，为他所喜</a:t>
            </a:r>
            <a:r>
              <a:rPr lang="zh-CN" altLang="en-US" sz="3000" dirty="0" smtClean="0">
                <a:solidFill>
                  <a:prstClr val="white"/>
                </a:solidFill>
              </a:rPr>
              <a:t>悦。</a:t>
            </a:r>
            <a:endParaRPr lang="en-US" altLang="zh-CN" sz="30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000" dirty="0">
                <a:solidFill>
                  <a:prstClr val="white"/>
                </a:solidFill>
              </a:rPr>
              <a:t>12</a:t>
            </a:r>
            <a:r>
              <a:rPr lang="zh-CN" altLang="en-US" sz="3000" dirty="0">
                <a:solidFill>
                  <a:prstClr val="white"/>
                </a:solidFill>
              </a:rPr>
              <a:t>：</a:t>
            </a:r>
            <a:r>
              <a:rPr lang="en-US" altLang="zh-CN" sz="3000" dirty="0">
                <a:solidFill>
                  <a:prstClr val="white"/>
                </a:solidFill>
              </a:rPr>
              <a:t>22</a:t>
            </a:r>
            <a:r>
              <a:rPr lang="en-US" altLang="zh-CN" sz="3000" dirty="0" smtClean="0">
                <a:solidFill>
                  <a:prstClr val="white"/>
                </a:solidFill>
              </a:rPr>
              <a:t>—</a:t>
            </a:r>
            <a:r>
              <a:rPr lang="zh-CN" altLang="en-US" sz="3000" dirty="0" smtClean="0">
                <a:solidFill>
                  <a:prstClr val="white"/>
                </a:solidFill>
              </a:rPr>
              <a:t>说</a:t>
            </a:r>
            <a:r>
              <a:rPr lang="zh-CN" altLang="en-US" sz="3000" dirty="0">
                <a:solidFill>
                  <a:prstClr val="white"/>
                </a:solidFill>
              </a:rPr>
              <a:t>谎言的嘴为耶和华所憎恶；行事诚实的， 为他所喜</a:t>
            </a:r>
            <a:r>
              <a:rPr lang="zh-CN" altLang="en-US" sz="3000" dirty="0" smtClean="0">
                <a:solidFill>
                  <a:prstClr val="white"/>
                </a:solidFill>
              </a:rPr>
              <a:t>悦。 </a:t>
            </a:r>
            <a:endParaRPr lang="en-US" altLang="zh-CN" sz="30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000" dirty="0">
                <a:solidFill>
                  <a:prstClr val="white"/>
                </a:solidFill>
              </a:rPr>
              <a:t>15</a:t>
            </a:r>
            <a:r>
              <a:rPr lang="zh-CN" altLang="en-US" sz="3000" dirty="0">
                <a:solidFill>
                  <a:prstClr val="white"/>
                </a:solidFill>
              </a:rPr>
              <a:t>：</a:t>
            </a:r>
            <a:r>
              <a:rPr lang="en-US" altLang="zh-CN" sz="3000" dirty="0">
                <a:solidFill>
                  <a:prstClr val="white"/>
                </a:solidFill>
              </a:rPr>
              <a:t>8</a:t>
            </a:r>
            <a:r>
              <a:rPr lang="en-US" altLang="zh-CN" sz="3000" dirty="0" smtClean="0">
                <a:solidFill>
                  <a:prstClr val="white"/>
                </a:solidFill>
              </a:rPr>
              <a:t>—</a:t>
            </a:r>
            <a:r>
              <a:rPr lang="zh-CN" altLang="en-US" sz="3000" dirty="0" smtClean="0">
                <a:solidFill>
                  <a:prstClr val="white"/>
                </a:solidFill>
              </a:rPr>
              <a:t>恶</a:t>
            </a:r>
            <a:r>
              <a:rPr lang="zh-CN" altLang="en-US" sz="3000" dirty="0">
                <a:solidFill>
                  <a:prstClr val="white"/>
                </a:solidFill>
              </a:rPr>
              <a:t>人献祭，为耶和华所憎恶；正直人祈祷， 为他所喜</a:t>
            </a:r>
            <a:r>
              <a:rPr lang="zh-CN" altLang="en-US" sz="3000" dirty="0" smtClean="0">
                <a:solidFill>
                  <a:prstClr val="white"/>
                </a:solidFill>
              </a:rPr>
              <a:t>悦。</a:t>
            </a:r>
            <a:endParaRPr lang="en-US" altLang="zh-CN" sz="30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000" dirty="0">
                <a:solidFill>
                  <a:prstClr val="white"/>
                </a:solidFill>
              </a:rPr>
              <a:t> </a:t>
            </a:r>
            <a:r>
              <a:rPr lang="en-US" altLang="zh-CN" sz="3000" dirty="0">
                <a:solidFill>
                  <a:prstClr val="white"/>
                </a:solidFill>
              </a:rPr>
              <a:t>21</a:t>
            </a:r>
            <a:r>
              <a:rPr lang="zh-CN" altLang="en-US" sz="3000" dirty="0">
                <a:solidFill>
                  <a:prstClr val="white"/>
                </a:solidFill>
              </a:rPr>
              <a:t>：</a:t>
            </a:r>
            <a:r>
              <a:rPr lang="en-US" altLang="zh-CN" sz="3000" dirty="0" smtClean="0">
                <a:solidFill>
                  <a:prstClr val="white"/>
                </a:solidFill>
              </a:rPr>
              <a:t>3—</a:t>
            </a:r>
            <a:r>
              <a:rPr lang="zh-CN" altLang="en-US" sz="3000" dirty="0">
                <a:solidFill>
                  <a:prstClr val="white"/>
                </a:solidFill>
              </a:rPr>
              <a:t>行仁义公平比献祭更蒙耶和华悦</a:t>
            </a:r>
            <a:r>
              <a:rPr lang="zh-CN" altLang="en-US" sz="3000" dirty="0" smtClean="0">
                <a:solidFill>
                  <a:prstClr val="white"/>
                </a:solidFill>
              </a:rPr>
              <a:t>纳。</a:t>
            </a:r>
            <a:endParaRPr lang="zh-CN" altLang="en-US" sz="30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2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1456" y="576362"/>
            <a:ext cx="1104035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消</a:t>
            </a:r>
            <a:r>
              <a:rPr lang="zh-CN" altLang="en-US" sz="3200" dirty="0" smtClean="0">
                <a:solidFill>
                  <a:prstClr val="white"/>
                </a:solidFill>
              </a:rPr>
              <a:t>极方面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zh-CN" altLang="en-US" sz="3200" dirty="0">
                <a:solidFill>
                  <a:prstClr val="white"/>
                </a:solidFill>
              </a:rPr>
              <a:t>远</a:t>
            </a:r>
            <a:r>
              <a:rPr lang="zh-CN" altLang="en-US" sz="3200" dirty="0" smtClean="0">
                <a:solidFill>
                  <a:prstClr val="white"/>
                </a:solidFill>
              </a:rPr>
              <a:t>避恶行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11: 1 </a:t>
            </a:r>
            <a:r>
              <a:rPr lang="en-US" altLang="zh-CN" sz="3200" dirty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诡</a:t>
            </a:r>
            <a:r>
              <a:rPr lang="zh-CN" altLang="en-US" sz="3200" dirty="0">
                <a:solidFill>
                  <a:prstClr val="white"/>
                </a:solidFill>
              </a:rPr>
              <a:t>诈的天平，为耶和华所憎恶。公平的法码，为他所喜</a:t>
            </a:r>
            <a:r>
              <a:rPr lang="zh-CN" altLang="en-US" sz="3200" dirty="0" smtClean="0">
                <a:solidFill>
                  <a:prstClr val="white"/>
                </a:solidFill>
              </a:rPr>
              <a:t>悦。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17: 15— </a:t>
            </a:r>
            <a:r>
              <a:rPr lang="zh-CN" altLang="en-US" sz="3200" dirty="0" smtClean="0">
                <a:solidFill>
                  <a:prstClr val="white"/>
                </a:solidFill>
              </a:rPr>
              <a:t>定恶人为义的，定义人为恶的，这都为耶和华所憎恶。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28: 9 </a:t>
            </a:r>
            <a:r>
              <a:rPr lang="en-US" altLang="zh-CN" sz="3200" dirty="0">
                <a:solidFill>
                  <a:prstClr val="white"/>
                </a:solidFill>
              </a:rPr>
              <a:t>— </a:t>
            </a:r>
            <a:r>
              <a:rPr lang="zh-CN" altLang="en-US" sz="3200" dirty="0" smtClean="0">
                <a:solidFill>
                  <a:prstClr val="white"/>
                </a:solidFill>
              </a:rPr>
              <a:t>转</a:t>
            </a:r>
            <a:r>
              <a:rPr lang="zh-CN" altLang="en-US" sz="3200" dirty="0">
                <a:solidFill>
                  <a:prstClr val="white"/>
                </a:solidFill>
              </a:rPr>
              <a:t>耳不听律法的，他的祈祷也为可憎。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15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8426" y="370300"/>
            <a:ext cx="1123574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</a:t>
            </a:r>
            <a:r>
              <a:rPr lang="en-US" altLang="zh-CN" sz="3200" dirty="0">
                <a:solidFill>
                  <a:prstClr val="white"/>
                </a:solidFill>
              </a:rPr>
              <a:t>. </a:t>
            </a:r>
            <a:r>
              <a:rPr lang="zh-CN" altLang="en-US" sz="3200" dirty="0">
                <a:solidFill>
                  <a:prstClr val="white"/>
                </a:solidFill>
              </a:rPr>
              <a:t>恨神所恨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 smtClean="0">
                <a:solidFill>
                  <a:prstClr val="white"/>
                </a:solidFill>
              </a:rPr>
              <a:t>19—</a:t>
            </a:r>
            <a:r>
              <a:rPr lang="zh-CN" altLang="en-US" sz="3200" dirty="0">
                <a:solidFill>
                  <a:prstClr val="white"/>
                </a:solidFill>
              </a:rPr>
              <a:t>耶和华所恨恶的有六样，连他心所憎恶的 共有七样：就是高傲的眼，撒谎的舌，流 无辜人血的手，图谋恶计的心，飞跑行</a:t>
            </a:r>
            <a:r>
              <a:rPr lang="zh-CN" altLang="en-US" sz="3200" dirty="0" smtClean="0">
                <a:solidFill>
                  <a:prstClr val="white"/>
                </a:solidFill>
              </a:rPr>
              <a:t>恶的</a:t>
            </a:r>
            <a:r>
              <a:rPr lang="zh-CN" altLang="en-US" sz="3200" dirty="0">
                <a:solidFill>
                  <a:prstClr val="white"/>
                </a:solidFill>
              </a:rPr>
              <a:t>脚，吐谎言的假见证，并弟兄中布散分 争的人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8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13—</a:t>
            </a:r>
            <a:r>
              <a:rPr lang="zh-CN" altLang="en-US" sz="3200" dirty="0">
                <a:solidFill>
                  <a:prstClr val="white"/>
                </a:solidFill>
              </a:rPr>
              <a:t>敬畏耶和华在乎恨恶邪恶；那骄傲、狂妄，</a:t>
            </a:r>
            <a:r>
              <a:rPr lang="zh-CN" altLang="en-US" sz="3200" dirty="0" smtClean="0">
                <a:solidFill>
                  <a:prstClr val="white"/>
                </a:solidFill>
              </a:rPr>
              <a:t>并恶</a:t>
            </a:r>
            <a:r>
              <a:rPr lang="zh-CN" altLang="en-US" sz="3200" dirty="0">
                <a:solidFill>
                  <a:prstClr val="white"/>
                </a:solidFill>
              </a:rPr>
              <a:t>道，以及乖谬的口，都为我所恨恶。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30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6911" y="305905"/>
            <a:ext cx="1123574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敬畏神的益处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10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27— </a:t>
            </a:r>
            <a:r>
              <a:rPr lang="zh-CN" altLang="en-US" sz="3200" dirty="0">
                <a:solidFill>
                  <a:prstClr val="white"/>
                </a:solidFill>
              </a:rPr>
              <a:t>敬畏耶和华使人日子加多；但恶人的年岁必被 减少。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26—</a:t>
            </a:r>
            <a:r>
              <a:rPr lang="zh-CN" altLang="en-US" sz="3200" dirty="0">
                <a:solidFill>
                  <a:prstClr val="white"/>
                </a:solidFill>
              </a:rPr>
              <a:t>敬畏耶和华的，大有倚靠；他的儿女也有避难 </a:t>
            </a:r>
            <a:r>
              <a:rPr lang="zh-CN" altLang="en-US" sz="3200" dirty="0" smtClean="0">
                <a:solidFill>
                  <a:prstClr val="white"/>
                </a:solidFill>
              </a:rPr>
              <a:t>所。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22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4— </a:t>
            </a:r>
            <a:r>
              <a:rPr lang="zh-CN" altLang="en-US" sz="3200" dirty="0" smtClean="0">
                <a:solidFill>
                  <a:prstClr val="white"/>
                </a:solidFill>
              </a:rPr>
              <a:t>敬</a:t>
            </a:r>
            <a:r>
              <a:rPr lang="zh-CN" altLang="en-US" sz="3200" dirty="0">
                <a:solidFill>
                  <a:prstClr val="white"/>
                </a:solidFill>
              </a:rPr>
              <a:t>畏耶和华心存谦卑，就得富有、尊荣、生命为 赏赐。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19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en-US" altLang="zh-CN" sz="3200" dirty="0" smtClean="0">
                <a:solidFill>
                  <a:prstClr val="white"/>
                </a:solidFill>
              </a:rPr>
              <a:t>— </a:t>
            </a:r>
            <a:r>
              <a:rPr lang="zh-CN" altLang="en-US" sz="3200" dirty="0">
                <a:solidFill>
                  <a:prstClr val="white"/>
                </a:solidFill>
              </a:rPr>
              <a:t>敬畏耶和华的，得着生命；他必恒久知足，不 遭祸患。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2821" y="381278"/>
            <a:ext cx="1113271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prstClr val="white"/>
                </a:solidFill>
              </a:rPr>
              <a:t>保守你心</a:t>
            </a:r>
            <a:endParaRPr lang="en-US" altLang="zh-CN" sz="40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心的重要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en-US" altLang="zh-CN" sz="3200" dirty="0" smtClean="0">
                <a:solidFill>
                  <a:prstClr val="white"/>
                </a:solidFill>
              </a:rPr>
              <a:t>— </a:t>
            </a:r>
            <a:r>
              <a:rPr lang="zh-CN" altLang="en-US" sz="3200" dirty="0">
                <a:solidFill>
                  <a:prstClr val="white"/>
                </a:solidFill>
              </a:rPr>
              <a:t>你要保守你心，胜过保守一</a:t>
            </a:r>
            <a:r>
              <a:rPr lang="zh-CN" altLang="en-US" sz="3200" dirty="0" smtClean="0">
                <a:solidFill>
                  <a:prstClr val="white"/>
                </a:solidFill>
              </a:rPr>
              <a:t>切，</a:t>
            </a:r>
            <a:r>
              <a:rPr lang="zh-CN" altLang="en-US" sz="3200" dirty="0">
                <a:solidFill>
                  <a:prstClr val="white"/>
                </a:solidFill>
              </a:rPr>
              <a:t>因为一生的果效是由心发出。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不</a:t>
            </a:r>
            <a:r>
              <a:rPr lang="zh-CN" altLang="en-US" sz="3200" dirty="0">
                <a:solidFill>
                  <a:prstClr val="white"/>
                </a:solidFill>
              </a:rPr>
              <a:t>轻易发怒的，胜过勇士；治服己心的，强如</a:t>
            </a:r>
            <a:r>
              <a:rPr lang="zh-CN" altLang="en-US" sz="3200" dirty="0" smtClean="0">
                <a:solidFill>
                  <a:prstClr val="white"/>
                </a:solidFill>
              </a:rPr>
              <a:t>取城。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7</a:t>
            </a:r>
            <a:r>
              <a:rPr lang="en-US" altLang="zh-CN" sz="3200" dirty="0" smtClean="0">
                <a:solidFill>
                  <a:prstClr val="white"/>
                </a:solidFill>
              </a:rPr>
              <a:t>— </a:t>
            </a:r>
            <a:r>
              <a:rPr lang="zh-CN" altLang="en-US" sz="3200" dirty="0" smtClean="0">
                <a:solidFill>
                  <a:prstClr val="white"/>
                </a:solidFill>
              </a:rPr>
              <a:t>因</a:t>
            </a:r>
            <a:r>
              <a:rPr lang="zh-CN" altLang="en-US" sz="3200" dirty="0">
                <a:solidFill>
                  <a:prstClr val="white"/>
                </a:solidFill>
              </a:rPr>
              <a:t>为他心怎样思量，他为人就是怎样。他虽对</a:t>
            </a:r>
            <a:r>
              <a:rPr lang="zh-CN" altLang="en-US" sz="3200" dirty="0" smtClean="0">
                <a:solidFill>
                  <a:prstClr val="white"/>
                </a:solidFill>
              </a:rPr>
              <a:t>你说</a:t>
            </a:r>
            <a:r>
              <a:rPr lang="zh-CN" altLang="en-US" sz="3200" dirty="0">
                <a:solidFill>
                  <a:prstClr val="white"/>
                </a:solidFill>
              </a:rPr>
              <a:t>，请吃，请喝，他的心却与你相背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en-US" altLang="zh-CN" sz="3200" dirty="0">
                <a:solidFill>
                  <a:prstClr val="white"/>
                </a:solidFill>
              </a:rPr>
              <a:t>25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28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r>
              <a:rPr lang="zh-CN" altLang="en-US" sz="3200" dirty="0">
                <a:solidFill>
                  <a:prstClr val="white"/>
                </a:solidFill>
              </a:rPr>
              <a:t>不制伏自己的心，好像毁坏的城邑没有墙垣。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31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10456</TotalTime>
  <Words>4398</Words>
  <Application>Microsoft Office PowerPoint</Application>
  <PresentationFormat>Widescreen</PresentationFormat>
  <Paragraphs>267</Paragraphs>
  <Slides>39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新細明體</vt:lpstr>
      <vt:lpstr>宋体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Yong</dc:creator>
  <cp:lastModifiedBy>Xu Yong</cp:lastModifiedBy>
  <cp:revision>275</cp:revision>
  <cp:lastPrinted>2018-07-21T00:14:21Z</cp:lastPrinted>
  <dcterms:created xsi:type="dcterms:W3CDTF">2015-02-06T23:27:26Z</dcterms:created>
  <dcterms:modified xsi:type="dcterms:W3CDTF">2018-07-21T02:42:41Z</dcterms:modified>
</cp:coreProperties>
</file>