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30" r:id="rId18"/>
    <p:sldId id="328" r:id="rId19"/>
    <p:sldId id="329" r:id="rId20"/>
    <p:sldId id="331" r:id="rId21"/>
    <p:sldId id="332" r:id="rId22"/>
    <p:sldId id="333" r:id="rId23"/>
    <p:sldId id="334" r:id="rId24"/>
    <p:sldId id="336" r:id="rId25"/>
    <p:sldId id="337" r:id="rId26"/>
    <p:sldId id="312" r:id="rId27"/>
  </p:sldIdLst>
  <p:sldSz cx="12192000" cy="6858000"/>
  <p:notesSz cx="987425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Yong" initials="XY" lastIdx="1" clrIdx="0">
    <p:extLst>
      <p:ext uri="{19B8F6BF-5375-455C-9EA6-DF929625EA0E}">
        <p15:presenceInfo xmlns:p15="http://schemas.microsoft.com/office/powerpoint/2012/main" userId="8b4605ef1ddf0f5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7"/>
            <a:ext cx="4278842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057A5-72CB-4994-9BEA-5453E4E7766A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513911"/>
            <a:ext cx="4278842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092C-3710-4FA5-96A3-CF6155E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07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764" y="0"/>
            <a:ext cx="42799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D87D-CF5A-4F8B-88FE-5E5552990CEF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300418"/>
            <a:ext cx="78994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8"/>
            <a:ext cx="427831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764" y="6513518"/>
            <a:ext cx="42799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27D9-025A-4D43-92AD-951769BBB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31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15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35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6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47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81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21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804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79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02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3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64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762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3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046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85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5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32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98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41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20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22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42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4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FC648-A635-454D-AC8C-92596D297611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9A0F-0147-4C59-9C4E-CC8B9DD817F6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EDC9-4EC7-41D3-BB4D-E06C13163A84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5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3283C-8D18-4C8B-969C-D2314E1C5650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B89F-EC56-48D4-B730-8D4479E42FC4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294A-20A4-4F64-8640-7BA58B9DFF8A}" type="datetime1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0470-B3D2-4EE2-9040-A0DBE26C27A9}" type="datetime1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2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B770-20FC-47AD-BF5B-E27FD03AD2FE}" type="datetime1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A4F3-7528-4108-9A52-1E6698119D20}" type="datetime1">
              <a:rPr lang="en-US" smtClean="0"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156C3-E77D-42E2-A180-56318F3797CD}" type="datetime1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D4F2-DCA4-4490-B70D-BCE424C1EBFF}" type="datetime1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5609-F633-4626-99A6-1FC95124B0A9}" type="datetime1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635B-D10B-4DAA-B629-9B6ED82A3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9703" y="1590849"/>
            <a:ext cx="106637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>
                <a:solidFill>
                  <a:schemeClr val="bg1"/>
                </a:solidFill>
              </a:rPr>
              <a:t>箴言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9600" dirty="0" smtClean="0">
                <a:solidFill>
                  <a:schemeClr val="bg1"/>
                </a:solidFill>
              </a:rPr>
              <a:t>（三）</a:t>
            </a:r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altLang="zh-CN" sz="96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4676" y="385485"/>
            <a:ext cx="1110695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交友之道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对待邻舍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28——</a:t>
            </a:r>
            <a:r>
              <a:rPr lang="zh-CN" altLang="en-US" sz="3200" dirty="0">
                <a:solidFill>
                  <a:schemeClr val="bg1"/>
                </a:solidFill>
              </a:rPr>
              <a:t>你手若有行善的力量，不可推辞，就当向那 应得的人施行。你那里若有现成的，不可对 邻舍说：去吧，明天再来，我必给你。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29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的邻舍既在你附近安居，你不可设计害他。 人未曾加害与你，不可无故与他相争。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与邻舍争讼，要与他一人辩论，不可泄漏人的 密事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942" y="743944"/>
            <a:ext cx="111069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13—</a:t>
            </a:r>
            <a:r>
              <a:rPr lang="zh-CN" altLang="en-US" sz="3200" dirty="0">
                <a:solidFill>
                  <a:schemeClr val="bg1"/>
                </a:solidFill>
              </a:rPr>
              <a:t>藐视邻舍的，毫无智慧；明哲人却静默</a:t>
            </a:r>
            <a:r>
              <a:rPr lang="zh-CN" altLang="en-US" sz="3200" dirty="0" smtClean="0">
                <a:solidFill>
                  <a:schemeClr val="bg1"/>
                </a:solidFill>
              </a:rPr>
              <a:t>不言</a:t>
            </a:r>
            <a:r>
              <a:rPr lang="zh-CN" altLang="en-US" sz="3200" dirty="0">
                <a:solidFill>
                  <a:schemeClr val="bg1"/>
                </a:solidFill>
              </a:rPr>
              <a:t>。往来传舌的，泄漏密事；心中诚实的， 遮隐事情。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26—</a:t>
            </a:r>
            <a:r>
              <a:rPr lang="zh-CN" altLang="en-US" sz="3200" dirty="0">
                <a:solidFill>
                  <a:schemeClr val="bg1"/>
                </a:solidFill>
              </a:rPr>
              <a:t>义人引导他的邻舍；恶人的道叫人失迷。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14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21—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藐视邻舍的，这人有罪；怜悯贫穷的，这</a:t>
            </a:r>
            <a:r>
              <a:rPr lang="zh-CN" altLang="en-US" sz="3200" dirty="0" smtClean="0">
                <a:solidFill>
                  <a:schemeClr val="bg1"/>
                </a:solidFill>
              </a:rPr>
              <a:t>人有</a:t>
            </a:r>
            <a:r>
              <a:rPr lang="zh-CN" altLang="en-US" sz="3200" dirty="0">
                <a:solidFill>
                  <a:schemeClr val="bg1"/>
                </a:solidFill>
              </a:rPr>
              <a:t>福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强</a:t>
            </a:r>
            <a:r>
              <a:rPr lang="zh-CN" altLang="en-US" sz="3200" dirty="0">
                <a:solidFill>
                  <a:schemeClr val="bg1"/>
                </a:solidFill>
              </a:rPr>
              <a:t>暴人诱惑邻舍，领他走不善之道。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4676" y="385485"/>
            <a:ext cx="111069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避损友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滥交朋友的，自取败</a:t>
            </a:r>
            <a:r>
              <a:rPr lang="zh-CN" altLang="en-US" sz="3200" dirty="0" smtClean="0">
                <a:solidFill>
                  <a:schemeClr val="bg1"/>
                </a:solidFill>
              </a:rPr>
              <a:t>坏。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20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与智慧人同行的，必得智慧；和愚昧人作伴 的，必受亏损。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往</a:t>
            </a:r>
            <a:r>
              <a:rPr lang="zh-CN" altLang="en-US" sz="3200" dirty="0">
                <a:solidFill>
                  <a:schemeClr val="bg1"/>
                </a:solidFill>
              </a:rPr>
              <a:t>来传舌的，泄漏密事；大张嘴的，不可与 他结</a:t>
            </a:r>
            <a:r>
              <a:rPr lang="zh-CN" altLang="en-US" sz="3200" dirty="0" smtClean="0">
                <a:solidFill>
                  <a:schemeClr val="bg1"/>
                </a:solidFill>
              </a:rPr>
              <a:t>交。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25— </a:t>
            </a:r>
            <a:r>
              <a:rPr lang="zh-CN" altLang="en-US" sz="3200" dirty="0">
                <a:solidFill>
                  <a:schemeClr val="bg1"/>
                </a:solidFill>
              </a:rPr>
              <a:t>好生气的人，不可与他结交；暴怒的人， 不可与他来往；恐怕你效法他的行为， 自己就陷在网罗里。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967" y="801122"/>
            <a:ext cx="1110695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20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好饮酒的，好吃肉的，不要与他们来往； 因为好酒贪食的，必致贫穷；好睡觉的， 必穿破烂衣服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不必嫉妒恶人，也不要起意与他们相处； 因</a:t>
            </a:r>
            <a:r>
              <a:rPr lang="zh-CN" altLang="en-US" sz="3200" dirty="0" smtClean="0">
                <a:solidFill>
                  <a:schemeClr val="bg1"/>
                </a:solidFill>
              </a:rPr>
              <a:t>为他们</a:t>
            </a:r>
            <a:r>
              <a:rPr lang="zh-CN" altLang="en-US" sz="3200" dirty="0">
                <a:solidFill>
                  <a:schemeClr val="bg1"/>
                </a:solidFill>
              </a:rPr>
              <a:t>的心图谋强暴，他们的口谈论奸恶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21—</a:t>
            </a:r>
            <a:r>
              <a:rPr lang="zh-CN" altLang="en-US" sz="3200" dirty="0">
                <a:solidFill>
                  <a:schemeClr val="bg1"/>
                </a:solidFill>
              </a:rPr>
              <a:t>我儿，你要敬畏耶和华与君王，不要与反复 无常的人结交。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34" y="352603"/>
            <a:ext cx="1110695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交良友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20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与</a:t>
            </a:r>
            <a:r>
              <a:rPr lang="zh-CN" altLang="en-US" sz="3200" dirty="0">
                <a:solidFill>
                  <a:schemeClr val="bg1"/>
                </a:solidFill>
              </a:rPr>
              <a:t>智慧人同行的，必得智慧；和愚昧人作伴的，必受</a:t>
            </a:r>
            <a:r>
              <a:rPr lang="zh-CN" altLang="en-US" sz="3200" dirty="0" smtClean="0">
                <a:solidFill>
                  <a:schemeClr val="bg1"/>
                </a:solidFill>
              </a:rPr>
              <a:t>亏损。（智慧之友）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铁磨铁，磨出刃来；朋友相感（原文是磨朋友的脸）</a:t>
            </a:r>
            <a:r>
              <a:rPr lang="zh-CN" altLang="en-US" sz="3200" dirty="0" smtClean="0">
                <a:solidFill>
                  <a:schemeClr val="bg1"/>
                </a:solidFill>
              </a:rPr>
              <a:t>也是</a:t>
            </a:r>
            <a:r>
              <a:rPr lang="zh-CN" altLang="en-US" sz="3200" dirty="0">
                <a:solidFill>
                  <a:schemeClr val="bg1"/>
                </a:solidFill>
              </a:rPr>
              <a:t>如此。 </a:t>
            </a:r>
            <a:r>
              <a:rPr lang="zh-CN" altLang="en-US" sz="3200" dirty="0" smtClean="0">
                <a:solidFill>
                  <a:schemeClr val="bg1"/>
                </a:solidFill>
              </a:rPr>
              <a:t>（正直之友）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朋友加的伤痕出于忠诚；仇敌连连亲嘴却是多余。 </a:t>
            </a:r>
            <a:r>
              <a:rPr lang="zh-CN" altLang="en-US" sz="3200" dirty="0" smtClean="0">
                <a:solidFill>
                  <a:schemeClr val="bg1"/>
                </a:solidFill>
              </a:rPr>
              <a:t>（忠诚之友</a:t>
            </a:r>
            <a:r>
              <a:rPr lang="zh-CN" altLang="en-US" sz="3200" dirty="0" smtClean="0">
                <a:solidFill>
                  <a:schemeClr val="bg1"/>
                </a:solidFill>
              </a:rPr>
              <a:t>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24— </a:t>
            </a:r>
            <a:r>
              <a:rPr lang="zh-CN" altLang="en-US" sz="3200" dirty="0">
                <a:solidFill>
                  <a:schemeClr val="bg1"/>
                </a:solidFill>
              </a:rPr>
              <a:t>滥交朋友的，自取败坏；但有一朋友比弟</a:t>
            </a:r>
            <a:r>
              <a:rPr lang="zh-CN" altLang="en-US" sz="3200" dirty="0" smtClean="0">
                <a:solidFill>
                  <a:schemeClr val="bg1"/>
                </a:solidFill>
              </a:rPr>
              <a:t>兄更</a:t>
            </a:r>
            <a:r>
              <a:rPr lang="zh-CN" altLang="en-US" sz="3200" dirty="0">
                <a:solidFill>
                  <a:schemeClr val="bg1"/>
                </a:solidFill>
              </a:rPr>
              <a:t>亲密</a:t>
            </a:r>
            <a:r>
              <a:rPr lang="zh-CN" altLang="en-US" sz="3200" dirty="0" smtClean="0">
                <a:solidFill>
                  <a:schemeClr val="bg1"/>
                </a:solidFill>
              </a:rPr>
              <a:t>。（主是最知心的朋友） </a:t>
            </a:r>
            <a:endParaRPr lang="zh-CN" altLang="en-US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797" y="44827"/>
            <a:ext cx="1110695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对</a:t>
            </a:r>
            <a:r>
              <a:rPr lang="zh-CN" altLang="en-US" sz="3200" dirty="0" smtClean="0">
                <a:solidFill>
                  <a:schemeClr val="bg1"/>
                </a:solidFill>
              </a:rPr>
              <a:t>待朋友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 smtClean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2—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儿，你若为朋友作保，替外人击掌，你就被 口中的话语缠住，被嘴里的言语捉住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3—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 你既落在朋友手中，就当这样行才可救自己： 你要自卑，去恳求你的朋友。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17—</a:t>
            </a:r>
            <a:r>
              <a:rPr lang="zh-CN" altLang="en-US" sz="3200" dirty="0">
                <a:solidFill>
                  <a:schemeClr val="bg1"/>
                </a:solidFill>
              </a:rPr>
              <a:t>朋友乃时常亲爱，弟兄为患难而生。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财</a:t>
            </a:r>
            <a:r>
              <a:rPr lang="zh-CN" altLang="en-US" sz="3200" dirty="0">
                <a:solidFill>
                  <a:schemeClr val="bg1"/>
                </a:solidFill>
              </a:rPr>
              <a:t>物使朋友增多；但穷人朋友远离</a:t>
            </a:r>
            <a:r>
              <a:rPr lang="en-US" altLang="zh-CN" sz="3200" dirty="0">
                <a:solidFill>
                  <a:schemeClr val="bg1"/>
                </a:solidFill>
              </a:rPr>
              <a:t>……</a:t>
            </a:r>
            <a:r>
              <a:rPr lang="zh-CN" altLang="en-US" sz="3200" dirty="0">
                <a:solidFill>
                  <a:schemeClr val="bg1"/>
                </a:solidFill>
              </a:rPr>
              <a:t>好 施散的，有多人求他的恩情；爱送礼的人，人都为他的</a:t>
            </a:r>
            <a:r>
              <a:rPr lang="zh-CN" altLang="en-US" sz="3200" dirty="0" smtClean="0">
                <a:solidFill>
                  <a:schemeClr val="bg1"/>
                </a:solidFill>
              </a:rPr>
              <a:t>朋友</a:t>
            </a:r>
            <a:r>
              <a:rPr lang="zh-CN" altLang="en-US" sz="3200" dirty="0">
                <a:solidFill>
                  <a:schemeClr val="bg1"/>
                </a:solidFill>
              </a:rPr>
              <a:t>。贫穷人，弟兄都恨他；何况他的朋友，更远离他！</a:t>
            </a:r>
            <a:r>
              <a:rPr lang="zh-CN" altLang="en-US" sz="3200" dirty="0" smtClean="0">
                <a:solidFill>
                  <a:schemeClr val="bg1"/>
                </a:solidFill>
              </a:rPr>
              <a:t>他用</a:t>
            </a:r>
            <a:r>
              <a:rPr lang="zh-CN" altLang="en-US" sz="3200" dirty="0">
                <a:solidFill>
                  <a:schemeClr val="bg1"/>
                </a:solidFill>
              </a:rPr>
              <a:t>言语追随，他们却走了。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7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2857" y="626718"/>
            <a:ext cx="11425706" cy="5363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当</a:t>
            </a:r>
            <a:r>
              <a:rPr lang="zh-CN" altLang="en-US" sz="3200" dirty="0">
                <a:solidFill>
                  <a:schemeClr val="bg1"/>
                </a:solidFill>
              </a:rPr>
              <a:t>面的责备强如背地的爱情。朋友加的伤 痕出于忠诚；仇敌连连亲嘴却是多余。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膏</a:t>
            </a:r>
            <a:r>
              <a:rPr lang="zh-CN" altLang="en-US" sz="3200" dirty="0">
                <a:solidFill>
                  <a:schemeClr val="bg1"/>
                </a:solidFill>
              </a:rPr>
              <a:t>油与香料使人心喜悦；朋友诚实的劝教也</a:t>
            </a:r>
            <a:r>
              <a:rPr lang="zh-CN" altLang="en-US" sz="3200" dirty="0" smtClean="0">
                <a:solidFill>
                  <a:schemeClr val="bg1"/>
                </a:solidFill>
              </a:rPr>
              <a:t>是如</a:t>
            </a:r>
            <a:r>
              <a:rPr lang="zh-CN" altLang="en-US" sz="3200" dirty="0">
                <a:solidFill>
                  <a:schemeClr val="bg1"/>
                </a:solidFill>
              </a:rPr>
              <a:t>此甘美。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的朋友和父亲的朋友，你都不可离弃。你 遭难的日子，不要上弟兄的家去；相近的邻舍强如远方的 弟兄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铁</a:t>
            </a:r>
            <a:r>
              <a:rPr lang="zh-CN" altLang="en-US" sz="3200" dirty="0">
                <a:solidFill>
                  <a:schemeClr val="bg1"/>
                </a:solidFill>
              </a:rPr>
              <a:t>磨铁，磨出刃来；朋友相</a:t>
            </a:r>
            <a:r>
              <a:rPr lang="zh-CN" altLang="en-US" sz="3200" dirty="0" smtClean="0">
                <a:solidFill>
                  <a:schemeClr val="bg1"/>
                </a:solidFill>
              </a:rPr>
              <a:t>感也</a:t>
            </a:r>
            <a:r>
              <a:rPr lang="zh-CN" altLang="en-US" sz="3200" dirty="0">
                <a:solidFill>
                  <a:schemeClr val="bg1"/>
                </a:solidFill>
              </a:rPr>
              <a:t>是如此。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645" y="383381"/>
            <a:ext cx="1110695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钱财之道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一、关于钱财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神所赐的钱财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要以财物和一切初熟的土产尊荣耶和华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丰</a:t>
            </a:r>
            <a:r>
              <a:rPr lang="zh-CN" altLang="en-US" sz="3200" dirty="0">
                <a:solidFill>
                  <a:schemeClr val="bg1"/>
                </a:solidFill>
              </a:rPr>
              <a:t>富尊荣在我；恒久的财并公义也在我。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使</a:t>
            </a:r>
            <a:r>
              <a:rPr lang="zh-CN" altLang="en-US" sz="3200" dirty="0">
                <a:solidFill>
                  <a:schemeClr val="bg1"/>
                </a:solidFill>
              </a:rPr>
              <a:t>爱我的，承受货财，</a:t>
            </a:r>
            <a:r>
              <a:rPr lang="zh-CN" altLang="en-US" sz="3200" dirty="0" smtClean="0">
                <a:solidFill>
                  <a:schemeClr val="bg1"/>
                </a:solidFill>
              </a:rPr>
              <a:t>并充满</a:t>
            </a:r>
            <a:r>
              <a:rPr lang="zh-CN" altLang="en-US" sz="3200" dirty="0">
                <a:solidFill>
                  <a:schemeClr val="bg1"/>
                </a:solidFill>
              </a:rPr>
              <a:t>他</a:t>
            </a:r>
            <a:r>
              <a:rPr lang="zh-CN" altLang="en-US" sz="3200" dirty="0" smtClean="0">
                <a:solidFill>
                  <a:schemeClr val="bg1"/>
                </a:solidFill>
              </a:rPr>
              <a:t>们的</a:t>
            </a:r>
            <a:r>
              <a:rPr lang="zh-CN" altLang="en-US" sz="3200" dirty="0">
                <a:solidFill>
                  <a:schemeClr val="bg1"/>
                </a:solidFill>
              </a:rPr>
              <a:t>府库。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耶</a:t>
            </a:r>
            <a:r>
              <a:rPr lang="zh-CN" altLang="en-US" sz="3200" dirty="0">
                <a:solidFill>
                  <a:schemeClr val="bg1"/>
                </a:solidFill>
              </a:rPr>
              <a:t>和华所赐的福使人富足，并不加上忧虑。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畏耶和华心存谦卑，就得富有、尊荣、生命</a:t>
            </a:r>
            <a:r>
              <a:rPr lang="zh-CN" altLang="en-US" sz="3200" dirty="0" smtClean="0">
                <a:solidFill>
                  <a:schemeClr val="bg1"/>
                </a:solidFill>
              </a:rPr>
              <a:t>为赏</a:t>
            </a:r>
            <a:r>
              <a:rPr lang="zh-CN" altLang="en-US" sz="3200" dirty="0">
                <a:solidFill>
                  <a:schemeClr val="bg1"/>
                </a:solidFill>
              </a:rPr>
              <a:t>赐。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4676" y="579449"/>
            <a:ext cx="1110695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贪</a:t>
            </a:r>
            <a:r>
              <a:rPr lang="zh-CN" altLang="en-US" sz="3200" dirty="0">
                <a:solidFill>
                  <a:schemeClr val="bg1"/>
                </a:solidFill>
              </a:rPr>
              <a:t>恋钱财的祸害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凡</a:t>
            </a:r>
            <a:r>
              <a:rPr lang="zh-CN" altLang="en-US" sz="3200" dirty="0">
                <a:solidFill>
                  <a:schemeClr val="bg1"/>
                </a:solidFill>
              </a:rPr>
              <a:t>贪恋财利的，所行之路都是如此；这贪恋之心， 乃夺去得财者之命。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贪</a:t>
            </a:r>
            <a:r>
              <a:rPr lang="zh-CN" altLang="en-US" sz="3200" dirty="0">
                <a:solidFill>
                  <a:schemeClr val="bg1"/>
                </a:solidFill>
              </a:rPr>
              <a:t>恋财利的，扰害己家；恨恶贿赂的，必得</a:t>
            </a:r>
            <a:r>
              <a:rPr lang="zh-CN" altLang="en-US" sz="3200" dirty="0" smtClean="0">
                <a:solidFill>
                  <a:schemeClr val="bg1"/>
                </a:solidFill>
              </a:rPr>
              <a:t>存活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无</a:t>
            </a:r>
            <a:r>
              <a:rPr lang="zh-CN" altLang="en-US" sz="3200" dirty="0">
                <a:solidFill>
                  <a:schemeClr val="bg1"/>
                </a:solidFill>
              </a:rPr>
              <a:t>知的君多行暴虐；以贪财为可恨的，必年</a:t>
            </a:r>
            <a:r>
              <a:rPr lang="zh-CN" altLang="en-US" sz="3200" dirty="0" smtClean="0">
                <a:solidFill>
                  <a:schemeClr val="bg1"/>
                </a:solidFill>
              </a:rPr>
              <a:t>长日</a:t>
            </a:r>
            <a:r>
              <a:rPr lang="zh-CN" altLang="en-US" sz="3200" dirty="0">
                <a:solidFill>
                  <a:schemeClr val="bg1"/>
                </a:solidFill>
              </a:rPr>
              <a:t>久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提前</a:t>
            </a:r>
            <a:r>
              <a:rPr lang="en-US" altLang="zh-CN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6:9-10 —</a:t>
            </a:r>
            <a:r>
              <a:rPr lang="zh-CN" altLang="en-US" sz="3200" dirty="0" smtClean="0">
                <a:solidFill>
                  <a:schemeClr val="bg1"/>
                </a:solidFill>
              </a:rPr>
              <a:t>但</a:t>
            </a:r>
            <a:r>
              <a:rPr lang="zh-CN" altLang="en-US" sz="3200" dirty="0">
                <a:solidFill>
                  <a:schemeClr val="bg1"/>
                </a:solidFill>
              </a:rPr>
              <a:t>那些想要发财的人，就陷在迷惑，落在网罗，和许多无知有害的私欲里，叫人沉在败坏和灭亡中</a:t>
            </a:r>
            <a:r>
              <a:rPr lang="zh-CN" altLang="en-US" sz="3200" dirty="0" smtClean="0">
                <a:solidFill>
                  <a:schemeClr val="bg1"/>
                </a:solidFill>
              </a:rPr>
              <a:t>。贪</a:t>
            </a:r>
            <a:r>
              <a:rPr lang="zh-CN" altLang="en-US" sz="3200" dirty="0">
                <a:solidFill>
                  <a:schemeClr val="bg1"/>
                </a:solidFill>
              </a:rPr>
              <a:t>财是万恶之根。有人贪恋钱财，就被引诱离了真道，用许多愁苦把自己刺透了。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0282" y="772632"/>
            <a:ext cx="1110695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不义之财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不</a:t>
            </a:r>
            <a:r>
              <a:rPr lang="zh-CN" altLang="en-US" sz="3200" dirty="0">
                <a:solidFill>
                  <a:schemeClr val="bg1"/>
                </a:solidFill>
              </a:rPr>
              <a:t>义之财毫无益处；惟有公义能救人脱离死亡。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用</a:t>
            </a:r>
            <a:r>
              <a:rPr lang="zh-CN" altLang="en-US" sz="3200" dirty="0">
                <a:solidFill>
                  <a:schemeClr val="bg1"/>
                </a:solidFill>
              </a:rPr>
              <a:t>诡诈之舌求财的，就是自己取死；所得之财</a:t>
            </a:r>
            <a:r>
              <a:rPr lang="zh-CN" altLang="en-US" sz="3200" dirty="0" smtClean="0">
                <a:solidFill>
                  <a:schemeClr val="bg1"/>
                </a:solidFill>
              </a:rPr>
              <a:t>乃是</a:t>
            </a:r>
            <a:r>
              <a:rPr lang="zh-CN" altLang="en-US" sz="3200" dirty="0">
                <a:solidFill>
                  <a:schemeClr val="bg1"/>
                </a:solidFill>
              </a:rPr>
              <a:t>吹来吹去的浮云。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人</a:t>
            </a:r>
            <a:r>
              <a:rPr lang="zh-CN" altLang="en-US" sz="3200" dirty="0">
                <a:solidFill>
                  <a:schemeClr val="bg1"/>
                </a:solidFill>
              </a:rPr>
              <a:t>有恶眼想要急速发财，却不知穷乏必临到</a:t>
            </a:r>
            <a:r>
              <a:rPr lang="zh-CN" altLang="en-US" sz="3200" dirty="0" smtClean="0">
                <a:solidFill>
                  <a:schemeClr val="bg1"/>
                </a:solidFill>
              </a:rPr>
              <a:t>他身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0094" y="640913"/>
            <a:ext cx="1110695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言</a:t>
            </a:r>
            <a:r>
              <a:rPr lang="zh-CN" altLang="en-US" sz="4000" dirty="0" smtClean="0">
                <a:solidFill>
                  <a:schemeClr val="bg1"/>
                </a:solidFill>
              </a:rPr>
              <a:t>语之道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言语的重要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31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32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义</a:t>
            </a:r>
            <a:r>
              <a:rPr lang="zh-CN" altLang="en-US" sz="3200" dirty="0">
                <a:solidFill>
                  <a:schemeClr val="bg1"/>
                </a:solidFill>
              </a:rPr>
              <a:t>人的口滋生智慧；乖谬的舌必被割</a:t>
            </a:r>
            <a:r>
              <a:rPr lang="zh-CN" altLang="en-US" sz="3200" dirty="0" smtClean="0">
                <a:solidFill>
                  <a:schemeClr val="bg1"/>
                </a:solidFill>
              </a:rPr>
              <a:t>断。义</a:t>
            </a:r>
            <a:r>
              <a:rPr lang="zh-CN" altLang="en-US" sz="3200" dirty="0">
                <a:solidFill>
                  <a:schemeClr val="bg1"/>
                </a:solidFill>
              </a:rPr>
              <a:t>人的嘴能令人喜悦；恶人的口说乖谬</a:t>
            </a:r>
            <a:r>
              <a:rPr lang="zh-CN" altLang="en-US" sz="3200" dirty="0" smtClean="0">
                <a:solidFill>
                  <a:schemeClr val="bg1"/>
                </a:solidFill>
              </a:rPr>
              <a:t>的话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温</a:t>
            </a:r>
            <a:r>
              <a:rPr lang="zh-CN" altLang="en-US" sz="3200" dirty="0">
                <a:solidFill>
                  <a:schemeClr val="bg1"/>
                </a:solidFill>
              </a:rPr>
              <a:t>良的舌是生命树；乖谬的嘴使人心碎。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21— </a:t>
            </a:r>
            <a:r>
              <a:rPr lang="zh-CN" altLang="en-US" sz="3200" dirty="0">
                <a:solidFill>
                  <a:schemeClr val="bg1"/>
                </a:solidFill>
              </a:rPr>
              <a:t>生死在舌头的权下，喜爱他的，必吃他所结</a:t>
            </a:r>
            <a:r>
              <a:rPr lang="zh-CN" altLang="en-US" sz="3200" dirty="0" smtClean="0">
                <a:solidFill>
                  <a:schemeClr val="bg1"/>
                </a:solidFill>
              </a:rPr>
              <a:t>的果</a:t>
            </a:r>
            <a:r>
              <a:rPr lang="zh-CN" altLang="en-US" sz="3200" dirty="0">
                <a:solidFill>
                  <a:schemeClr val="bg1"/>
                </a:solidFill>
              </a:rPr>
              <a:t>子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0282" y="772632"/>
            <a:ext cx="1110695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钱</a:t>
            </a:r>
            <a:r>
              <a:rPr lang="zh-CN" altLang="en-US" sz="3200" dirty="0" smtClean="0">
                <a:solidFill>
                  <a:schemeClr val="bg1"/>
                </a:solidFill>
              </a:rPr>
              <a:t>财的虚无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发</a:t>
            </a:r>
            <a:r>
              <a:rPr lang="zh-CN" altLang="en-US" sz="3200" dirty="0">
                <a:solidFill>
                  <a:schemeClr val="bg1"/>
                </a:solidFill>
              </a:rPr>
              <a:t>怒的日子赀财无益；惟有公义能救人脱离死亡。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倚</a:t>
            </a:r>
            <a:r>
              <a:rPr lang="zh-CN" altLang="en-US" sz="3200" dirty="0">
                <a:solidFill>
                  <a:schemeClr val="bg1"/>
                </a:solidFill>
              </a:rPr>
              <a:t>仗自己财物的，必跌倒；义人必发旺，如</a:t>
            </a:r>
            <a:r>
              <a:rPr lang="zh-CN" altLang="en-US" sz="3200" dirty="0" smtClean="0">
                <a:solidFill>
                  <a:schemeClr val="bg1"/>
                </a:solidFill>
              </a:rPr>
              <a:t>青叶。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岂要定睛在虚无的钱财上么？因钱财必长翅膀，如鹰向天飞去。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0282" y="772632"/>
            <a:ext cx="1110695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胜</a:t>
            </a:r>
            <a:r>
              <a:rPr lang="zh-CN" altLang="en-US" sz="3200" dirty="0" smtClean="0">
                <a:solidFill>
                  <a:schemeClr val="bg1"/>
                </a:solidFill>
              </a:rPr>
              <a:t>过钱财的四样东西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少有财宝，</a:t>
            </a:r>
            <a:r>
              <a:rPr lang="zh-CN" altLang="en-US" sz="3200" dirty="0">
                <a:solidFill>
                  <a:srgbClr val="FF0000"/>
                </a:solidFill>
              </a:rPr>
              <a:t>敬畏耶和华</a:t>
            </a:r>
            <a:r>
              <a:rPr lang="zh-CN" altLang="en-US" sz="3200" dirty="0">
                <a:solidFill>
                  <a:schemeClr val="bg1"/>
                </a:solidFill>
              </a:rPr>
              <a:t>，强如多有财宝，烦</a:t>
            </a:r>
            <a:r>
              <a:rPr lang="zh-CN" altLang="en-US" sz="3200" dirty="0" smtClean="0">
                <a:solidFill>
                  <a:schemeClr val="bg1"/>
                </a:solidFill>
              </a:rPr>
              <a:t>乱不</a:t>
            </a:r>
            <a:r>
              <a:rPr lang="zh-CN" altLang="en-US" sz="3200" dirty="0">
                <a:solidFill>
                  <a:schemeClr val="bg1"/>
                </a:solidFill>
              </a:rPr>
              <a:t>安。 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多</a:t>
            </a:r>
            <a:r>
              <a:rPr lang="zh-CN" altLang="en-US" sz="3200" dirty="0">
                <a:solidFill>
                  <a:schemeClr val="bg1"/>
                </a:solidFill>
              </a:rPr>
              <a:t>有财利，行事不义，不如少有财利，</a:t>
            </a:r>
            <a:r>
              <a:rPr lang="zh-CN" altLang="en-US" sz="3200" dirty="0">
                <a:solidFill>
                  <a:srgbClr val="FF0000"/>
                </a:solidFill>
              </a:rPr>
              <a:t>行事公义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房屋钱财是祖宗所遗留的；惟有</a:t>
            </a:r>
            <a:r>
              <a:rPr lang="zh-CN" altLang="en-US" sz="3200" dirty="0">
                <a:solidFill>
                  <a:srgbClr val="FF0000"/>
                </a:solidFill>
              </a:rPr>
              <a:t>贤慧的妻</a:t>
            </a:r>
            <a:r>
              <a:rPr lang="zh-CN" altLang="en-US" sz="3200" dirty="0">
                <a:solidFill>
                  <a:schemeClr val="bg1"/>
                </a:solidFill>
              </a:rPr>
              <a:t>是</a:t>
            </a:r>
            <a:r>
              <a:rPr lang="zh-CN" altLang="en-US" sz="3200" dirty="0" smtClean="0">
                <a:solidFill>
                  <a:schemeClr val="bg1"/>
                </a:solidFill>
              </a:rPr>
              <a:t>耶和</a:t>
            </a:r>
            <a:r>
              <a:rPr lang="zh-CN" altLang="en-US" sz="3200" dirty="0">
                <a:solidFill>
                  <a:schemeClr val="bg1"/>
                </a:solidFill>
              </a:rPr>
              <a:t>华所赐的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1—</a:t>
            </a:r>
            <a:r>
              <a:rPr lang="zh-CN" altLang="en-US" sz="3200" dirty="0">
                <a:solidFill>
                  <a:srgbClr val="FF0000"/>
                </a:solidFill>
              </a:rPr>
              <a:t>美名</a:t>
            </a:r>
            <a:r>
              <a:rPr lang="zh-CN" altLang="en-US" sz="3200" dirty="0">
                <a:solidFill>
                  <a:schemeClr val="bg1"/>
                </a:solidFill>
              </a:rPr>
              <a:t>胜过大财；恩宠强如金银。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8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645" y="534805"/>
            <a:ext cx="1110695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二</a:t>
            </a:r>
            <a:r>
              <a:rPr lang="zh-CN" altLang="en-US" sz="3200" dirty="0" smtClean="0">
                <a:solidFill>
                  <a:schemeClr val="bg1"/>
                </a:solidFill>
              </a:rPr>
              <a:t>、</a:t>
            </a:r>
            <a:r>
              <a:rPr lang="zh-CN" altLang="en-US" sz="3200" dirty="0" smtClean="0">
                <a:solidFill>
                  <a:schemeClr val="bg1"/>
                </a:solidFill>
              </a:rPr>
              <a:t>关</a:t>
            </a:r>
            <a:r>
              <a:rPr lang="zh-CN" altLang="en-US" sz="3200" dirty="0" smtClean="0">
                <a:solidFill>
                  <a:schemeClr val="bg1"/>
                </a:solidFill>
              </a:rPr>
              <a:t>于施舍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徒</a:t>
            </a:r>
            <a:r>
              <a:rPr lang="en-US" altLang="zh-CN" sz="3200" dirty="0" smtClean="0">
                <a:solidFill>
                  <a:schemeClr val="bg1"/>
                </a:solidFill>
              </a:rPr>
              <a:t>20:35 </a:t>
            </a:r>
            <a:r>
              <a:rPr lang="zh-CN" altLang="en-US" sz="3200" dirty="0" smtClean="0">
                <a:solidFill>
                  <a:schemeClr val="bg1"/>
                </a:solidFill>
              </a:rPr>
              <a:t>又</a:t>
            </a:r>
            <a:r>
              <a:rPr lang="zh-CN" altLang="en-US" sz="3200" dirty="0">
                <a:solidFill>
                  <a:schemeClr val="bg1"/>
                </a:solidFill>
              </a:rPr>
              <a:t>当记念主耶稣的话，说，</a:t>
            </a:r>
            <a:r>
              <a:rPr lang="zh-CN" altLang="en-US" sz="3200" dirty="0">
                <a:solidFill>
                  <a:srgbClr val="FF0000"/>
                </a:solidFill>
              </a:rPr>
              <a:t>施比受更为有福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bg1"/>
                </a:solidFill>
              </a:rPr>
              <a:t>施</a:t>
            </a:r>
            <a:r>
              <a:rPr lang="zh-CN" altLang="en-US" sz="3200" dirty="0" smtClean="0">
                <a:solidFill>
                  <a:schemeClr val="bg1"/>
                </a:solidFill>
              </a:rPr>
              <a:t>舍是增添，非减少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24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有</a:t>
            </a:r>
            <a:r>
              <a:rPr lang="zh-CN" altLang="en-US" sz="3200" dirty="0">
                <a:solidFill>
                  <a:schemeClr val="bg1"/>
                </a:solidFill>
              </a:rPr>
              <a:t>施散的，却更增添；有吝惜过度的，反 致穷乏。好施舍的，必得丰裕；滋润人的， 必得滋润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怜</a:t>
            </a:r>
            <a:r>
              <a:rPr lang="zh-CN" altLang="en-US" sz="3200" dirty="0">
                <a:solidFill>
                  <a:schemeClr val="bg1"/>
                </a:solidFill>
              </a:rPr>
              <a:t>悯贫穷的，就是借给耶和华；他的善行，</a:t>
            </a:r>
            <a:r>
              <a:rPr lang="zh-CN" altLang="en-US" sz="3200" dirty="0" smtClean="0">
                <a:solidFill>
                  <a:schemeClr val="bg1"/>
                </a:solidFill>
              </a:rPr>
              <a:t>耶和</a:t>
            </a:r>
            <a:r>
              <a:rPr lang="zh-CN" altLang="en-US" sz="3200" dirty="0">
                <a:solidFill>
                  <a:schemeClr val="bg1"/>
                </a:solidFill>
              </a:rPr>
              <a:t>华必偿还。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赒</a:t>
            </a:r>
            <a:r>
              <a:rPr lang="zh-CN" altLang="en-US" sz="3200" dirty="0">
                <a:solidFill>
                  <a:schemeClr val="bg1"/>
                </a:solidFill>
              </a:rPr>
              <a:t>济贫穷的，不致缺乏；佯为不见的，必多</a:t>
            </a:r>
            <a:r>
              <a:rPr lang="zh-CN" altLang="en-US" sz="3200" dirty="0" smtClean="0">
                <a:solidFill>
                  <a:schemeClr val="bg1"/>
                </a:solidFill>
              </a:rPr>
              <a:t>受咒</a:t>
            </a:r>
            <a:r>
              <a:rPr lang="zh-CN" altLang="en-US" sz="3200" dirty="0">
                <a:solidFill>
                  <a:schemeClr val="bg1"/>
                </a:solidFill>
              </a:rPr>
              <a:t>诅。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1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2552" y="148437"/>
            <a:ext cx="11789143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施舍是义行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19: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6—</a:t>
            </a:r>
            <a:r>
              <a:rPr lang="zh-CN" altLang="en-US" sz="3200" dirty="0" smtClean="0">
                <a:solidFill>
                  <a:schemeClr val="bg1"/>
                </a:solidFill>
              </a:rPr>
              <a:t>好</a:t>
            </a:r>
            <a:r>
              <a:rPr lang="zh-CN" altLang="en-US" sz="3200" dirty="0">
                <a:solidFill>
                  <a:schemeClr val="bg1"/>
                </a:solidFill>
              </a:rPr>
              <a:t>施散的，有多人求他的恩情；爱送礼的，人</a:t>
            </a:r>
            <a:r>
              <a:rPr lang="zh-CN" altLang="en-US" sz="3200" dirty="0" smtClean="0">
                <a:solidFill>
                  <a:schemeClr val="bg1"/>
                </a:solidFill>
              </a:rPr>
              <a:t>都为</a:t>
            </a:r>
            <a:r>
              <a:rPr lang="zh-CN" altLang="en-US" sz="3200" dirty="0">
                <a:solidFill>
                  <a:schemeClr val="bg1"/>
                </a:solidFill>
              </a:rPr>
              <a:t>他的朋友。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有</a:t>
            </a:r>
            <a:r>
              <a:rPr lang="zh-CN" altLang="en-US" sz="3200" dirty="0">
                <a:solidFill>
                  <a:schemeClr val="bg1"/>
                </a:solidFill>
              </a:rPr>
              <a:t>终日贪得</a:t>
            </a:r>
            <a:r>
              <a:rPr lang="zh-CN" altLang="en-US" sz="3200" dirty="0" smtClean="0">
                <a:solidFill>
                  <a:schemeClr val="bg1"/>
                </a:solidFill>
              </a:rPr>
              <a:t>无厌的</a:t>
            </a:r>
            <a:r>
              <a:rPr lang="zh-CN" altLang="en-US" sz="3200" dirty="0">
                <a:solidFill>
                  <a:schemeClr val="bg1"/>
                </a:solidFill>
              </a:rPr>
              <a:t>；义人施舍而不吝惜。 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提前</a:t>
            </a:r>
            <a:r>
              <a:rPr lang="en-US" altLang="zh-CN" sz="3200" dirty="0">
                <a:solidFill>
                  <a:schemeClr val="bg1"/>
                </a:solidFill>
              </a:rPr>
              <a:t>6:18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又</a:t>
            </a:r>
            <a:r>
              <a:rPr lang="zh-CN" altLang="en-US" sz="3200" dirty="0">
                <a:solidFill>
                  <a:schemeClr val="bg1"/>
                </a:solidFill>
              </a:rPr>
              <a:t>要嘱咐他们行善，在好事上富足，甘心施舍，乐意供给</a:t>
            </a:r>
            <a:r>
              <a:rPr lang="zh-CN" altLang="en-US" sz="3200" dirty="0" smtClean="0">
                <a:solidFill>
                  <a:schemeClr val="bg1"/>
                </a:solidFill>
              </a:rPr>
              <a:t>人。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太</a:t>
            </a:r>
            <a:r>
              <a:rPr lang="en-US" altLang="zh-CN" sz="3200" dirty="0">
                <a:solidFill>
                  <a:schemeClr val="bg1"/>
                </a:solidFill>
              </a:rPr>
              <a:t>6:2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所</a:t>
            </a:r>
            <a:r>
              <a:rPr lang="zh-CN" altLang="en-US" sz="3200" dirty="0">
                <a:solidFill>
                  <a:schemeClr val="bg1"/>
                </a:solidFill>
              </a:rPr>
              <a:t>以你施舍的时候，不可在你前面吹号，像那假冒为善的人，在会堂里和街道上所行的，故意要得人的荣耀。我实在告诉你们，他们已经得了他们的赏</a:t>
            </a:r>
            <a:r>
              <a:rPr lang="zh-CN" altLang="en-US" sz="3200" dirty="0" smtClean="0">
                <a:solidFill>
                  <a:schemeClr val="bg1"/>
                </a:solidFill>
              </a:rPr>
              <a:t>赐。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太</a:t>
            </a:r>
            <a:r>
              <a:rPr lang="en-US" altLang="zh-CN" sz="3200" dirty="0" smtClean="0">
                <a:solidFill>
                  <a:schemeClr val="bg1"/>
                </a:solidFill>
              </a:rPr>
              <a:t>6:4—</a:t>
            </a:r>
            <a:r>
              <a:rPr lang="zh-CN" altLang="en-US" sz="3200" dirty="0" smtClean="0">
                <a:solidFill>
                  <a:schemeClr val="bg1"/>
                </a:solidFill>
              </a:rPr>
              <a:t>要</a:t>
            </a:r>
            <a:r>
              <a:rPr lang="zh-CN" altLang="en-US" sz="3200" dirty="0">
                <a:solidFill>
                  <a:schemeClr val="bg1"/>
                </a:solidFill>
              </a:rPr>
              <a:t>叫你施舍的事行在暗中，你父在暗中察看，必然报答你。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7894" y="535584"/>
            <a:ext cx="1110695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>
                <a:solidFill>
                  <a:schemeClr val="bg1"/>
                </a:solidFill>
              </a:rPr>
              <a:t>三</a:t>
            </a:r>
            <a:r>
              <a:rPr lang="zh-CN" altLang="en-US" sz="3200" dirty="0" smtClean="0">
                <a:solidFill>
                  <a:schemeClr val="bg1"/>
                </a:solidFill>
              </a:rPr>
              <a:t>、</a:t>
            </a:r>
            <a:r>
              <a:rPr lang="zh-CN" altLang="en-US" sz="3200" dirty="0" smtClean="0">
                <a:solidFill>
                  <a:schemeClr val="bg1"/>
                </a:solidFill>
              </a:rPr>
              <a:t>关</a:t>
            </a:r>
            <a:r>
              <a:rPr lang="zh-CN" altLang="en-US" sz="3200" dirty="0" smtClean="0">
                <a:solidFill>
                  <a:schemeClr val="bg1"/>
                </a:solidFill>
              </a:rPr>
              <a:t>于</a:t>
            </a:r>
            <a:r>
              <a:rPr lang="zh-CN" altLang="en-US" sz="3200" dirty="0">
                <a:solidFill>
                  <a:schemeClr val="bg1"/>
                </a:solidFill>
              </a:rPr>
              <a:t>知</a:t>
            </a:r>
            <a:r>
              <a:rPr lang="zh-CN" altLang="en-US" sz="3200" dirty="0" smtClean="0">
                <a:solidFill>
                  <a:schemeClr val="bg1"/>
                </a:solidFill>
              </a:rPr>
              <a:t>足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知足的福气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心</a:t>
            </a:r>
            <a:r>
              <a:rPr lang="zh-CN" altLang="en-US" sz="3200" dirty="0">
                <a:solidFill>
                  <a:schemeClr val="bg1"/>
                </a:solidFill>
              </a:rPr>
              <a:t>中背道的，必满得自己的结果；善人必从自 己的行为得以知足。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畏耶和华的，得着生命；他必恒久知足，不 遭祸患。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提前</a:t>
            </a:r>
            <a:r>
              <a:rPr lang="en-US" altLang="zh-CN" sz="3200" dirty="0">
                <a:solidFill>
                  <a:schemeClr val="bg1"/>
                </a:solidFill>
              </a:rPr>
              <a:t>6:6-8 —</a:t>
            </a:r>
            <a:r>
              <a:rPr lang="zh-CN" altLang="en-US" sz="3200" dirty="0" smtClean="0">
                <a:solidFill>
                  <a:schemeClr val="bg1"/>
                </a:solidFill>
              </a:rPr>
              <a:t>然</a:t>
            </a:r>
            <a:r>
              <a:rPr lang="zh-CN" altLang="en-US" sz="3200" dirty="0">
                <a:solidFill>
                  <a:schemeClr val="bg1"/>
                </a:solidFill>
              </a:rPr>
              <a:t>而敬虔加上知足的心便是大利了</a:t>
            </a:r>
            <a:r>
              <a:rPr lang="zh-CN" altLang="en-US" sz="3200" dirty="0" smtClean="0">
                <a:solidFill>
                  <a:schemeClr val="bg1"/>
                </a:solidFill>
              </a:rPr>
              <a:t>。因</a:t>
            </a:r>
            <a:r>
              <a:rPr lang="zh-CN" altLang="en-US" sz="3200" dirty="0">
                <a:solidFill>
                  <a:schemeClr val="bg1"/>
                </a:solidFill>
              </a:rPr>
              <a:t>为我们没有带什么到世上来，也不能带什么去</a:t>
            </a:r>
            <a:r>
              <a:rPr lang="zh-CN" altLang="en-US" sz="3200" dirty="0" smtClean="0">
                <a:solidFill>
                  <a:schemeClr val="bg1"/>
                </a:solidFill>
              </a:rPr>
              <a:t>。只</a:t>
            </a:r>
            <a:r>
              <a:rPr lang="zh-CN" altLang="en-US" sz="3200" dirty="0">
                <a:solidFill>
                  <a:schemeClr val="bg1"/>
                </a:solidFill>
              </a:rPr>
              <a:t>要有衣有食，就当知足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015" y="921951"/>
            <a:ext cx="1110695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不知足之祸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蚂</a:t>
            </a:r>
            <a:r>
              <a:rPr lang="zh-CN" altLang="en-US" sz="3200" dirty="0">
                <a:solidFill>
                  <a:schemeClr val="bg1"/>
                </a:solidFill>
              </a:rPr>
              <a:t>蟥有两个女儿，常说：给呀，给呀！</a:t>
            </a:r>
            <a:r>
              <a:rPr lang="zh-CN" altLang="en-US" sz="3200" dirty="0" smtClean="0">
                <a:solidFill>
                  <a:schemeClr val="bg1"/>
                </a:solidFill>
              </a:rPr>
              <a:t>有三</a:t>
            </a:r>
            <a:r>
              <a:rPr lang="zh-CN" altLang="en-US" sz="3200" dirty="0">
                <a:solidFill>
                  <a:schemeClr val="bg1"/>
                </a:solidFill>
              </a:rPr>
              <a:t>样不知足的，连不</a:t>
            </a:r>
            <a:r>
              <a:rPr lang="zh-CN" altLang="en-US" sz="3200" dirty="0" smtClean="0">
                <a:solidFill>
                  <a:schemeClr val="bg1"/>
                </a:solidFill>
              </a:rPr>
              <a:t>说够的</a:t>
            </a:r>
            <a:r>
              <a:rPr lang="zh-CN" altLang="en-US" sz="3200" dirty="0">
                <a:solidFill>
                  <a:schemeClr val="bg1"/>
                </a:solidFill>
              </a:rPr>
              <a:t>共有四样：就</a:t>
            </a:r>
            <a:r>
              <a:rPr lang="zh-CN" altLang="en-US" sz="3200" dirty="0" smtClean="0">
                <a:solidFill>
                  <a:schemeClr val="bg1"/>
                </a:solidFill>
              </a:rPr>
              <a:t>是阴</a:t>
            </a:r>
            <a:r>
              <a:rPr lang="zh-CN" altLang="en-US" sz="3200" dirty="0">
                <a:solidFill>
                  <a:schemeClr val="bg1"/>
                </a:solidFill>
              </a:rPr>
              <a:t>间和石胎，浸水不足的地，并火。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1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5736" y="796894"/>
            <a:ext cx="110564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问题讨论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  <a:buAutoNum type="arabicPeriod"/>
            </a:pPr>
            <a:r>
              <a:rPr lang="zh-CN" altLang="en-US" sz="320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请各组交通本组所分的主题。</a:t>
            </a:r>
            <a:endParaRPr lang="en-US" altLang="zh-CN" sz="3200" dirty="0" smtClean="0">
              <a:solidFill>
                <a:schemeClr val="bg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1458" y="104279"/>
            <a:ext cx="1110695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谨慎少言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8—</a:t>
            </a:r>
            <a:r>
              <a:rPr lang="zh-CN" altLang="en-US" sz="3200" dirty="0">
                <a:solidFill>
                  <a:schemeClr val="bg1"/>
                </a:solidFill>
              </a:rPr>
              <a:t>心中智能的，必受命令；口里愚妄的，必致倾倒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19—</a:t>
            </a:r>
            <a:r>
              <a:rPr lang="zh-CN" altLang="en-US" sz="3200" dirty="0">
                <a:solidFill>
                  <a:schemeClr val="bg1"/>
                </a:solidFill>
              </a:rPr>
              <a:t>多言多语难免有过；禁止嘴唇是有智慧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3—</a:t>
            </a:r>
            <a:r>
              <a:rPr lang="zh-CN" altLang="en-US" sz="3200" dirty="0">
                <a:solidFill>
                  <a:schemeClr val="bg1"/>
                </a:solidFill>
              </a:rPr>
              <a:t>谨守口的，得保生命；大张嘴的，必致败亡。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诸</a:t>
            </a:r>
            <a:r>
              <a:rPr lang="zh-CN" altLang="en-US" sz="3200" dirty="0">
                <a:solidFill>
                  <a:schemeClr val="bg1"/>
                </a:solidFill>
              </a:rPr>
              <a:t>般勤劳都有益处；嘴上多言乃致穷乏。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28</a:t>
            </a:r>
            <a:r>
              <a:rPr lang="en-US" altLang="zh-CN" sz="3200" dirty="0" smtClean="0">
                <a:solidFill>
                  <a:schemeClr val="bg1"/>
                </a:solidFill>
              </a:rPr>
              <a:t>— </a:t>
            </a:r>
            <a:r>
              <a:rPr lang="zh-CN" altLang="en-US" sz="3200" dirty="0">
                <a:solidFill>
                  <a:schemeClr val="bg1"/>
                </a:solidFill>
              </a:rPr>
              <a:t>寡少言语的，有知识；性情温良的，</a:t>
            </a:r>
            <a:r>
              <a:rPr lang="zh-CN" altLang="en-US" sz="3200" dirty="0" smtClean="0">
                <a:solidFill>
                  <a:schemeClr val="bg1"/>
                </a:solidFill>
              </a:rPr>
              <a:t>有聪</a:t>
            </a:r>
            <a:r>
              <a:rPr lang="zh-CN" altLang="en-US" sz="3200" dirty="0">
                <a:solidFill>
                  <a:schemeClr val="bg1"/>
                </a:solidFill>
              </a:rPr>
              <a:t>明。愚昧人若静默不言也可算为智慧； 闭口不说也可算为聪明。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7—</a:t>
            </a:r>
            <a:r>
              <a:rPr lang="zh-CN" altLang="en-US" sz="3200" dirty="0">
                <a:solidFill>
                  <a:schemeClr val="bg1"/>
                </a:solidFill>
              </a:rPr>
              <a:t>愚昧人张嘴启争端，开口招鞭打。愚昧</a:t>
            </a:r>
            <a:r>
              <a:rPr lang="zh-CN" altLang="en-US" sz="3200" dirty="0" smtClean="0">
                <a:solidFill>
                  <a:schemeClr val="bg1"/>
                </a:solidFill>
              </a:rPr>
              <a:t>人的</a:t>
            </a:r>
            <a:r>
              <a:rPr lang="zh-CN" altLang="en-US" sz="3200" dirty="0">
                <a:solidFill>
                  <a:schemeClr val="bg1"/>
                </a:solidFill>
              </a:rPr>
              <a:t>口自取败坏；他的嘴是他生命的网罗。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761" y="658071"/>
            <a:ext cx="1148795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说智慧话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能人的舌善发知识；愚昧人的口吐出愚昧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能人的嘴播扬知识；愚昧人的心并不如此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心</a:t>
            </a:r>
            <a:r>
              <a:rPr lang="zh-CN" altLang="en-US" sz="3200" dirty="0">
                <a:solidFill>
                  <a:schemeClr val="bg1"/>
                </a:solidFill>
              </a:rPr>
              <a:t>中有智慧，必称为通达人；嘴中的甜言， 加增人的学问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有</a:t>
            </a:r>
            <a:r>
              <a:rPr lang="zh-CN" altLang="en-US" sz="3200" dirty="0">
                <a:solidFill>
                  <a:schemeClr val="bg1"/>
                </a:solidFill>
              </a:rPr>
              <a:t>金子和许多珍</a:t>
            </a:r>
            <a:r>
              <a:rPr lang="zh-CN" altLang="en-US" sz="3200" dirty="0" smtClean="0">
                <a:solidFill>
                  <a:schemeClr val="bg1"/>
                </a:solidFill>
              </a:rPr>
              <a:t>珠，惟有知</a:t>
            </a:r>
            <a:r>
              <a:rPr lang="zh-CN" altLang="en-US" sz="3200" dirty="0">
                <a:solidFill>
                  <a:schemeClr val="bg1"/>
                </a:solidFill>
              </a:rPr>
              <a:t>识的嘴乃为贵重的珍宝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慧人的劝戒，在顺从的人耳中，好像金</a:t>
            </a:r>
            <a:r>
              <a:rPr lang="zh-CN" altLang="en-US" sz="3200" dirty="0" smtClean="0">
                <a:solidFill>
                  <a:schemeClr val="bg1"/>
                </a:solidFill>
              </a:rPr>
              <a:t>耳环</a:t>
            </a:r>
            <a:r>
              <a:rPr lang="zh-CN" altLang="en-US" sz="3200" dirty="0">
                <a:solidFill>
                  <a:schemeClr val="bg1"/>
                </a:solidFill>
              </a:rPr>
              <a:t>和精金的妆饰。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1157" y="196534"/>
            <a:ext cx="1148795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说诚实话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诚</a:t>
            </a:r>
            <a:r>
              <a:rPr lang="zh-CN" altLang="en-US" sz="3200" dirty="0">
                <a:solidFill>
                  <a:schemeClr val="bg1"/>
                </a:solidFill>
              </a:rPr>
              <a:t>实见证人不说谎话；假见证人吐出谎言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说恩惠话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喜</a:t>
            </a:r>
            <a:r>
              <a:rPr lang="zh-CN" altLang="en-US" sz="3200" dirty="0">
                <a:solidFill>
                  <a:schemeClr val="bg1"/>
                </a:solidFill>
              </a:rPr>
              <a:t>爱清心的人因他嘴上的恩言，王必与他为友。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说柔和话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回</a:t>
            </a:r>
            <a:r>
              <a:rPr lang="zh-CN" altLang="en-US" sz="3200" dirty="0">
                <a:solidFill>
                  <a:schemeClr val="bg1"/>
                </a:solidFill>
              </a:rPr>
              <a:t>答柔和，使怒消退；言语暴戾，触动怒气。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温</a:t>
            </a:r>
            <a:r>
              <a:rPr lang="zh-CN" altLang="en-US" sz="3200" dirty="0">
                <a:solidFill>
                  <a:schemeClr val="bg1"/>
                </a:solidFill>
              </a:rPr>
              <a:t>良的舌是生命树；乖谬的嘴使人心碎。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15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恒</a:t>
            </a:r>
            <a:r>
              <a:rPr lang="zh-CN" altLang="en-US" sz="3200" dirty="0">
                <a:solidFill>
                  <a:schemeClr val="bg1"/>
                </a:solidFill>
              </a:rPr>
              <a:t>常忍耐可以劝动君王；柔和的舌头能折</a:t>
            </a:r>
            <a:r>
              <a:rPr lang="zh-CN" altLang="en-US" sz="3200" dirty="0" smtClean="0">
                <a:solidFill>
                  <a:schemeClr val="bg1"/>
                </a:solidFill>
              </a:rPr>
              <a:t>断骨</a:t>
            </a:r>
            <a:r>
              <a:rPr lang="zh-CN" altLang="en-US" sz="3200" dirty="0">
                <a:solidFill>
                  <a:schemeClr val="bg1"/>
                </a:solidFill>
              </a:rPr>
              <a:t>头。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2429" y="632313"/>
            <a:ext cx="112690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说合宜话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25—</a:t>
            </a:r>
            <a:r>
              <a:rPr lang="zh-CN" altLang="en-US" sz="3200" dirty="0">
                <a:solidFill>
                  <a:schemeClr val="bg1"/>
                </a:solidFill>
              </a:rPr>
              <a:t>人心忧虑，屈而不伸；一句良言，使心欢乐。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23—</a:t>
            </a:r>
            <a:r>
              <a:rPr lang="zh-CN" altLang="en-US" sz="3200" dirty="0">
                <a:solidFill>
                  <a:schemeClr val="bg1"/>
                </a:solidFill>
              </a:rPr>
              <a:t>口善应对，自觉喜乐；话合其时，何等美好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24—</a:t>
            </a:r>
            <a:r>
              <a:rPr lang="zh-CN" altLang="en-US" sz="3200" dirty="0">
                <a:solidFill>
                  <a:schemeClr val="bg1"/>
                </a:solidFill>
              </a:rPr>
              <a:t>良言如同蜂房，使心觉甘甜，使骨得医治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12—</a:t>
            </a:r>
            <a:r>
              <a:rPr lang="zh-CN" altLang="en-US" sz="3200" dirty="0">
                <a:solidFill>
                  <a:schemeClr val="bg1"/>
                </a:solidFill>
              </a:rPr>
              <a:t>一句话说得合宜，就如金苹果在银网子里。 智慧人的劝戒，在顺从的人耳中，好像金耳 环和精金的妆饰。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519" y="245947"/>
            <a:ext cx="115137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说正直话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城</a:t>
            </a:r>
            <a:r>
              <a:rPr lang="zh-CN" altLang="en-US" sz="3200" dirty="0">
                <a:solidFill>
                  <a:schemeClr val="bg1"/>
                </a:solidFill>
              </a:rPr>
              <a:t>因正直人祝福便高举，却因邪恶人的口就倾 覆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口</a:t>
            </a:r>
            <a:r>
              <a:rPr lang="zh-CN" altLang="en-US" sz="3200" dirty="0">
                <a:solidFill>
                  <a:schemeClr val="bg1"/>
                </a:solidFill>
              </a:rPr>
              <a:t>吐真言，永远坚立；舌说谎话，只存片时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的嘴若说正直话，我的心肠也必快乐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5</a:t>
            </a:r>
            <a:r>
              <a:rPr lang="zh-CN" altLang="en-US" sz="3200" dirty="0">
                <a:solidFill>
                  <a:schemeClr val="bg1"/>
                </a:solidFill>
              </a:rPr>
              <a:t>～</a:t>
            </a:r>
            <a:r>
              <a:rPr lang="en-US" altLang="zh-CN" sz="3200" dirty="0">
                <a:solidFill>
                  <a:schemeClr val="bg1"/>
                </a:solidFill>
              </a:rPr>
              <a:t>6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当</a:t>
            </a:r>
            <a:r>
              <a:rPr lang="zh-CN" altLang="en-US" sz="3200" dirty="0">
                <a:solidFill>
                  <a:schemeClr val="bg1"/>
                </a:solidFill>
              </a:rPr>
              <a:t>面的责备强如背地的爱情。朋友加的伤痕 出于忠诚；仇敌连连亲嘴却是多余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27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膏</a:t>
            </a:r>
            <a:r>
              <a:rPr lang="zh-CN" altLang="en-US" sz="3200" dirty="0">
                <a:solidFill>
                  <a:schemeClr val="bg1"/>
                </a:solidFill>
              </a:rPr>
              <a:t>油与香料使人心喜悦；朋友诚实的劝教也是如 此甘美。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责</a:t>
            </a:r>
            <a:r>
              <a:rPr lang="zh-CN" altLang="en-US" sz="3200" dirty="0">
                <a:solidFill>
                  <a:schemeClr val="bg1"/>
                </a:solidFill>
              </a:rPr>
              <a:t>备人的，后来蒙人喜悦，多于那用舌头谄</a:t>
            </a:r>
            <a:r>
              <a:rPr lang="zh-CN" altLang="en-US" sz="3200" dirty="0" smtClean="0">
                <a:solidFill>
                  <a:schemeClr val="bg1"/>
                </a:solidFill>
              </a:rPr>
              <a:t>媚人</a:t>
            </a:r>
            <a:r>
              <a:rPr lang="zh-CN" altLang="en-US" sz="3200" dirty="0">
                <a:solidFill>
                  <a:schemeClr val="bg1"/>
                </a:solidFill>
              </a:rPr>
              <a:t>的。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1891" y="671730"/>
            <a:ext cx="1120227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当避之言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1.  </a:t>
            </a:r>
            <a:r>
              <a:rPr lang="zh-CN" altLang="en-US" sz="3200" dirty="0" smtClean="0">
                <a:solidFill>
                  <a:schemeClr val="bg1"/>
                </a:solidFill>
              </a:rPr>
              <a:t>愚妄之言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心</a:t>
            </a:r>
            <a:r>
              <a:rPr lang="zh-CN" altLang="en-US" sz="3200" dirty="0">
                <a:solidFill>
                  <a:schemeClr val="bg1"/>
                </a:solidFill>
              </a:rPr>
              <a:t>中智能的，必受命令；口里愚妄的，必致</a:t>
            </a:r>
            <a:r>
              <a:rPr lang="zh-CN" altLang="en-US" sz="3200" dirty="0" smtClean="0">
                <a:solidFill>
                  <a:schemeClr val="bg1"/>
                </a:solidFill>
              </a:rPr>
              <a:t>倾倒。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以</a:t>
            </a:r>
            <a:r>
              <a:rPr lang="zh-CN" altLang="en-US" sz="3200" dirty="0">
                <a:solidFill>
                  <a:schemeClr val="bg1"/>
                </a:solidFill>
              </a:rPr>
              <a:t>眼传神的，使人忧患；口里愚妄的，必</a:t>
            </a:r>
            <a:r>
              <a:rPr lang="zh-CN" altLang="en-US" sz="3200" dirty="0" smtClean="0">
                <a:solidFill>
                  <a:schemeClr val="bg1"/>
                </a:solidFill>
              </a:rPr>
              <a:t>致倾倒。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智</a:t>
            </a:r>
            <a:r>
              <a:rPr lang="zh-CN" altLang="en-US" sz="3200" dirty="0">
                <a:solidFill>
                  <a:schemeClr val="bg1"/>
                </a:solidFill>
              </a:rPr>
              <a:t>能人积存知识；愚妄人的口速致败坏。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0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335" y="298243"/>
            <a:ext cx="1190866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2.  </a:t>
            </a:r>
            <a:r>
              <a:rPr lang="zh-TW" altLang="en-US" sz="3200" dirty="0" smtClean="0">
                <a:solidFill>
                  <a:schemeClr val="bg1"/>
                </a:solidFill>
              </a:rPr>
              <a:t>谗</a:t>
            </a:r>
            <a:r>
              <a:rPr lang="zh-TW" altLang="en-US" sz="3200" dirty="0">
                <a:solidFill>
                  <a:schemeClr val="bg1"/>
                </a:solidFill>
              </a:rPr>
              <a:t>谤之言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隐</a:t>
            </a:r>
            <a:r>
              <a:rPr lang="zh-CN" altLang="en-US" sz="3200" dirty="0">
                <a:solidFill>
                  <a:schemeClr val="bg1"/>
                </a:solidFill>
              </a:rPr>
              <a:t>藏怨恨的，有说谎的嘴；口出谗谤的，是</a:t>
            </a:r>
            <a:r>
              <a:rPr lang="zh-CN" altLang="en-US" sz="3200" dirty="0" smtClean="0">
                <a:solidFill>
                  <a:schemeClr val="bg1"/>
                </a:solidFill>
              </a:rPr>
              <a:t>愚妄</a:t>
            </a:r>
            <a:r>
              <a:rPr lang="zh-CN" altLang="en-US" sz="3200" dirty="0">
                <a:solidFill>
                  <a:schemeClr val="bg1"/>
                </a:solidFill>
              </a:rPr>
              <a:t>的人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23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北</a:t>
            </a:r>
            <a:r>
              <a:rPr lang="zh-CN" altLang="en-US" sz="3200" dirty="0">
                <a:solidFill>
                  <a:schemeClr val="bg1"/>
                </a:solidFill>
              </a:rPr>
              <a:t>风生雨，谗谤人的舌头也生怒容。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30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3. </a:t>
            </a:r>
            <a:r>
              <a:rPr lang="zh-TW" altLang="en-US" sz="3200" dirty="0">
                <a:solidFill>
                  <a:schemeClr val="bg1"/>
                </a:solidFill>
              </a:rPr>
              <a:t>浮躁之</a:t>
            </a:r>
            <a:r>
              <a:rPr lang="zh-TW" altLang="en-US" sz="3200" dirty="0" smtClean="0">
                <a:solidFill>
                  <a:schemeClr val="bg1"/>
                </a:solidFill>
              </a:rPr>
              <a:t>言</a:t>
            </a:r>
            <a:endParaRPr lang="en-US" altLang="zh-TW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说</a:t>
            </a:r>
            <a:r>
              <a:rPr lang="zh-CN" altLang="en-US" sz="3200" dirty="0">
                <a:solidFill>
                  <a:schemeClr val="bg1"/>
                </a:solidFill>
              </a:rPr>
              <a:t>话浮躁的，如刀刺人；智慧人的舌头却为</a:t>
            </a:r>
            <a:r>
              <a:rPr lang="zh-CN" altLang="en-US" sz="3200" dirty="0" smtClean="0">
                <a:solidFill>
                  <a:schemeClr val="bg1"/>
                </a:solidFill>
              </a:rPr>
              <a:t>医人</a:t>
            </a:r>
            <a:r>
              <a:rPr lang="zh-CN" altLang="en-US" sz="3200" dirty="0">
                <a:solidFill>
                  <a:schemeClr val="bg1"/>
                </a:solidFill>
              </a:rPr>
              <a:t>的良药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30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结论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心</a:t>
            </a:r>
            <a:r>
              <a:rPr lang="zh-CN" altLang="en-US" sz="3200" dirty="0">
                <a:solidFill>
                  <a:schemeClr val="bg1"/>
                </a:solidFill>
              </a:rPr>
              <a:t>中的谋算在乎人；舌头的应对由于耶和华。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11346</TotalTime>
  <Words>3257</Words>
  <Application>Microsoft Office PowerPoint</Application>
  <PresentationFormat>Widescreen</PresentationFormat>
  <Paragraphs>182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新細明體</vt:lpstr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Yong</dc:creator>
  <cp:lastModifiedBy>Xu Yong</cp:lastModifiedBy>
  <cp:revision>301</cp:revision>
  <cp:lastPrinted>2018-07-28T08:10:23Z</cp:lastPrinted>
  <dcterms:created xsi:type="dcterms:W3CDTF">2015-02-06T23:27:26Z</dcterms:created>
  <dcterms:modified xsi:type="dcterms:W3CDTF">2018-07-28T08:11:06Z</dcterms:modified>
</cp:coreProperties>
</file>