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411" r:id="rId3"/>
    <p:sldId id="393" r:id="rId4"/>
    <p:sldId id="408" r:id="rId5"/>
    <p:sldId id="394" r:id="rId6"/>
    <p:sldId id="444" r:id="rId7"/>
    <p:sldId id="395" r:id="rId8"/>
    <p:sldId id="409" r:id="rId9"/>
    <p:sldId id="445" r:id="rId10"/>
    <p:sldId id="396" r:id="rId11"/>
    <p:sldId id="446" r:id="rId12"/>
    <p:sldId id="414" r:id="rId13"/>
    <p:sldId id="397" r:id="rId14"/>
    <p:sldId id="447" r:id="rId15"/>
    <p:sldId id="398" r:id="rId16"/>
    <p:sldId id="433" r:id="rId17"/>
    <p:sldId id="435" r:id="rId18"/>
    <p:sldId id="399" r:id="rId19"/>
    <p:sldId id="436" r:id="rId20"/>
    <p:sldId id="400" r:id="rId21"/>
    <p:sldId id="401" r:id="rId22"/>
    <p:sldId id="420" r:id="rId23"/>
    <p:sldId id="440" r:id="rId24"/>
    <p:sldId id="427" r:id="rId25"/>
    <p:sldId id="441" r:id="rId26"/>
    <p:sldId id="432" r:id="rId27"/>
    <p:sldId id="431" r:id="rId28"/>
    <p:sldId id="449" r:id="rId29"/>
    <p:sldId id="448" r:id="rId30"/>
    <p:sldId id="402" r:id="rId31"/>
    <p:sldId id="453" r:id="rId32"/>
    <p:sldId id="451" r:id="rId33"/>
    <p:sldId id="452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5D1406F-FBFD-48E5-91F6-EA555B461F0D}">
  <a:tblStyle styleId="{45D1406F-FBFD-48E5-91F6-EA555B461F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8" autoAdjust="0"/>
    <p:restoredTop sz="94530" autoAdjust="0"/>
  </p:normalViewPr>
  <p:slideViewPr>
    <p:cSldViewPr snapToGrid="0">
      <p:cViewPr>
        <p:scale>
          <a:sx n="70" d="100"/>
          <a:sy n="70" d="100"/>
        </p:scale>
        <p:origin x="-252" y="-1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94215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31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32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33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43bbb227e1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43bbb227e1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g43bbb227e1_0_2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6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43bbb227e1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43bbb227e1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g43bbb227e1_0_2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9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43bbb227e1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43bbb227e1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g43bbb227e1_0_2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11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43bbb227e1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43bbb227e1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g43bbb227e1_0_2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14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17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19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23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3bbb227e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3bbb227e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g43bbb227e1_0_2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au/url?sa=i&amp;rct=j&amp;q=&amp;esrc=s&amp;source=images&amp;cd=&amp;cad=rja&amp;uact=8&amp;ved=2ahUKEwiUhYb8zoLeAhXYQN4KHdwpDDIQjRx6BAgBEAU&amp;url=http://www.ocbf.ca/2012/devotion2017/article7183&amp;psig=AOvVaw1tNJHQ-wZCSwvyEBHdG9nr&amp;ust=153949255691033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www.google.com.au/url?sa=i&amp;rct=j&amp;q=&amp;esrc=s&amp;source=images&amp;cd=&amp;cad=rja&amp;uact=8&amp;ved=2ahUKEwiOut_G_OLeAhUSXCsKHVQUDxIQjRx6BAgBEAU&amp;url=http://www.ocbf.ca/2012/devotion2017/article7183&amp;psig=AOvVaw3X-XLMnqbkrCT7Hzvsl6K5&amp;ust=1542803312264613" TargetMode="Externa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876128" y="391886"/>
            <a:ext cx="7772400" cy="1674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zh-CN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耶利米</a:t>
            </a:r>
            <a:r>
              <a:rPr lang="zh-CN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书</a:t>
            </a:r>
            <a:r>
              <a:rPr lang="zh-CN" altLang="en-US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（四）</a:t>
            </a:r>
            <a:r>
              <a:rPr lang="en-US" altLang="zh-CN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altLang="zh-CN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altLang="zh-CN" sz="5400" b="1" dirty="0" smtClean="0"/>
              <a:t>26-33</a:t>
            </a:r>
            <a:r>
              <a:rPr lang="zh-CN" altLang="en-US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章</a:t>
            </a:r>
            <a:r>
              <a:rPr lang="zh-CN" sz="5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5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403648" y="6021288"/>
            <a:ext cx="6400800" cy="41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80"/>
              <a:buFont typeface="Arial"/>
              <a:buNone/>
            </a:pPr>
            <a:r>
              <a:rPr lang="zh-CN" sz="248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圣经概</a:t>
            </a:r>
            <a:r>
              <a:rPr lang="zh-CN" sz="2480" b="0" i="0" u="none" strike="noStrike" cap="none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览</a:t>
            </a:r>
            <a:r>
              <a:rPr lang="en-US" altLang="zh-CN" sz="248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US" altLang="zh-CN" sz="2480" smtClean="0"/>
              <a:t>25</a:t>
            </a:r>
            <a:r>
              <a:rPr lang="en-US" altLang="zh-CN" sz="248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.11.2018</a:t>
            </a:r>
            <a:endParaRPr sz="248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2" name="Picture 2" descr="背道的儿女啊，回来吧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422" y="2630424"/>
            <a:ext cx="5114143" cy="327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951" y="534390"/>
            <a:ext cx="8229600" cy="5878285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sz="2400" dirty="0"/>
              <a:t>於 是 ， 先 知 哈 拿 尼 雅 将 先 知 耶 利 米 颈 项 上 的 轭 取 下 来 ， 折 断 了 。</a:t>
            </a:r>
            <a:r>
              <a:rPr lang="zh-CN" altLang="en-US" sz="2400" dirty="0" smtClean="0"/>
              <a:t>哈 </a:t>
            </a:r>
            <a:r>
              <a:rPr lang="zh-CN" altLang="en-US" sz="2400" dirty="0"/>
              <a:t>拿 尼 雅 又 当 着 众 民 说 ： 耶 和 华 如 此 说 ： 二 年 之 内 我 必 照 样 从 列 国 人 的 颈 项 上 折 断 巴 比 伦 王 尼 布 甲 尼 撒 的 轭 。 於 是 先 知 耶 利 米 就 走 了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28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10-11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25400" indent="0">
              <a:buNone/>
            </a:pPr>
            <a:endParaRPr lang="en-US" altLang="zh-CN" sz="2400" dirty="0" smtClean="0"/>
          </a:p>
          <a:p>
            <a:pPr marL="25400" indent="0">
              <a:buNone/>
            </a:pPr>
            <a:r>
              <a:rPr lang="zh-CN" altLang="en-US" sz="2400" dirty="0"/>
              <a:t>耶 和 华 如 此 说 ： 你 折 断 木 轭 ， 却 换 了 铁 轭 </a:t>
            </a:r>
            <a:r>
              <a:rPr lang="zh-CN" altLang="en-US" sz="2400" dirty="0" smtClean="0"/>
              <a:t>！ （耶</a:t>
            </a:r>
            <a:r>
              <a:rPr lang="en-US" altLang="zh-CN" sz="2400" dirty="0" smtClean="0"/>
              <a:t>28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	</a:t>
            </a:r>
          </a:p>
          <a:p>
            <a:pPr marL="25400" indent="0">
              <a:buNone/>
            </a:pPr>
            <a:endParaRPr lang="en-US" altLang="zh-CN" sz="2400" dirty="0" smtClean="0"/>
          </a:p>
          <a:p>
            <a:pPr marL="25400" indent="0">
              <a:buNone/>
            </a:pPr>
            <a:r>
              <a:rPr lang="zh-CN" altLang="en-US" sz="2400" dirty="0"/>
              <a:t>於 是 先 知 耶 利 米 对 先 知 哈 拿 尼 雅 说 ： 哈 拿 尼 雅 啊 ， 你 应 当 听 ！ </a:t>
            </a:r>
            <a:r>
              <a:rPr lang="zh-CN" altLang="en-US" sz="2400" b="1" dirty="0">
                <a:solidFill>
                  <a:srgbClr val="7030A0"/>
                </a:solidFill>
              </a:rPr>
              <a:t>耶 和 华 并 没 有 差 遣 你 ， 你 竟 使 这 百 姓 倚 靠 谎 言 </a:t>
            </a:r>
            <a:r>
              <a:rPr lang="zh-CN" altLang="en-US" sz="2400" dirty="0"/>
              <a:t>。</a:t>
            </a:r>
            <a:r>
              <a:rPr lang="zh-CN" altLang="en-US" sz="2400" dirty="0" smtClean="0"/>
              <a:t>所 </a:t>
            </a:r>
            <a:r>
              <a:rPr lang="zh-CN" altLang="en-US" sz="2400" dirty="0"/>
              <a:t>以 耶 和 华 如 此 说 ： 看 哪 ， 我 要 叫 你 去 世 ， 你 今 年 必 死 ， 因 为 你 向 耶 和 华 说 了 </a:t>
            </a:r>
            <a:r>
              <a:rPr lang="zh-CN" altLang="en-US" sz="2400" b="1" dirty="0">
                <a:solidFill>
                  <a:srgbClr val="7030A0"/>
                </a:solidFill>
              </a:rPr>
              <a:t>叛 逆 的 话 </a:t>
            </a:r>
            <a:r>
              <a:rPr lang="zh-CN" altLang="en-US" sz="2400" dirty="0" smtClean="0"/>
              <a:t>。这 </a:t>
            </a:r>
            <a:r>
              <a:rPr lang="zh-CN" altLang="en-US" sz="2400" dirty="0"/>
              <a:t>样 ， 先 知 哈 拿 尼 雅 当 年 七 月 间 就 死 了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28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15-17</a:t>
            </a:r>
            <a:r>
              <a:rPr lang="zh-CN" altLang="en-US" sz="2400" dirty="0" smtClean="0"/>
              <a:t>）</a:t>
            </a:r>
            <a:endParaRPr lang="zh-CN" altLang="en-US" sz="2400" dirty="0"/>
          </a:p>
          <a:p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10</a:t>
            </a:fld>
            <a:endParaRPr lang="zh-CN" altLang="en-US"/>
          </a:p>
        </p:txBody>
      </p:sp>
      <p:sp>
        <p:nvSpPr>
          <p:cNvPr id="5" name="Rectangular Callout 4"/>
          <p:cNvSpPr/>
          <p:nvPr/>
        </p:nvSpPr>
        <p:spPr>
          <a:xfrm>
            <a:off x="4156365" y="3621974"/>
            <a:ext cx="1395350" cy="446394"/>
          </a:xfrm>
          <a:prstGeom prst="wedgeRectCallout">
            <a:avLst>
              <a:gd name="adj1" fmla="val -14024"/>
              <a:gd name="adj2" fmla="val 20214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b="1" dirty="0" smtClean="0">
                <a:solidFill>
                  <a:srgbClr val="FF0000"/>
                </a:solidFill>
              </a:rPr>
              <a:t>假先知的罪</a:t>
            </a:r>
            <a:endParaRPr lang="en-AU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5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62592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耶利米个人的遭遇</a:t>
            </a:r>
            <a:r>
              <a:rPr lang="en-AU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AU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两封信：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）致在巴比伦的第二次被掳者（</a:t>
            </a:r>
            <a:r>
              <a:rPr 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29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章）</a:t>
            </a:r>
            <a:endParaRPr lang="en-AU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14" name="Google Shape;414;p57"/>
          <p:cNvSpPr txBox="1">
            <a:spLocks noGrp="1"/>
          </p:cNvSpPr>
          <p:nvPr>
            <p:ph type="body" idx="1"/>
          </p:nvPr>
        </p:nvSpPr>
        <p:spPr>
          <a:xfrm>
            <a:off x="0" y="1296537"/>
            <a:ext cx="8980227" cy="521344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西底家年间，写</a:t>
            </a:r>
            <a:r>
              <a:rPr 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信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给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与和约雅斤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同掳的人（第二批被掳者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598BC)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，勉励他们</a:t>
            </a:r>
            <a:r>
              <a:rPr 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安心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生活，</a:t>
            </a:r>
            <a:r>
              <a:rPr 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服侍巴比伦，等</a:t>
            </a:r>
            <a:r>
              <a:rPr 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候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70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年满被神带领归回</a:t>
            </a:r>
            <a:r>
              <a:rPr 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。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第一封信（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29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1-23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）：给在巴比伦的被掳者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安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心生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活（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29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1-9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: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盖房种田，生儿养女，为那地求平安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回归的应许（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29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10-14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）：平安的意念，末后的指望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错误的期待（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29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15-23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）：勿信假先知，留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在犹大不能逃避审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判；假先知亚哈，西底家，示玛雅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</p:txBody>
      </p:sp>
      <p:sp>
        <p:nvSpPr>
          <p:cNvPr id="415" name="Google Shape;415;p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161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8140"/>
            <a:ext cx="8229600" cy="5925787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sz="2800" dirty="0"/>
              <a:t>耶 和 华 说 ： 我 知 道 </a:t>
            </a:r>
            <a:r>
              <a:rPr lang="zh-CN" altLang="en-US" sz="2800" b="1" dirty="0">
                <a:solidFill>
                  <a:srgbClr val="FF0000"/>
                </a:solidFill>
              </a:rPr>
              <a:t>我 向 你 们 所 怀 的 意 念 是 赐 平 安 的 意 念 ， 不 是 降 灾 祸 的 意 念 ， 要 叫 你 们 末 後 有 指 望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。你 </a:t>
            </a:r>
            <a:r>
              <a:rPr lang="zh-CN" altLang="en-US" sz="2800" b="1" dirty="0">
                <a:solidFill>
                  <a:srgbClr val="FF0000"/>
                </a:solidFill>
              </a:rPr>
              <a:t>们 要 呼 求 我 ， 祷 告 我 ， 我 就 应 允 你 们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。你 </a:t>
            </a:r>
            <a:r>
              <a:rPr lang="zh-CN" altLang="en-US" sz="2800" b="1" dirty="0">
                <a:solidFill>
                  <a:srgbClr val="FF0000"/>
                </a:solidFill>
              </a:rPr>
              <a:t>们 寻 求 我 ， 若 专 心 寻 求 我 ， 就 必 寻 见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。耶 </a:t>
            </a:r>
            <a:r>
              <a:rPr lang="zh-CN" altLang="en-US" sz="2800" b="1" dirty="0">
                <a:solidFill>
                  <a:srgbClr val="FF0000"/>
                </a:solidFill>
              </a:rPr>
              <a:t>和 华 说 ： 我 必 被 你 们 寻 见</a:t>
            </a:r>
            <a:r>
              <a:rPr lang="zh-CN" altLang="en-US" sz="2800" dirty="0"/>
              <a:t> ， 我 也 必 使 你 们 被 掳 的 人 归 回 ， 将 你 们 从 各 国 中 和 我 所 赶 你 们 到 的 各 处 招 聚 了 来 ， 又 将 你 们 带 回 我 使 你 们 被 掳 掠 离 开 的 地 方 。 这 是 耶 和 华 说 </a:t>
            </a:r>
            <a:r>
              <a:rPr lang="zh-CN" altLang="en-US" sz="2800" dirty="0" smtClean="0"/>
              <a:t>的。（耶</a:t>
            </a:r>
            <a:r>
              <a:rPr lang="en-US" altLang="zh-CN" sz="2800" dirty="0" smtClean="0"/>
              <a:t>29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11-14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25400" indent="0">
              <a:buNone/>
            </a:pPr>
            <a:endParaRPr lang="en-US" altLang="zh-CN" sz="2800" dirty="0" smtClean="0"/>
          </a:p>
          <a:p>
            <a:pPr marL="25400" indent="0">
              <a:buNone/>
            </a:pPr>
            <a:r>
              <a:rPr lang="zh-CN" altLang="en-US" sz="2800" dirty="0" smtClean="0"/>
              <a:t>凡 </a:t>
            </a:r>
            <a:r>
              <a:rPr lang="zh-CN" altLang="en-US" sz="2800" dirty="0"/>
              <a:t>管 教 的 事 ， 当 时 不 觉 得 快 乐 ， 反 觉 得 愁 苦 ； 後 来 却 为 那 经 练 过 的 人 结 出 平 安 的 果 子 ， 就 是 义 。 </a:t>
            </a:r>
            <a:r>
              <a:rPr lang="zh-CN" altLang="en-US" sz="2800" dirty="0" smtClean="0"/>
              <a:t>（希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11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27" y="761526"/>
            <a:ext cx="8229600" cy="5437394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zh-CN" altLang="en-US" dirty="0"/>
              <a:t>我 必 用 刀 剑 、 饥 荒 、 瘟 疫 追 赶 他 们 ， 使 他 们 </a:t>
            </a:r>
            <a:r>
              <a:rPr lang="zh-CN" altLang="en-US" b="1" dirty="0">
                <a:solidFill>
                  <a:srgbClr val="7030A0"/>
                </a:solidFill>
              </a:rPr>
              <a:t>在 天 下 万 国 抛 来 抛 去 ， 在 我 所 赶 他 们 到 的 各 国 中 ， 令 人 咒 诅 、 惊 骇 、 嗤 笑 、 羞 辱</a:t>
            </a:r>
            <a:r>
              <a:rPr lang="zh-CN" altLang="en-US" dirty="0"/>
              <a:t> </a:t>
            </a:r>
            <a:r>
              <a:rPr lang="zh-CN" altLang="en-US" dirty="0" smtClean="0"/>
              <a:t>。</a:t>
            </a:r>
            <a:r>
              <a:rPr lang="en-US" altLang="zh-CN" b="1" baseline="30000" dirty="0"/>
              <a:t> </a:t>
            </a:r>
            <a:r>
              <a:rPr lang="zh-CN" altLang="en-US" dirty="0"/>
              <a:t>耶 和 华 说 ： 这 是 因 为 他 们 </a:t>
            </a:r>
            <a:r>
              <a:rPr lang="zh-CN" altLang="en-US" b="1" dirty="0">
                <a:solidFill>
                  <a:srgbClr val="7030A0"/>
                </a:solidFill>
              </a:rPr>
              <a:t>没 有 听 从 </a:t>
            </a:r>
            <a:r>
              <a:rPr lang="zh-CN" altLang="en-US" dirty="0"/>
              <a:t>我 的 话 ， 就 是 我 从 早 起 来 差 遣 我 仆 人 众 先 知 去 说 的 ， 无 奈 他 们 </a:t>
            </a:r>
            <a:r>
              <a:rPr lang="zh-CN" altLang="en-US" b="1" dirty="0">
                <a:solidFill>
                  <a:srgbClr val="7030A0"/>
                </a:solidFill>
              </a:rPr>
              <a:t>不 听</a:t>
            </a:r>
            <a:r>
              <a:rPr lang="zh-CN" altLang="en-US" dirty="0"/>
              <a:t> 。 这 是 耶 和 华 说 的 </a:t>
            </a:r>
            <a:r>
              <a:rPr lang="zh-CN" altLang="en-US" dirty="0" smtClean="0"/>
              <a:t>。（耶</a:t>
            </a:r>
            <a:r>
              <a:rPr lang="en-US" altLang="zh-CN" dirty="0" smtClean="0"/>
              <a:t>29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18-19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13</a:t>
            </a:fld>
            <a:endParaRPr lang="zh-CN" alt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1460664" y="5949538"/>
            <a:ext cx="1721923" cy="498764"/>
          </a:xfrm>
          <a:prstGeom prst="wedgeRoundRectCallout">
            <a:avLst>
              <a:gd name="adj1" fmla="val -15776"/>
              <a:gd name="adj2" fmla="val -370833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rgbClr val="FF0000"/>
                </a:solidFill>
              </a:rPr>
              <a:t>刑罚的原因</a:t>
            </a:r>
            <a:endParaRPr lang="en-AU" sz="2000" b="1" dirty="0">
              <a:solidFill>
                <a:srgbClr val="FF0000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251367" y="271154"/>
            <a:ext cx="2064328" cy="498764"/>
          </a:xfrm>
          <a:prstGeom prst="wedgeRoundRectCallout">
            <a:avLst>
              <a:gd name="adj1" fmla="val -14848"/>
              <a:gd name="adj2" fmla="val 243452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rgbClr val="FF0000"/>
                </a:solidFill>
              </a:rPr>
              <a:t>刑罚的内容</a:t>
            </a:r>
            <a:endParaRPr lang="en-A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7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耶利米个人的遭遇</a:t>
            </a:r>
            <a:r>
              <a:rPr lang="en-AU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AU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两封信：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）论到犹大假先知示玛雅（</a:t>
            </a:r>
            <a:r>
              <a:rPr 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29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章）</a:t>
            </a:r>
            <a:endParaRPr lang="en-AU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14" name="Google Shape;414;p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第二封信（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29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24-32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）：回应巴比伦的假先知示玛雅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示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玛雅用自己的名寄信与耶路撒冷众民和祭司西番雅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攻击耶利米妄自称为先知，发假预言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祭司西番雅念书信给耶利米听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耶和华的话临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到：神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并没有差遣示玛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雅，叛逆的话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耶和华必刑罚示玛雅和他的后裔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</p:txBody>
      </p:sp>
      <p:sp>
        <p:nvSpPr>
          <p:cNvPr id="415" name="Google Shape;415;p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46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3203"/>
            <a:ext cx="8229600" cy="5999472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zh-CN" altLang="en-US" dirty="0" smtClean="0"/>
              <a:t>耶 和 </a:t>
            </a:r>
            <a:r>
              <a:rPr lang="zh-CN" altLang="en-US" dirty="0"/>
              <a:t>华 论 到 尼 希 兰 人 示 玛 雅 说 ： 因 为 示 玛 雅 向 你 们 说 预 言 ， </a:t>
            </a:r>
            <a:r>
              <a:rPr lang="zh-CN" altLang="en-US" b="1" dirty="0">
                <a:solidFill>
                  <a:srgbClr val="7030A0"/>
                </a:solidFill>
              </a:rPr>
              <a:t>我 并 没 有 差 遣 他 ， 他 使 你 们 倚 靠 谎 言 </a:t>
            </a:r>
            <a:r>
              <a:rPr lang="zh-CN" altLang="en-US" dirty="0"/>
              <a:t>；</a:t>
            </a:r>
            <a:r>
              <a:rPr lang="zh-CN" altLang="en-US" dirty="0" smtClean="0"/>
              <a:t>所 以 耶 和 华 如 此 说 ： 我 必 刑 罚 尼 希 兰 人 示 玛 雅 和 他 的 後 裔 ， 他 必 无 一 人 存 留 住 在 这 民 中 ， 也 不 得 见 我 所 要 赐 与 我 百 姓 的 福 乐 ， 因 为 他 向 耶 和 华 说 了 </a:t>
            </a:r>
            <a:r>
              <a:rPr lang="zh-CN" altLang="en-US" b="1" dirty="0" smtClean="0">
                <a:solidFill>
                  <a:srgbClr val="7030A0"/>
                </a:solidFill>
              </a:rPr>
              <a:t>叛 逆 的 话 </a:t>
            </a:r>
            <a:r>
              <a:rPr lang="zh-CN" altLang="en-US" dirty="0" smtClean="0"/>
              <a:t>。 这 是 耶 和 华 说 的 。（耶</a:t>
            </a:r>
            <a:r>
              <a:rPr lang="en-US" altLang="zh-CN" dirty="0" smtClean="0"/>
              <a:t>29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31-32</a:t>
            </a:r>
            <a:r>
              <a:rPr lang="zh-CN" altLang="en-US" dirty="0" smtClean="0"/>
              <a:t>）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15</a:t>
            </a:fld>
            <a:endParaRPr lang="zh-CN" altLang="en-US"/>
          </a:p>
        </p:txBody>
      </p:sp>
      <p:sp>
        <p:nvSpPr>
          <p:cNvPr id="5" name="Rectangular Callout 4"/>
          <p:cNvSpPr/>
          <p:nvPr/>
        </p:nvSpPr>
        <p:spPr>
          <a:xfrm>
            <a:off x="6994568" y="154380"/>
            <a:ext cx="1395350" cy="470145"/>
          </a:xfrm>
          <a:prstGeom prst="wedgeRectCallout">
            <a:avLst>
              <a:gd name="adj1" fmla="val -16577"/>
              <a:gd name="adj2" fmla="val 22355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b="1" dirty="0" smtClean="0">
                <a:solidFill>
                  <a:srgbClr val="FF0000"/>
                </a:solidFill>
              </a:rPr>
              <a:t>假先知的罪</a:t>
            </a:r>
            <a:endParaRPr lang="en-AU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18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安慰之书 </a:t>
            </a:r>
            <a:r>
              <a:rPr lang="en-US" altLang="zh-CN" sz="40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sz="4000" dirty="0">
                <a:latin typeface="SimHei" panose="02010609060101010101" pitchFamily="49" charset="-122"/>
                <a:ea typeface="SimHei" panose="02010609060101010101" pitchFamily="49" charset="-122"/>
              </a:rPr>
              <a:t>30-33</a:t>
            </a:r>
            <a:r>
              <a:rPr lang="zh-CN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章）</a:t>
            </a:r>
            <a:endParaRPr lang="en-AU" sz="4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16</a:t>
            </a:fld>
            <a:endParaRPr lang="zh-CN" altLang="en-US"/>
          </a:p>
        </p:txBody>
      </p:sp>
      <p:sp>
        <p:nvSpPr>
          <p:cNvPr id="5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35950" cy="4951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安慰之书</a:t>
            </a:r>
            <a:endParaRPr lang="en-US" altLang="zh-CN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30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章：归回和医治</a:t>
            </a:r>
            <a:endParaRPr lang="en-US" altLang="zh-CN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31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章：要另立新约</a:t>
            </a:r>
            <a:endParaRPr lang="en-US" altLang="zh-CN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32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章：耶利米买田</a:t>
            </a:r>
            <a:endParaRPr lang="en-US" altLang="zh-CN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33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章：复国的盼望</a:t>
            </a:r>
            <a:endParaRPr lang="en-AU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494549" y="2830450"/>
            <a:ext cx="459588" cy="95242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7094" y="3121995"/>
            <a:ext cx="2770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诗歌体裁，年代不详</a:t>
            </a:r>
            <a:endParaRPr lang="en-AU" sz="2000" b="1" dirty="0">
              <a:solidFill>
                <a:srgbClr val="FF0000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4498985" y="4184246"/>
            <a:ext cx="345969" cy="93366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7094" y="4368912"/>
            <a:ext cx="3248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散文体裁，西底家王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10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年</a:t>
            </a:r>
            <a:endParaRPr lang="en-A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安慰之书</a:t>
            </a:r>
            <a:r>
              <a:rPr lang="en-US" altLang="zh-CN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归回和医治（</a:t>
            </a:r>
            <a:r>
              <a:rPr lang="en-US" altLang="zh-CN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30</a:t>
            </a:r>
            <a:r>
              <a:rPr lang="zh-CN" altLang="en-US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章）</a:t>
            </a:r>
            <a:endParaRPr lang="en-AU" sz="28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54788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被掳归回的应许（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30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1-4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）：日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子将到，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…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归回</a:t>
            </a:r>
            <a:endParaRPr lang="en-US" altLang="zh-CN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雅各遭难的时候（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30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4-7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）：末世子民遭难</a:t>
            </a:r>
            <a:endParaRPr lang="en-US" altLang="zh-CN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雅各蒙拯救（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30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8-11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）：从捆绑中得自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由蒙拯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救</a:t>
            </a:r>
            <a:endParaRPr lang="en-US" altLang="zh-CN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伤痕被医治（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30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12-17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）：痊愈，医好</a:t>
            </a:r>
            <a:endParaRPr lang="en-US" altLang="zh-CN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雅各的帐棚归回（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30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18-24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）：耶路撒冷重建</a:t>
            </a:r>
            <a:endParaRPr lang="en-US" altLang="zh-CN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1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53144"/>
            <a:ext cx="8229600" cy="5473020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dirty="0"/>
              <a:t>耶 和 华 说 ： 日 子 将 到 ， 我 要 使 我 的 百 姓 以 色 列 和 犹 大 被 掳 的 人 归 回 ； 我 也 要 使 他 们 回 到 我 所 赐 给 他 们 列 祖 之 地 ， 他 们 就 得 这 地 为 业 。 这 是 耶 和 华 说 的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25400" indent="0">
              <a:buNone/>
            </a:pPr>
            <a:r>
              <a:rPr lang="zh-CN" altLang="en-US" dirty="0" smtClean="0"/>
              <a:t>（耶</a:t>
            </a:r>
            <a:r>
              <a:rPr lang="en-US" altLang="zh-CN" dirty="0" smtClean="0"/>
              <a:t>30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25400" indent="0">
              <a:buNone/>
            </a:pPr>
            <a:endParaRPr lang="en-US" altLang="zh-CN" dirty="0" smtClean="0"/>
          </a:p>
          <a:p>
            <a:pPr marL="25400" indent="0"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我 要 使 他 就 近 我 ， 他 也 要 亲 近 我 ； 不 然 ， 谁 有 胆 量 亲 近 我 呢 ？ </a:t>
            </a:r>
            <a:r>
              <a:rPr lang="zh-CN" altLang="en-US" dirty="0"/>
              <a:t>这 是 耶 和 华 说 的 </a:t>
            </a:r>
            <a:r>
              <a:rPr lang="zh-CN" altLang="en-US" dirty="0" smtClean="0"/>
              <a:t>。（耶</a:t>
            </a:r>
            <a:r>
              <a:rPr lang="en-US" altLang="zh-CN" dirty="0" smtClean="0"/>
              <a:t>30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21</a:t>
            </a:r>
            <a:r>
              <a:rPr lang="zh-CN" altLang="en-US" dirty="0" smtClean="0"/>
              <a:t>）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18</a:t>
            </a:fld>
            <a:endParaRPr lang="zh-CN" alt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3875965" y="150125"/>
            <a:ext cx="1392072" cy="477672"/>
          </a:xfrm>
          <a:prstGeom prst="wedgeRoundRectCallout">
            <a:avLst>
              <a:gd name="adj1" fmla="val -7107"/>
              <a:gd name="adj2" fmla="val 91071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多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重应验</a:t>
            </a:r>
            <a:endParaRPr lang="en-A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安慰之书</a:t>
            </a:r>
            <a: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另立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新约（</a:t>
            </a:r>
            <a: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31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章）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以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色列民再被建立（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31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1-9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）神要带领以色列民从北方和地极而归，“以法莲是我的长子”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以法莲的回转（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31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10-30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）设立指路牌，设立引路柱，原路归回；回转（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U- turn)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和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犹大家另立新约（耶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31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31-38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）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628650" lvl="1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写在心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版；从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小到大都认识主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；</a:t>
            </a:r>
            <a:endParaRPr lang="en-US" altLang="zh-CN" sz="24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628650" lvl="1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永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远不废弃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：日月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为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证；城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墙要重建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：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 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endParaRPr lang="en-US" altLang="zh-CN" sz="2400" dirty="0">
              <a:latin typeface="Arial"/>
              <a:ea typeface="Arial"/>
              <a:cs typeface="Arial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Times New Roman"/>
            </a:endParaRPr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8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</a:t>
            </a:fld>
            <a:endParaRPr lang="zh-CN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93" y="59375"/>
            <a:ext cx="7064086" cy="669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9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7512"/>
            <a:ext cx="8229600" cy="6068291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sz="2800" dirty="0"/>
              <a:t>我 听 见 以 法 莲 为 自 己 悲 叹 说 ： 你 责 罚 我 ， 我 便 受 责 罚 ， 像 不 惯 负 轭 的 牛 犊 一 样 。 求 你 使 我 回 转 ， 我 便 回 转 ， 因 为 你 是 耶 和 华 ─ 我 的 神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我 回 转 以 後 就 真 正 懊 悔 ； 受 教 以 後 就 拍 腿 叹 息 ； 我 因 担 当 幼 年 的 凌 辱 就 抱 愧 蒙 羞 </a:t>
            </a:r>
            <a:r>
              <a:rPr lang="zh-CN" altLang="en-US" sz="2800" dirty="0" smtClean="0"/>
              <a:t>。耶 </a:t>
            </a:r>
            <a:r>
              <a:rPr lang="zh-CN" altLang="en-US" sz="2800" dirty="0"/>
              <a:t>和 华 说 ： 以 法 莲 是 我 的 爱 子 麽 ？ 是 可 喜 悦 的 孩 子 麽 ？ </a:t>
            </a:r>
            <a:r>
              <a:rPr lang="zh-CN" altLang="en-US" sz="2800" b="1" dirty="0">
                <a:solidFill>
                  <a:srgbClr val="FF0000"/>
                </a:solidFill>
              </a:rPr>
              <a:t>我 每 逢 责 备 他 ， 仍 深 顾 念 他 ； 所 以 我 的 心 肠 恋 慕 他 ； 我 必 要 怜 悯 他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</a:t>
            </a:r>
            <a:r>
              <a:rPr lang="zh-CN" altLang="en-US" sz="2800" dirty="0" smtClean="0"/>
              <a:t>（耶</a:t>
            </a:r>
            <a:r>
              <a:rPr lang="en-US" altLang="zh-CN" sz="2800" dirty="0" smtClean="0"/>
              <a:t>31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18-20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25400" indent="0">
              <a:buNone/>
            </a:pPr>
            <a:endParaRPr lang="en-US" altLang="zh-CN" sz="2800" dirty="0"/>
          </a:p>
          <a:p>
            <a:pPr marL="25400" indent="0">
              <a:buNone/>
            </a:pPr>
            <a:r>
              <a:rPr lang="zh-CN" altLang="en-US" sz="2800" dirty="0"/>
              <a:t>我 先 前 怎 样 留 意 将 他 们 </a:t>
            </a:r>
            <a:r>
              <a:rPr lang="zh-CN" altLang="en-US" sz="2800" b="1" dirty="0">
                <a:solidFill>
                  <a:srgbClr val="FF0000"/>
                </a:solidFill>
              </a:rPr>
              <a:t>拔 出 、 拆 毁 、 毁 坏 、 倾 覆 、 苦 害 </a:t>
            </a:r>
            <a:r>
              <a:rPr lang="zh-CN" altLang="en-US" sz="2800" dirty="0"/>
              <a:t>， 也 必 照 样 留 意 将 他 们 </a:t>
            </a:r>
            <a:r>
              <a:rPr lang="zh-CN" altLang="en-US" sz="2800" b="1" dirty="0">
                <a:solidFill>
                  <a:srgbClr val="FF0000"/>
                </a:solidFill>
              </a:rPr>
              <a:t>建 立 、 栽 植</a:t>
            </a:r>
            <a:r>
              <a:rPr lang="zh-CN" altLang="en-US" sz="2800" dirty="0"/>
              <a:t> 。 这 是 耶 和 华 说 的 </a:t>
            </a:r>
            <a:r>
              <a:rPr lang="zh-CN" altLang="en-US" sz="2800" dirty="0" smtClean="0"/>
              <a:t>。（耶</a:t>
            </a:r>
            <a:r>
              <a:rPr lang="en-US" altLang="zh-CN" sz="2800" dirty="0" smtClean="0"/>
              <a:t>31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28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20</a:t>
            </a:fld>
            <a:endParaRPr lang="zh-CN" alt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263242" y="4310743"/>
            <a:ext cx="4429496" cy="554418"/>
          </a:xfrm>
          <a:prstGeom prst="wedgeRectCallout">
            <a:avLst>
              <a:gd name="adj1" fmla="val -11091"/>
              <a:gd name="adj2" fmla="val 7911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</a:t>
            </a:r>
            <a:r>
              <a:rPr lang="zh-TW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哪，我今日立你在列邦列國之上，為要施行拔出、拆毀、毀壞、傾覆，又要建立、栽植。（</a:t>
            </a:r>
            <a:r>
              <a:rPr lang="en-US" altLang="zh-TW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TW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TW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</a:t>
            </a:r>
            <a:r>
              <a:rPr lang="zh-TW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 </a:t>
            </a:r>
          </a:p>
        </p:txBody>
      </p:sp>
    </p:spTree>
    <p:extLst>
      <p:ext uri="{BB962C8B-B14F-4D97-AF65-F5344CB8AC3E}">
        <p14:creationId xmlns:p14="http://schemas.microsoft.com/office/powerpoint/2010/main" val="157115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31" y="249382"/>
            <a:ext cx="8461169" cy="6127667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zh-CN" altLang="en-US" sz="2400" dirty="0"/>
              <a:t>耶 和 华 说 ： 日 子 将 到 ， 我 要 与 以 色 列 家 和 犹 大 家 另 立 新 约 </a:t>
            </a:r>
            <a:r>
              <a:rPr lang="zh-CN" altLang="en-US" sz="2400" dirty="0" smtClean="0"/>
              <a:t>，</a:t>
            </a:r>
            <a:r>
              <a:rPr lang="en-US" altLang="zh-CN" sz="2400" b="1" baseline="30000" dirty="0" smtClean="0"/>
              <a:t>32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不 像 我 拉 着 他 们 祖 宗 的 手 ， 领 他 们 出 埃 及 地 的 时 候 ， 与 他 们 所 立 的 约 。 我 虽 作 他 们 的 丈 夫 ， 他 们 却 背 了 我 的 约 。 这 是 耶 和 华 说 的 </a:t>
            </a:r>
            <a:r>
              <a:rPr lang="zh-CN" altLang="en-US" sz="2400" dirty="0" smtClean="0"/>
              <a:t>。</a:t>
            </a:r>
            <a:r>
              <a:rPr lang="en-US" altLang="zh-CN" sz="2400" b="1" baseline="30000" dirty="0" smtClean="0"/>
              <a:t>33</a:t>
            </a:r>
            <a:r>
              <a:rPr lang="en-US" altLang="zh-CN" sz="2400" b="1" baseline="30000" dirty="0"/>
              <a:t> </a:t>
            </a:r>
            <a:r>
              <a:rPr lang="zh-CN" altLang="en-US" sz="2400" dirty="0">
                <a:solidFill>
                  <a:schemeClr val="tx1"/>
                </a:solidFill>
              </a:rPr>
              <a:t>耶 和 华 说 ： 那 些 日 子 以 後 ， 我 与 以 色 列 家 所 立 的 约 乃 是 这 样 ： </a:t>
            </a:r>
            <a:r>
              <a:rPr lang="zh-CN" altLang="en-US" sz="2400" b="1" dirty="0">
                <a:solidFill>
                  <a:srgbClr val="FF0000"/>
                </a:solidFill>
              </a:rPr>
              <a:t>我 要 将 我 的 律 法 放 在 他 们 里 面 ， 写 在 他 们 心 上 。 我 要 作 他 们 的 神 ， 他 们 要 作 我 的 子 民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。</a:t>
            </a:r>
            <a:r>
              <a:rPr lang="en-US" altLang="zh-CN" sz="2400" b="1" baseline="30000" dirty="0" smtClean="0">
                <a:solidFill>
                  <a:srgbClr val="FF0000"/>
                </a:solidFill>
              </a:rPr>
              <a:t>34</a:t>
            </a:r>
            <a:r>
              <a:rPr lang="en-US" altLang="zh-CN" sz="2400" b="1" baseline="30000" dirty="0">
                <a:solidFill>
                  <a:srgbClr val="FF0000"/>
                </a:solidFill>
              </a:rPr>
              <a:t> </a:t>
            </a:r>
            <a:r>
              <a:rPr lang="zh-CN" altLang="en-US" sz="2400" b="1" dirty="0">
                <a:solidFill>
                  <a:srgbClr val="FF0000"/>
                </a:solidFill>
              </a:rPr>
              <a:t>他 们 各 人 不 再 教 导 自 己 的 邻 舍 和 自 己 的 弟 兄 说 ： 你 该 认 识 耶 和 华 ， 因 为 他 们 从 最 小 的 到 至 大 的 都 必 认 识 我 。 我 要 赦 免 他 们 的 罪 孽 ， 不 再 记 念 他 们 的 罪 恶 。 这 是 耶 和 华 说 的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。</a:t>
            </a:r>
            <a:r>
              <a:rPr lang="zh-CN" altLang="en-US" sz="2400" dirty="0" smtClean="0"/>
              <a:t>（耶</a:t>
            </a:r>
            <a:r>
              <a:rPr lang="en-US" altLang="zh-CN" sz="2400" dirty="0" smtClean="0"/>
              <a:t>31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31-34</a:t>
            </a:r>
            <a:r>
              <a:rPr lang="zh-CN" altLang="en-US" sz="2400" dirty="0" smtClean="0"/>
              <a:t>）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8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005" y="570016"/>
            <a:ext cx="8496795" cy="5949537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en-US" altLang="zh-CN" sz="2800" b="1" baseline="30000" dirty="0" smtClean="0"/>
              <a:t>35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那 使 太 阳 白 日 发 光 ， 使 星 月 有 定 例 ， 黑 夜 发 亮 ， 又 搅 动 大 海 ， 使 海 中 波 浪 </a:t>
            </a:r>
            <a:r>
              <a:rPr lang="zh-CN" altLang="en-US" sz="2800" dirty="0" smtClean="0"/>
              <a:t>匉 訇 </a:t>
            </a:r>
            <a:r>
              <a:rPr lang="zh-CN" altLang="en-US" sz="2800" dirty="0"/>
              <a:t>的 ， 万 军 之 耶 和 华 是 他 的 名 。 他 如 此 说 </a:t>
            </a:r>
            <a:r>
              <a:rPr lang="zh-CN" altLang="en-US" sz="2800" dirty="0" smtClean="0"/>
              <a:t>：</a:t>
            </a:r>
            <a:r>
              <a:rPr lang="en-US" altLang="zh-CN" sz="2800" b="1" baseline="30000" dirty="0" smtClean="0"/>
              <a:t>36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这 些 定 例 若 能 在 我 面 前 废 掉 ， 以 色 列 的 後 裔 也 就 在 我 面 前 断 绝 ， 永 远 不 再 成 国 。 这 是 耶 和 华 说 的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37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耶 和 华 如 此 说 ： 若 能 量 度 上 天 ， 寻 察 下 地 的 根 基 ， 我 就 因 以 色 列 後 裔 一 切 所 行 的 弃 绝 他 们 。 这 是 耶 和 华 说 的 </a:t>
            </a:r>
            <a:r>
              <a:rPr lang="zh-CN" altLang="en-US" sz="2800" dirty="0" smtClean="0"/>
              <a:t>。（耶</a:t>
            </a:r>
            <a:r>
              <a:rPr lang="en-US" altLang="zh-CN" sz="2800" dirty="0" smtClean="0"/>
              <a:t>31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35-37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1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安慰之书</a:t>
            </a:r>
            <a:r>
              <a:rPr lang="en-US" altLang="zh-CN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耶利米买田</a:t>
            </a:r>
            <a:r>
              <a:rPr lang="zh-CN" altLang="en-US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（</a:t>
            </a:r>
            <a:r>
              <a:rPr lang="en-US" altLang="zh-CN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32</a:t>
            </a:r>
            <a:r>
              <a:rPr lang="zh-CN" altLang="en-US" sz="28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章）</a:t>
            </a:r>
            <a:endParaRPr lang="en-AU" sz="28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109182" y="1378423"/>
            <a:ext cx="9034818" cy="519979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en-US" altLang="zh-CN" sz="2800" dirty="0" smtClean="0">
                <a:latin typeface="Arial"/>
                <a:ea typeface="Arial"/>
                <a:cs typeface="Arial"/>
                <a:sym typeface="Times New Roman"/>
              </a:rPr>
              <a:t> 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西底家的命运（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1-5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）：西底家第十年（沦陷前一年）巴比伦围困耶路撒冷，耶利米囚禁于护卫兵的院内。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耶利米买赎地（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6-15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）：摩西律法；族兄卖地；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 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耶利米买地后的祷告（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16-25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）“在你没有难成的事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…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这城已交在迦勒底人手中”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神回应耶利米的祷告（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26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26-44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）岂有我难成的事吗？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…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必使被掳的归回”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325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86888"/>
            <a:ext cx="8366166" cy="5997040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dirty="0" smtClean="0"/>
              <a:t>我 </a:t>
            </a:r>
            <a:r>
              <a:rPr lang="zh-CN" altLang="en-US" dirty="0"/>
              <a:t>在 怒 气 、 忿 怒 ， 和 大 恼 恨 中 ， 将 以 色 列 人 赶 到 各 国 。 日 後 我 必 从 那 里 将 他 们 招 聚 出 来 ， 领 他 们 回 到 此 地 ， 使 他 们 安 然 居 住 </a:t>
            </a:r>
            <a:r>
              <a:rPr lang="zh-CN" altLang="en-US" dirty="0" smtClean="0"/>
              <a:t>。</a:t>
            </a:r>
            <a:r>
              <a:rPr lang="en-US" altLang="zh-CN" b="1" baseline="30000" dirty="0" smtClean="0"/>
              <a:t>38</a:t>
            </a:r>
            <a:r>
              <a:rPr lang="en-US" altLang="zh-CN" b="1" baseline="30000" dirty="0"/>
              <a:t> </a:t>
            </a:r>
            <a:r>
              <a:rPr lang="zh-CN" altLang="en-US" dirty="0"/>
              <a:t>他 们 要 作 我 的 子 民 ， 我 要 作 他 们 的 神 </a:t>
            </a:r>
            <a:r>
              <a:rPr lang="zh-CN" altLang="en-US" dirty="0" smtClean="0"/>
              <a:t>。</a:t>
            </a:r>
            <a:r>
              <a:rPr lang="en-US" altLang="zh-CN" b="1" baseline="30000" dirty="0" smtClean="0"/>
              <a:t>39</a:t>
            </a:r>
            <a:r>
              <a:rPr lang="en-US" altLang="zh-CN" b="1" baseline="30000" dirty="0"/>
              <a:t> </a:t>
            </a:r>
            <a:r>
              <a:rPr lang="zh-CN" altLang="en-US" dirty="0">
                <a:solidFill>
                  <a:schemeClr val="tx1"/>
                </a:solidFill>
              </a:rPr>
              <a:t>我 要 </a:t>
            </a:r>
            <a:r>
              <a:rPr lang="zh-CN" altLang="en-US" b="1" dirty="0">
                <a:solidFill>
                  <a:srgbClr val="FF0000"/>
                </a:solidFill>
              </a:rPr>
              <a:t>使 </a:t>
            </a:r>
            <a:r>
              <a:rPr lang="zh-CN" altLang="en-US" dirty="0"/>
              <a:t>他 们 彼 此 同 心 同 道 ， 好 叫 他 们 永 远 敬 畏 我 ， </a:t>
            </a:r>
            <a:r>
              <a:rPr lang="zh-CN" altLang="en-US" b="1" dirty="0">
                <a:solidFill>
                  <a:srgbClr val="FF0000"/>
                </a:solidFill>
              </a:rPr>
              <a:t>使</a:t>
            </a:r>
            <a:r>
              <a:rPr lang="zh-CN" altLang="en-US" dirty="0"/>
              <a:t> 他 们 和 他 们 後 世 的 子 孙 得 福 乐 </a:t>
            </a:r>
            <a:r>
              <a:rPr lang="zh-CN" altLang="en-US" dirty="0" smtClean="0"/>
              <a:t>，</a:t>
            </a:r>
            <a:r>
              <a:rPr lang="en-US" altLang="zh-CN" b="1" baseline="30000" dirty="0" smtClean="0"/>
              <a:t>40</a:t>
            </a:r>
            <a:r>
              <a:rPr lang="en-US" altLang="zh-CN" b="1" baseline="30000" dirty="0"/>
              <a:t> </a:t>
            </a:r>
            <a:r>
              <a:rPr lang="zh-CN" altLang="en-US" dirty="0"/>
              <a:t>又 要 与 他 们 立 永 远 的 约 ， 必 随 着 他 们 施 恩 ， 并 不 离 开 他 们 ， 且 </a:t>
            </a:r>
            <a:r>
              <a:rPr lang="zh-CN" altLang="en-US" b="1" dirty="0">
                <a:solidFill>
                  <a:srgbClr val="FF0000"/>
                </a:solidFill>
              </a:rPr>
              <a:t>使</a:t>
            </a:r>
            <a:r>
              <a:rPr lang="zh-CN" altLang="en-US" dirty="0"/>
              <a:t> 他 们 有 敬 畏 我 的 心 ， 不 离 开 我 </a:t>
            </a:r>
            <a:r>
              <a:rPr lang="zh-CN" altLang="en-US" dirty="0" smtClean="0"/>
              <a:t>。</a:t>
            </a:r>
            <a:r>
              <a:rPr lang="en-US" altLang="zh-CN" b="1" baseline="30000" dirty="0" smtClean="0"/>
              <a:t>41</a:t>
            </a:r>
            <a:r>
              <a:rPr lang="en-US" altLang="zh-CN" b="1" baseline="30000" dirty="0"/>
              <a:t> </a:t>
            </a:r>
            <a:r>
              <a:rPr lang="zh-CN" altLang="en-US" dirty="0"/>
              <a:t>我 必 欢 喜 施 恩 与 他 们 ， 要 尽 心 尽 意 、 诚 诚 实 实 将 他 们 栽 於 此 地 </a:t>
            </a:r>
            <a:r>
              <a:rPr lang="zh-CN" altLang="en-US" dirty="0" smtClean="0"/>
              <a:t>。（耶</a:t>
            </a:r>
            <a:r>
              <a:rPr lang="en-US" altLang="zh-CN" dirty="0" smtClean="0"/>
              <a:t>32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37-41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0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安慰之书</a:t>
            </a:r>
            <a: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复国的盼望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（</a:t>
            </a:r>
            <a: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33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章）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457200" y="1351128"/>
            <a:ext cx="8229600" cy="477517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毁灭与恢复（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33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1-9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）：求告主名的，必要得救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荒凉与重建（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33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10-13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）：欢喜快乐的声音，万国称颂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神的恩言必然成就（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33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14-26</a:t>
            </a:r>
            <a:r>
              <a:rPr lang="zh-CN" altLang="en-US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）：</a:t>
            </a:r>
            <a:r>
              <a:rPr lang="en-US" altLang="zh-CN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 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86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26365"/>
          </a:xfrm>
        </p:spPr>
        <p:txBody>
          <a:bodyPr/>
          <a:lstStyle/>
          <a:p>
            <a:r>
              <a:rPr lang="zh-CN" altLang="en-US" sz="36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安慰之书</a:t>
            </a:r>
            <a:r>
              <a:rPr lang="en-US" altLang="zh-CN" sz="36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36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复国的盼望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（</a:t>
            </a:r>
            <a: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33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Times New Roman"/>
              </a:rPr>
              <a:t>章）</a:t>
            </a:r>
            <a:endParaRPr lang="en-AU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558" y="1528549"/>
            <a:ext cx="7956646" cy="49553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日子将到，大卫公义的苗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裔长起来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犹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大必得救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耶和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华我们的义，大卫不断人坐宝座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利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未不断人献祭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以自然律之稳定性为祂与百姓所立之约做担保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大卫（君王）之约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利未（祭司）之约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68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7546"/>
            <a:ext cx="8229600" cy="6086902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zh-CN" altLang="en-US" sz="2800" b="1" baseline="30000" dirty="0"/>
              <a:t> </a:t>
            </a:r>
            <a:r>
              <a:rPr lang="zh-CN" altLang="en-US" sz="2800" dirty="0"/>
              <a:t>耶 和 华 说 ： 日 子 将 到 ， 我 应 许 以 色 列 家 和 犹 大 家 的 恩 言 必 然 成 就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15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当 那 日 子 ， 那 时 候 ， 我 必 使 大 卫 公 义 的 苗 裔 长 起 来 ； 他 必 在 地 上 施 行 公 平 和 公 义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16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在 那 日 子 犹 大 必 得 救 ， 耶 路 撒 冷 必 安 然 居 住 ， 他 的 名 必 称 </a:t>
            </a:r>
            <a:r>
              <a:rPr lang="zh-CN" altLang="en-US" sz="2800" b="1" dirty="0">
                <a:solidFill>
                  <a:srgbClr val="FF0000"/>
                </a:solidFill>
              </a:rPr>
              <a:t>为 耶 和 华 ─ 我 们 的 义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17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因 为 耶 和 华 如 此 说 ： </a:t>
            </a:r>
            <a:r>
              <a:rPr lang="zh-CN" altLang="en-US" sz="2800" b="1" dirty="0">
                <a:solidFill>
                  <a:srgbClr val="FF0000"/>
                </a:solidFill>
              </a:rPr>
              <a:t>大 卫 </a:t>
            </a:r>
            <a:r>
              <a:rPr lang="zh-CN" altLang="en-US" sz="2800" dirty="0">
                <a:solidFill>
                  <a:schemeClr val="tx1"/>
                </a:solidFill>
              </a:rPr>
              <a:t>必 永 不 断 人 坐 在 以 色 列 家 的 宝 座 上 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；</a:t>
            </a:r>
            <a:r>
              <a:rPr lang="en-US" altLang="zh-CN" sz="2800" b="1" baseline="30000" dirty="0" smtClean="0">
                <a:solidFill>
                  <a:srgbClr val="FF0000"/>
                </a:solidFill>
              </a:rPr>
              <a:t>18</a:t>
            </a:r>
            <a:r>
              <a:rPr lang="en-US" altLang="zh-CN" sz="2800" b="1" baseline="30000" dirty="0">
                <a:solidFill>
                  <a:srgbClr val="FF0000"/>
                </a:solidFill>
              </a:rPr>
              <a:t> </a:t>
            </a:r>
            <a:r>
              <a:rPr lang="zh-CN" altLang="en-US" sz="2800" b="1" dirty="0">
                <a:solidFill>
                  <a:srgbClr val="FF0000"/>
                </a:solidFill>
              </a:rPr>
              <a:t>祭 司 、 利 未 人 </a:t>
            </a:r>
            <a:r>
              <a:rPr lang="zh-CN" altLang="en-US" sz="2800" dirty="0">
                <a:solidFill>
                  <a:schemeClr val="tx1"/>
                </a:solidFill>
              </a:rPr>
              <a:t>在 我 面 前 也 不 断 人 献 燔 祭 、 烧 素 祭 ， 时 常 办 理 献 祭 的 事 </a:t>
            </a:r>
            <a:r>
              <a:rPr lang="zh-CN" altLang="en-US" sz="2800" dirty="0" smtClean="0">
                <a:solidFill>
                  <a:schemeClr val="tx1"/>
                </a:solidFill>
              </a:rPr>
              <a:t>。</a:t>
            </a:r>
            <a:r>
              <a:rPr lang="en-US" altLang="zh-CN" sz="2800" dirty="0" smtClean="0">
                <a:solidFill>
                  <a:schemeClr val="tx1"/>
                </a:solidFill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</a:rPr>
              <a:t>（</a:t>
            </a:r>
            <a:r>
              <a:rPr lang="zh-CN" altLang="en-US" sz="2800" dirty="0" smtClean="0"/>
              <a:t>耶</a:t>
            </a:r>
            <a:r>
              <a:rPr lang="en-US" altLang="zh-CN" sz="2800" dirty="0" smtClean="0"/>
              <a:t>33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14-18</a:t>
            </a:r>
            <a:r>
              <a:rPr lang="zh-CN" altLang="en-US" sz="2800" dirty="0" smtClean="0"/>
              <a:t>）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2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1445"/>
            <a:ext cx="8229600" cy="5827593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zh-CN" altLang="en-US" sz="2800" dirty="0"/>
              <a:t>你 的 家 和 你 的 国 必 在 我 （ 原 文 是 你 ） 面 前 永 远 坚 立 。 你 的 国 位 也 必 坚 定 ， 直 到 永 远 </a:t>
            </a:r>
            <a:r>
              <a:rPr lang="zh-CN" altLang="en-US" sz="2800" dirty="0" smtClean="0"/>
              <a:t>。（撒下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25400" indent="0">
              <a:lnSpc>
                <a:spcPct val="150000"/>
              </a:lnSpc>
              <a:buNone/>
            </a:pPr>
            <a:endParaRPr lang="en-US" altLang="zh-CN" sz="2800" dirty="0"/>
          </a:p>
          <a:p>
            <a:pPr marL="25400" indent="0">
              <a:lnSpc>
                <a:spcPct val="150000"/>
              </a:lnSpc>
              <a:buNone/>
            </a:pPr>
            <a:r>
              <a:rPr lang="en-US" altLang="zh-CN" sz="2800" b="1" baseline="30000" dirty="0"/>
              <a:t>31 </a:t>
            </a:r>
            <a:r>
              <a:rPr lang="zh-CN" altLang="en-US" sz="2800" dirty="0"/>
              <a:t>你 要 怀 孕 生 子 ， 可 以 给 他 起 名 叫 耶 稣 。</a:t>
            </a:r>
            <a:r>
              <a:rPr lang="en-US" altLang="zh-CN" sz="2800" b="1" baseline="30000" dirty="0" smtClean="0"/>
              <a:t>32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他 要 为 大 ， 称 为 至 高 者 的 儿 子 ； 主 神 要 把 他 祖 大 卫 的 位 给 他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33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他 要 作 雅 各 家 的 王 ， 直 到 永 远 ； 他 的 国 也 没 有 穷 尽 </a:t>
            </a:r>
            <a:r>
              <a:rPr lang="zh-CN" altLang="en-US" sz="2800" dirty="0" smtClean="0"/>
              <a:t>。（路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31-33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2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1445"/>
            <a:ext cx="8229600" cy="5827593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sz="2800" dirty="0"/>
              <a:t>我 拣 选 利 未 人 代 替 以 色 列 人 中 一 切 头 生 的 。</a:t>
            </a:r>
          </a:p>
          <a:p>
            <a:pPr marL="25400" indent="0">
              <a:buNone/>
            </a:pPr>
            <a:r>
              <a:rPr lang="en-US" altLang="zh-CN" sz="2800" b="1" baseline="30000" dirty="0"/>
              <a:t>19 </a:t>
            </a:r>
            <a:r>
              <a:rPr lang="zh-CN" altLang="en-US" sz="2800" dirty="0"/>
              <a:t>我 从 以 色 列 人 中 将 利 未 人 当 作 赏 赐 给 亚 伦 和 他 的 儿 子 ， 在 会 幕 中 办 以 色 列 人 的 事 ， 又 为 以 色 列 人 赎 罪 ， 免 得 他 们 挨 近 圣 所 ， 有 灾 殃 临 到 他 们 中 间 </a:t>
            </a:r>
            <a:r>
              <a:rPr lang="zh-CN" altLang="en-US" sz="2800" dirty="0" smtClean="0"/>
              <a:t>。（民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18-19</a:t>
            </a:r>
            <a:r>
              <a:rPr lang="zh-CN" altLang="en-US" sz="2800" dirty="0" smtClean="0"/>
              <a:t>）</a:t>
            </a:r>
            <a:endParaRPr lang="zh-CN" altLang="en-US" sz="2800" dirty="0"/>
          </a:p>
          <a:p>
            <a:pPr marL="25400" indent="0">
              <a:buNone/>
            </a:pPr>
            <a:endParaRPr lang="en-US" altLang="zh-CN" sz="2800" dirty="0" smtClean="0"/>
          </a:p>
          <a:p>
            <a:pPr marL="25400" indent="0">
              <a:buNone/>
            </a:pPr>
            <a:r>
              <a:rPr lang="zh-CN" altLang="en-US" sz="2800" dirty="0" smtClean="0"/>
              <a:t>祭 </a:t>
            </a:r>
            <a:r>
              <a:rPr lang="zh-CN" altLang="en-US" sz="2800" dirty="0"/>
              <a:t>司 亚 伦 的 孙 子 ， 以 利 亚 撒 的 儿 子 非 尼 哈 ， 使 我 向 以 色 列 人 所 发 的 怒 消 了 ； 因 他 在 他 们 中 间 ， 以 我 的 忌 邪 为 心 ， 使 我 不 在 忌 邪 中 把 他 们 除 灭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12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因 此 ， 你 要 说 ： 我 将 我 平 安 的 约 赐 给 他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13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这 约 要 给 他 和 他 的 後 裔 ， 作 为 永 远 当 祭 司 职 任 的 约 ； 因 他 为 神 有 忌 邪 的 心 ， 为 以 色 列 人 赎 罪 </a:t>
            </a:r>
            <a:r>
              <a:rPr lang="zh-CN" altLang="en-US" sz="2800" dirty="0" smtClean="0"/>
              <a:t>。（民</a:t>
            </a:r>
            <a:r>
              <a:rPr lang="en-US" altLang="zh-CN" sz="2800" dirty="0" smtClean="0"/>
              <a:t>25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12-13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8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424764"/>
            <a:ext cx="8229600" cy="711014"/>
          </a:xfrm>
        </p:spPr>
        <p:txBody>
          <a:bodyPr/>
          <a:lstStyle/>
          <a:p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犹大对耶利米信息的回应和将来的归回</a:t>
            </a:r>
            <a:endParaRPr lang="en-AU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125" y="1555845"/>
            <a:ext cx="4435523" cy="49280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百姓的反应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26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章：圣殿讲道受迫害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27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章：要负巴比伦的轭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28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章：折断木轭换铁轭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29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章：写给被掳者的信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5400" indent="0">
              <a:lnSpc>
                <a:spcPct val="150000"/>
              </a:lnSpc>
              <a:buNone/>
            </a:pPr>
            <a:endParaRPr lang="en-AU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3</a:t>
            </a:fld>
            <a:endParaRPr lang="zh-CN" alt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58352" y="1651379"/>
            <a:ext cx="4585647" cy="4984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将来的归回（安慰之书）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30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章：归回和医治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31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章：要另立新约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32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章：耶利米买田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33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章：复国的盼望</a:t>
            </a:r>
            <a:endParaRPr lang="en-AU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027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1445"/>
            <a:ext cx="8229600" cy="5827593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en-US" altLang="zh-CN" sz="2800" b="1" baseline="30000" dirty="0" smtClean="0"/>
              <a:t>19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耶 和 华 的 话 临 到 耶 利 米 说 </a:t>
            </a:r>
            <a:r>
              <a:rPr lang="zh-CN" altLang="en-US" sz="2800" dirty="0" smtClean="0"/>
              <a:t>：</a:t>
            </a:r>
            <a:r>
              <a:rPr lang="en-US" altLang="zh-CN" sz="2800" b="1" baseline="30000" dirty="0" smtClean="0"/>
              <a:t>20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耶 和 华 如 此 说 ： 你 们 若 能 废 弃 我 所 立 白 日 黑 夜 的 约 ， 使 白 日 黑 夜 不 按 时 轮 转 </a:t>
            </a:r>
            <a:r>
              <a:rPr lang="zh-CN" altLang="en-US" sz="2800" dirty="0" smtClean="0"/>
              <a:t>，</a:t>
            </a:r>
            <a:r>
              <a:rPr lang="en-US" altLang="zh-CN" sz="2800" b="1" baseline="30000" dirty="0" smtClean="0"/>
              <a:t>21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就 能 废 弃 我 与 我 仆 人 大 卫 所 立 的 约 ， 使 他 没 有 儿 子 在 他 的 宝 座 上 为 王 ， 并 能 废 弃 我 与 事 奉 我 的 祭 司 、 利 未 人 所 立 的 约 </a:t>
            </a:r>
            <a:r>
              <a:rPr lang="zh-CN" altLang="en-US" sz="2800" dirty="0" smtClean="0"/>
              <a:t>。</a:t>
            </a:r>
            <a:r>
              <a:rPr lang="en-US" altLang="zh-CN" sz="2800" b="1" baseline="30000" dirty="0" smtClean="0"/>
              <a:t>22</a:t>
            </a:r>
            <a:r>
              <a:rPr lang="en-US" altLang="zh-CN" sz="2800" b="1" baseline="30000" dirty="0"/>
              <a:t> </a:t>
            </a:r>
            <a:r>
              <a:rPr lang="zh-CN" altLang="en-US" sz="2800" dirty="0"/>
              <a:t>天 上 的 万 象 不 能 数 算 ， 海 边 的 尘 沙 也 不 能 斗 量 ； 我 必 照 样 使 我 仆 人 大 卫 的 後 裔 和 事 奉 我 的 利 未 人 多 起 来 </a:t>
            </a:r>
            <a:r>
              <a:rPr lang="zh-CN" altLang="en-US" sz="2800" dirty="0" smtClean="0"/>
              <a:t>。（耶</a:t>
            </a:r>
            <a:r>
              <a:rPr lang="en-US" altLang="zh-CN" sz="2800" dirty="0" smtClean="0"/>
              <a:t>33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19-22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8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思考题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457199" y="1351127"/>
            <a:ext cx="8277367" cy="51179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indent="-74295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百姓和君王是如何反应耶利米劝降的信息？被掳之人是如何回应先知要他们安心生活，安静等待</a:t>
            </a:r>
            <a:r>
              <a:rPr lang="en-US" altLang="zh-CN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70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年的信息的？你从中学到什么？</a:t>
            </a:r>
            <a:endParaRPr lang="zh-CN" altLang="en-US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  <a:p>
            <a:pPr marL="742950" indent="-74295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神与以色列和犹大家所立的新约（</a:t>
            </a:r>
            <a:r>
              <a:rPr lang="en-US" altLang="zh-CN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32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：</a:t>
            </a:r>
            <a:r>
              <a:rPr lang="en-US" altLang="zh-CN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33-34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）对我们有什么意义？</a:t>
            </a:r>
            <a:endParaRPr lang="zh-CN" altLang="en-US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  <a:p>
            <a:pPr marL="742950" indent="-74295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今天大卫后裔中无人作王，而耶路撒冷也无祭司利未人在圣殿献祭，这是否表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明大卫之约和利未之约的恒久性（</a:t>
            </a:r>
            <a:r>
              <a:rPr lang="en-US" altLang="zh-CN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33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：</a:t>
            </a:r>
            <a:r>
              <a:rPr lang="en-US" altLang="zh-CN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17-18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）已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经落空</a:t>
            </a:r>
            <a:r>
              <a:rPr lang="zh-CN" altLang="en-US" sz="28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？</a:t>
            </a:r>
            <a:endParaRPr lang="zh-CN" altLang="en-US" sz="2400" dirty="0"/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0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85422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作业题：安慰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之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书与审判之言的对比</a:t>
            </a:r>
            <a:endParaRPr lang="en-AU" sz="24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109183" y="1064527"/>
            <a:ext cx="3794078" cy="551369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400" u="sng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审</a:t>
            </a:r>
            <a:r>
              <a:rPr lang="zh-CN" altLang="en-US" sz="2400" u="sng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判</a:t>
            </a:r>
            <a:endParaRPr lang="en-US" altLang="zh-CN" sz="2400" u="sng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裂口破坏的大伤 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14:17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灭绝尽净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拔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出拆毁毁坏倾覆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万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国中的咒诅（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26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6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）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抛来抛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去，赶散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东奔西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跑更换爱情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眼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泪汪汪昼夜不息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32</a:t>
            </a:fld>
            <a:endParaRPr/>
          </a:p>
        </p:txBody>
      </p:sp>
      <p:sp>
        <p:nvSpPr>
          <p:cNvPr id="6" name="Google Shape;422;p58"/>
          <p:cNvSpPr txBox="1">
            <a:spLocks/>
          </p:cNvSpPr>
          <p:nvPr/>
        </p:nvSpPr>
        <p:spPr>
          <a:xfrm>
            <a:off x="3903260" y="1050879"/>
            <a:ext cx="5240739" cy="5625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400" u="sng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安慰</a:t>
            </a:r>
            <a:endParaRPr lang="en-US" altLang="zh-CN" sz="2400" u="sng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使你痊愈，医好伤痕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30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12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不灭绝尽净，从宽惩治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30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11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建立栽植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31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28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使万国称颂荣耀神，可喜可乐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从赶散地召聚领来，从被掳地归回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女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子护卫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/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环绕男子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22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不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要哀哭不要流泪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31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16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42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58"/>
          <p:cNvSpPr txBox="1">
            <a:spLocks noGrp="1"/>
          </p:cNvSpPr>
          <p:nvPr>
            <p:ph type="body" idx="1"/>
          </p:nvPr>
        </p:nvSpPr>
        <p:spPr>
          <a:xfrm>
            <a:off x="109182" y="1050878"/>
            <a:ext cx="4053385" cy="565017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400" u="sng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审判</a:t>
            </a:r>
            <a:endParaRPr lang="en-US" altLang="zh-CN" sz="2400" u="sng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用碱，肥皂也洗不去罪孽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背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了婚约，破坏圣约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离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弃耶和华，不存敬畏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赶出以法莲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7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15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欢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喜快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乐的声音止息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16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9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他们不认识耶和华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5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12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</p:txBody>
      </p:sp>
      <p:sp>
        <p:nvSpPr>
          <p:cNvPr id="423" name="Google Shape;423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33</a:t>
            </a:fld>
            <a:endParaRPr/>
          </a:p>
        </p:txBody>
      </p:sp>
      <p:sp>
        <p:nvSpPr>
          <p:cNvPr id="6" name="Google Shape;422;p58"/>
          <p:cNvSpPr txBox="1">
            <a:spLocks/>
          </p:cNvSpPr>
          <p:nvPr/>
        </p:nvSpPr>
        <p:spPr>
          <a:xfrm>
            <a:off x="4285397" y="1064525"/>
            <a:ext cx="4858603" cy="563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400" u="sng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安慰</a:t>
            </a:r>
            <a:endParaRPr lang="en-US" altLang="zh-CN" sz="2400" u="sng" dirty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除尽一切的罪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33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8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另立新约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33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，永远的约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存敬畏的心不离开我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40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必作我的子民；以法莲我的爱子，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仍深眷顾他，恋慕怜悯他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  <a:sym typeface="Times New Roman"/>
            </a:endParaRP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新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郎新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妇之声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31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13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，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33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11</a:t>
            </a:r>
          </a:p>
          <a:p>
            <a:pPr marL="171450" indent="-17145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从小到大认识主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32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：</a:t>
            </a:r>
            <a:r>
              <a:rPr lang="en-US" altLang="zh-CN" sz="2400" dirty="0" smtClean="0">
                <a:latin typeface="SimHei" panose="02010609060101010101" pitchFamily="49" charset="-122"/>
                <a:ea typeface="SimHei" panose="02010609060101010101" pitchFamily="49" charset="-122"/>
                <a:sym typeface="Times New Roman"/>
              </a:rPr>
              <a:t>34</a:t>
            </a:r>
          </a:p>
        </p:txBody>
      </p:sp>
      <p:sp>
        <p:nvSpPr>
          <p:cNvPr id="7" name="Google Shape;421;p58"/>
          <p:cNvSpPr txBox="1">
            <a:spLocks/>
          </p:cNvSpPr>
          <p:nvPr/>
        </p:nvSpPr>
        <p:spPr>
          <a:xfrm>
            <a:off x="457200" y="274638"/>
            <a:ext cx="8229600" cy="88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CN" altLang="en-US" sz="3200" b="1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思考题：安慰之书与审判之言的对比</a:t>
            </a:r>
            <a:endParaRPr lang="en-AU" sz="24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0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014"/>
          </a:xfrm>
        </p:spPr>
        <p:txBody>
          <a:bodyPr/>
          <a:lstStyle/>
          <a:p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26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</a:t>
            </a:r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- 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圣殿讲道受迫害</a:t>
            </a:r>
            <a:endParaRPr lang="en-AU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6904"/>
            <a:ext cx="8229600" cy="54270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约雅敬登基时，紧接第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7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章圣殿讲道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这殿必如示罗，城为万国咒诅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祭司先知首领长老聚集新门口群起攻之：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祭司，先知和众民：听见了，抓住他，你必死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耶利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米的辩白“我在你们手中”“流无辜人的血”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国中长老见证希西家年间先知弥迦的事例</a:t>
            </a:r>
            <a:endParaRPr lang="en-US" altLang="zh-CN" sz="24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先知乌利亚被杀（惧怕，逃往埃及 ）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先知耶利米蒙保护（不向人妥协，坚城，铜墙）</a:t>
            </a:r>
            <a:endParaRPr lang="en-AU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7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1273"/>
            <a:ext cx="8229600" cy="5294890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sz="2400" dirty="0"/>
              <a:t>所 以 你 当 束 腰 ， 起 来 将 我 所 吩 咐 你 的 一 切 话 告 诉 他 们 ； 不 要 因 他 们 惊 惶 ， 免 得 我 使 你 在 他 们 面 前 惊 惶 </a:t>
            </a:r>
            <a:r>
              <a:rPr lang="zh-CN" altLang="en-US" sz="2400" dirty="0" smtClean="0"/>
              <a:t>。看 </a:t>
            </a:r>
            <a:r>
              <a:rPr lang="zh-CN" altLang="en-US" sz="2400" dirty="0"/>
              <a:t>哪 ， 我 今 日 使 你 成 为 </a:t>
            </a:r>
            <a:r>
              <a:rPr lang="zh-CN" altLang="en-US" sz="2400" b="1" dirty="0">
                <a:solidFill>
                  <a:srgbClr val="FF0000"/>
                </a:solidFill>
              </a:rPr>
              <a:t>坚 城 、 铁 柱 、 铜 墙 </a:t>
            </a:r>
            <a:r>
              <a:rPr lang="zh-CN" altLang="en-US" sz="2400" dirty="0"/>
              <a:t>， 与 全 地 和 犹 大 的 君 王 、 首 领 、 祭 司 ， 并 地 上 的 众 民 反 对 </a:t>
            </a:r>
            <a:r>
              <a:rPr lang="zh-CN" altLang="en-US" sz="2400" dirty="0" smtClean="0"/>
              <a:t>。他 </a:t>
            </a:r>
            <a:r>
              <a:rPr lang="zh-CN" altLang="en-US" sz="2400" dirty="0"/>
              <a:t>们 要 攻 击 你 ， 却 不 能 胜 你 ； </a:t>
            </a:r>
            <a:r>
              <a:rPr lang="zh-CN" altLang="en-US" sz="2400" b="1" dirty="0">
                <a:solidFill>
                  <a:srgbClr val="FF0000"/>
                </a:solidFill>
              </a:rPr>
              <a:t>因 为 我 与 你 同 在 ， 要 拯 救 你</a:t>
            </a:r>
            <a:r>
              <a:rPr lang="zh-CN" altLang="en-US" sz="2400" dirty="0"/>
              <a:t> 。 这 是 耶 和 华 说 的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17-19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25400" indent="0">
              <a:buNone/>
            </a:pPr>
            <a:endParaRPr lang="en-US" altLang="zh-CN" sz="2400" dirty="0" smtClean="0"/>
          </a:p>
          <a:p>
            <a:pPr marL="25400" indent="0">
              <a:buNone/>
            </a:pPr>
            <a:r>
              <a:rPr lang="zh-CN" altLang="en-US" sz="2400" dirty="0"/>
              <a:t>他 们 必 归 向 你 ， 你 却 不 可 归 向 他 们 </a:t>
            </a:r>
            <a:r>
              <a:rPr lang="zh-CN" altLang="en-US" sz="2400" dirty="0" smtClean="0"/>
              <a:t>。我 </a:t>
            </a:r>
            <a:r>
              <a:rPr lang="zh-CN" altLang="en-US" sz="2400" dirty="0"/>
              <a:t>必 使 你 向 这 百 姓 成 为 </a:t>
            </a:r>
            <a:r>
              <a:rPr lang="zh-CN" altLang="en-US" sz="2400" b="1" dirty="0">
                <a:solidFill>
                  <a:srgbClr val="FF0000"/>
                </a:solidFill>
              </a:rPr>
              <a:t>坚 固 的 铜 墙 </a:t>
            </a:r>
            <a:r>
              <a:rPr lang="zh-CN" altLang="en-US" sz="2400" dirty="0"/>
              <a:t>； 他 们 必 攻 击 你 ， 却 不 能 胜 你 ； </a:t>
            </a:r>
            <a:r>
              <a:rPr lang="zh-CN" altLang="en-US" sz="2400" b="1" dirty="0">
                <a:solidFill>
                  <a:srgbClr val="FF0000"/>
                </a:solidFill>
              </a:rPr>
              <a:t>因 我 与 你 同 在 ， 要 拯 救 你 ， 搭 救 你 </a:t>
            </a:r>
            <a:r>
              <a:rPr lang="zh-CN" altLang="en-US" sz="2400" dirty="0"/>
              <a:t>。 这 是 耶 和 华 说 的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19-20</a:t>
            </a:r>
            <a:r>
              <a:rPr lang="zh-CN" altLang="en-US" sz="2400" dirty="0" smtClean="0"/>
              <a:t>）</a:t>
            </a:r>
            <a:endParaRPr lang="zh-CN" altLang="en-US" sz="2400" dirty="0"/>
          </a:p>
          <a:p>
            <a:pPr marL="25400" indent="0">
              <a:buNone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39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6"/>
          <p:cNvSpPr txBox="1">
            <a:spLocks noGrp="1"/>
          </p:cNvSpPr>
          <p:nvPr>
            <p:ph type="title"/>
          </p:nvPr>
        </p:nvSpPr>
        <p:spPr>
          <a:xfrm>
            <a:off x="2975211" y="568088"/>
            <a:ext cx="3304899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Font typeface="Arial"/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耶利米个人的遭遇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绳索与木轭 （</a:t>
            </a:r>
            <a:r>
              <a:rPr 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27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章）</a:t>
            </a:r>
            <a:endParaRPr lang="en-AU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06" name="Google Shape;406;p56"/>
          <p:cNvSpPr txBox="1">
            <a:spLocks noGrp="1"/>
          </p:cNvSpPr>
          <p:nvPr>
            <p:ph type="body" idx="1"/>
          </p:nvPr>
        </p:nvSpPr>
        <p:spPr>
          <a:xfrm>
            <a:off x="300252" y="2156345"/>
            <a:ext cx="8611736" cy="44218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西底家登基典礼（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597BC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）上，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耶利米将绳索与轭套在自己颈项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上，又送于列国使臣：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列国要臣服巴比伦（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27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1-11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犹大王服在巴比伦轭下就得存活（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27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12-15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劝祭司和众民不可听假先知“快要归回”的假预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言；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以神殿和王宫剩下的金银器皿来辨别真假先知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（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27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：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16-22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</a:t>
            </a:r>
          </a:p>
        </p:txBody>
      </p:sp>
      <p:sp>
        <p:nvSpPr>
          <p:cNvPr id="407" name="Google Shape;407;p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6</a:t>
            </a:fld>
            <a:endParaRPr/>
          </a:p>
        </p:txBody>
      </p:sp>
      <p:pic>
        <p:nvPicPr>
          <p:cNvPr id="1026" name="Picture 2" descr="Image result for 耶利米书27章绳索与轭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22" y="0"/>
            <a:ext cx="2846204" cy="227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lated imag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52" y="0"/>
            <a:ext cx="2338790" cy="24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9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3766"/>
            <a:ext cx="8229600" cy="5532397"/>
          </a:xfrm>
        </p:spPr>
        <p:txBody>
          <a:bodyPr/>
          <a:lstStyle/>
          <a:p>
            <a:pPr marL="25400" indent="0">
              <a:buNone/>
            </a:pPr>
            <a:r>
              <a:rPr lang="zh-CN" altLang="en-US" sz="2400" b="1" baseline="30000" dirty="0"/>
              <a:t> </a:t>
            </a:r>
            <a:r>
              <a:rPr lang="zh-CN" altLang="en-US" sz="2400" dirty="0"/>
              <a:t>现 在 我 将 这 些 地 都 交 给 我 仆 人 巴 比 伦 王 尼 布 甲 尼 撒 的 手 ， 我 也 将 田 野 的 走 兽 给 他 使 用 </a:t>
            </a:r>
            <a:r>
              <a:rPr lang="zh-CN" altLang="en-US" sz="2400" dirty="0" smtClean="0"/>
              <a:t>。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列 国 都 必 服 事 他 和 他 的 儿 孙 ， 直 到 他 本 国 遭 报 的 日 期 来 到 。 那 时 ， 多 国 和 大 君 王 要 使 他 作 他 们 的 奴 仆 </a:t>
            </a:r>
            <a:r>
              <a:rPr lang="zh-CN" altLang="en-US" sz="2400" dirty="0" smtClean="0"/>
              <a:t>。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无 论 哪 一 邦 哪 一 国 ， 不 肯 服 事 这 巴 比 伦 王 尼 布 甲 尼 撒 ， 也 不 把 颈 项 放 在 巴 比 伦 王 的 轭 下 ， 我 必 用 刀 剑 、 饥 荒 、 瘟 疫 刑 罚 那 邦 ， 直 到 我 藉 巴 比 伦 王 的 手 将 他 们 毁 灭 。 这 是 耶 和 华 说 的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27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6-8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25400" indent="0">
              <a:buNone/>
            </a:pPr>
            <a:endParaRPr lang="en-US" altLang="zh-CN" sz="2400" dirty="0"/>
          </a:p>
          <a:p>
            <a:pPr marL="25400" indent="0">
              <a:buNone/>
            </a:pPr>
            <a:r>
              <a:rPr lang="zh-CN" altLang="en-US" sz="2400" dirty="0" smtClean="0"/>
              <a:t>但 </a:t>
            </a:r>
            <a:r>
              <a:rPr lang="zh-CN" altLang="en-US" sz="2400" dirty="0"/>
              <a:t>哪 一 邦 肯 把 颈 项 放 在 巴 比 伦 王 的 轭 下 服 事 他 ， 我 必 使 那 邦 仍 在 本 地 存 留 ， 得 以 耕 种 居 住 。 这 是 耶 和 华 说 的 </a:t>
            </a:r>
            <a:r>
              <a:rPr lang="zh-CN" altLang="en-US" sz="2400" dirty="0" smtClean="0"/>
              <a:t>。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我 就 照 这 一 切 的 话 对 犹 大 王 西 底 家 说 ： 要 把 你 们 的 颈 项 放 在 巴 比 伦 王 的 轭 下 ， 服 事 他 和 他 的 百 姓 ， 便 得 存 活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27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11-12</a:t>
            </a:r>
            <a:r>
              <a:rPr lang="zh-CN" altLang="en-US" sz="2400" dirty="0" smtClean="0"/>
              <a:t>）</a:t>
            </a: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66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3" y="118753"/>
            <a:ext cx="8568047" cy="6578930"/>
          </a:xfrm>
        </p:spPr>
        <p:txBody>
          <a:bodyPr/>
          <a:lstStyle/>
          <a:p>
            <a:pPr marL="25400" indent="0">
              <a:lnSpc>
                <a:spcPct val="150000"/>
              </a:lnSpc>
              <a:buNone/>
            </a:pPr>
            <a:r>
              <a:rPr lang="zh-CN" altLang="en-US" sz="2400" b="1" baseline="30000" dirty="0"/>
              <a:t> </a:t>
            </a:r>
            <a:r>
              <a:rPr lang="zh-CN" altLang="en-US" sz="2400" dirty="0"/>
              <a:t>他 们 若 果 是 先 知 ， 有 耶 和 华 的 话 临 到 他 们 ， 让 他 们 祈 求 万 军 之 耶 和 华 ， 使 那 在 耶 和 华 殿 中 和 犹 大 王 宫 内 ， 并 耶 路 撒 冷 剩 下 的 器 皿 ， 不 被 带 到 巴 比 伦 去 </a:t>
            </a:r>
            <a:r>
              <a:rPr lang="zh-CN" altLang="en-US" sz="2400" dirty="0" smtClean="0"/>
              <a:t>。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（ 因 为 万 军 之 耶 和 华 论 到 柱 子 、 铜 海 、 盆 座 ， 并 剩 在 这 城 里 的 器 皿 </a:t>
            </a:r>
            <a:r>
              <a:rPr lang="zh-CN" altLang="en-US" sz="2400" dirty="0" smtClean="0"/>
              <a:t>，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就 是 巴 比 伦 王 尼 布 甲 尼 撒 掳 掠 犹 大 王 约 雅 敬 的 儿 子 耶 哥 尼 雅 ， 和 犹 大 、 耶 路 撒 冷 一 切 贵 胄 的 时 候 所 没 有 掠 去 的 器 皿 。 </a:t>
            </a:r>
            <a:r>
              <a:rPr lang="zh-CN" altLang="en-US" sz="2400" dirty="0" smtClean="0"/>
              <a:t>）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论 到 那 在 耶 和 华 殿 中 和 犹 大 王 宫 内 ， 并 耶 路 撒 冷 剩 下 的 器 皿 ， 万 军 之 耶 和 华 ─ 以 色 列 的 神 如 此 说 </a:t>
            </a:r>
            <a:r>
              <a:rPr lang="zh-CN" altLang="en-US" sz="2400" dirty="0" smtClean="0"/>
              <a:t>：</a:t>
            </a:r>
            <a:r>
              <a:rPr lang="en-US" altLang="zh-CN" sz="2400" b="1" baseline="30000" dirty="0"/>
              <a:t> </a:t>
            </a:r>
            <a:r>
              <a:rPr lang="zh-CN" altLang="en-US" sz="2400" dirty="0"/>
              <a:t>必 被 带 到 巴 比 伦 存 在 那 里 ， 直 到 我 眷 顾 以 色 列 人 的 日 子 。 那 时 ， 我 必 将 这 器 皿 带 回 来 ， 交 还 此 地 。 这 是 耶 和 华 说 的 </a:t>
            </a:r>
            <a:r>
              <a:rPr lang="zh-CN" altLang="en-US" sz="2400" dirty="0" smtClean="0"/>
              <a:t>。（耶</a:t>
            </a:r>
            <a:r>
              <a:rPr lang="en-US" altLang="zh-CN" sz="2400" dirty="0" smtClean="0"/>
              <a:t>27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18-22</a:t>
            </a:r>
            <a:r>
              <a:rPr lang="zh-CN" altLang="en-US" sz="2400" dirty="0" smtClean="0"/>
              <a:t>）</a:t>
            </a:r>
            <a:endParaRPr lang="zh-CN" altLang="en-US" sz="2400" dirty="0"/>
          </a:p>
          <a:p>
            <a:pPr>
              <a:lnSpc>
                <a:spcPct val="150000"/>
              </a:lnSpc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0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6"/>
          <p:cNvSpPr txBox="1">
            <a:spLocks noGrp="1"/>
          </p:cNvSpPr>
          <p:nvPr>
            <p:ph type="title"/>
          </p:nvPr>
        </p:nvSpPr>
        <p:spPr>
          <a:xfrm>
            <a:off x="457200" y="109182"/>
            <a:ext cx="8229600" cy="1308456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耶利米个人的遭遇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/>
            </a:r>
            <a:b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</a:b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折断木轭换铁轭（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28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章）</a:t>
            </a:r>
            <a:endParaRPr lang="en-AU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06" name="Google Shape;406;p56"/>
          <p:cNvSpPr txBox="1">
            <a:spLocks noGrp="1"/>
          </p:cNvSpPr>
          <p:nvPr>
            <p:ph type="body" idx="1"/>
          </p:nvPr>
        </p:nvSpPr>
        <p:spPr>
          <a:xfrm>
            <a:off x="95534" y="1433015"/>
            <a:ext cx="8843750" cy="504967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假先知哈拿尼雅折断耶利米所负的轭（</a:t>
            </a:r>
            <a:r>
              <a:rPr lang="en-US" altLang="zh-CN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28</a:t>
            </a:r>
            <a:r>
              <a:rPr lang="zh-CN" altLang="en-US" sz="28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章）</a:t>
            </a:r>
            <a:endParaRPr lang="en-US" altLang="zh-CN" sz="28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西底家第四年五月（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493BC)—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基遍人押朔的儿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子哈拿尼雅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折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断木轭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的预言（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28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：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1-9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）：两年内被掳归回的预言出于人意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折断木轭换铁轭（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28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：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10-14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）：真假先知的对决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4400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哈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拿尼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雅当年死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（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28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：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15-17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  <a:sym typeface="Arial"/>
              </a:rPr>
              <a:t>）：预言得到应验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endParaRPr lang="en-US" altLang="zh-CN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574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19771</TotalTime>
  <Words>2961</Words>
  <Application>Microsoft Office PowerPoint</Application>
  <PresentationFormat>On-screen Show (4:3)</PresentationFormat>
  <Paragraphs>207</Paragraphs>
  <Slides>33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耶利米书（四） 26-33章 </vt:lpstr>
      <vt:lpstr>PowerPoint Presentation</vt:lpstr>
      <vt:lpstr>犹大对耶利米信息的回应和将来的归回</vt:lpstr>
      <vt:lpstr>26章- 圣殿讲道受迫害</vt:lpstr>
      <vt:lpstr>PowerPoint Presentation</vt:lpstr>
      <vt:lpstr>耶利米个人的遭遇 绳索与木轭 （27章）</vt:lpstr>
      <vt:lpstr>PowerPoint Presentation</vt:lpstr>
      <vt:lpstr>PowerPoint Presentation</vt:lpstr>
      <vt:lpstr>耶利米个人的遭遇 折断木轭换铁轭（28章）</vt:lpstr>
      <vt:lpstr>PowerPoint Presentation</vt:lpstr>
      <vt:lpstr>耶利米个人的遭遇 两封信：1）致在巴比伦的第二次被掳者（29章）</vt:lpstr>
      <vt:lpstr>PowerPoint Presentation</vt:lpstr>
      <vt:lpstr>PowerPoint Presentation</vt:lpstr>
      <vt:lpstr>耶利米个人的遭遇 两封信：2）论到犹大假先知示玛雅（29章）</vt:lpstr>
      <vt:lpstr>PowerPoint Presentation</vt:lpstr>
      <vt:lpstr>安慰之书  （30-33章）</vt:lpstr>
      <vt:lpstr>安慰之书 归回和医治（30章）</vt:lpstr>
      <vt:lpstr>PowerPoint Presentation</vt:lpstr>
      <vt:lpstr>安慰之书 另立新约（31章）</vt:lpstr>
      <vt:lpstr>PowerPoint Presentation</vt:lpstr>
      <vt:lpstr>PowerPoint Presentation</vt:lpstr>
      <vt:lpstr>PowerPoint Presentation</vt:lpstr>
      <vt:lpstr>安慰之书 耶利米买田（32章）</vt:lpstr>
      <vt:lpstr>PowerPoint Presentation</vt:lpstr>
      <vt:lpstr>安慰之书 复国的盼望（33章）</vt:lpstr>
      <vt:lpstr>安慰之书 复国的盼望（33章）</vt:lpstr>
      <vt:lpstr>PowerPoint Presentation</vt:lpstr>
      <vt:lpstr>PowerPoint Presentation</vt:lpstr>
      <vt:lpstr>PowerPoint Presentation</vt:lpstr>
      <vt:lpstr>PowerPoint Presentation</vt:lpstr>
      <vt:lpstr>思考题</vt:lpstr>
      <vt:lpstr>作业题：安慰之书与审判之言的对比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耶利米书</dc:title>
  <dc:creator>Angela Zhu</dc:creator>
  <cp:lastModifiedBy>Angela Zhu</cp:lastModifiedBy>
  <cp:revision>601</cp:revision>
  <dcterms:modified xsi:type="dcterms:W3CDTF">2018-11-24T10:28:20Z</dcterms:modified>
</cp:coreProperties>
</file>