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3" r:id="rId8"/>
    <p:sldId id="270" r:id="rId9"/>
    <p:sldId id="262" r:id="rId10"/>
    <p:sldId id="264" r:id="rId11"/>
    <p:sldId id="265" r:id="rId12"/>
    <p:sldId id="266" r:id="rId13"/>
    <p:sldId id="276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AU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223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22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451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482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087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44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30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21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131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451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552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AU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AU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5D6E-7926-4CB3-AE8A-D88A89F9D6E4}" type="datetimeFigureOut">
              <a:rPr lang="en-AU" smtClean="0"/>
              <a:t>11/02/2018</a:t>
            </a:fld>
            <a:endParaRPr lang="en-AU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7E60-25E0-4421-985E-0153FD1E824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25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旧约和新约中间的</a:t>
            </a:r>
            <a:r>
              <a:rPr lang="en-US" altLang="zh-CN" dirty="0" smtClean="0"/>
              <a:t>400</a:t>
            </a:r>
            <a:r>
              <a:rPr lang="zh-CN" altLang="en-US" dirty="0" smtClean="0"/>
              <a:t>年</a:t>
            </a:r>
            <a:endParaRPr lang="en-AU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~</a:t>
            </a:r>
            <a:r>
              <a:rPr lang="zh-CN" altLang="en-US" sz="4000" dirty="0" smtClean="0"/>
              <a:t>“沉默时代”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37383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）法利赛人：宗教教派，可源于马加比王朝之前的哈希典人（</a:t>
            </a:r>
            <a:r>
              <a:rPr lang="en-US" altLang="zh-CN" dirty="0" smtClean="0"/>
              <a:t>HASIDIAN</a:t>
            </a:r>
            <a:r>
              <a:rPr lang="zh-CN" altLang="en-US" dirty="0" smtClean="0"/>
              <a:t>：敬虔人）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作风保守，与“维新派”的撒都该人为敌，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主张远离希腊化的腐败影响，专一持守律法，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“法利赛”指分别出来的人。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渐把传统成 “口传律法”凌驾于“成文律法”，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以致本末倒置</a:t>
            </a:r>
            <a:endParaRPr lang="en-US" altLang="zh-CN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61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zh-CN" altLang="en-US" dirty="0" smtClean="0"/>
              <a:t>）撒都该人：来自贵族或祭司家族，非富即贵，向政要靠拢，执掌圣殿大小事务，主持礼仪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只承认摩西律法权威，但不相信灵界或天使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（可</a:t>
            </a:r>
            <a:r>
              <a:rPr lang="en-US" altLang="zh-CN" dirty="0" smtClean="0"/>
              <a:t>12:18</a:t>
            </a:r>
            <a:r>
              <a:rPr lang="zh-CN" altLang="en-US" dirty="0" smtClean="0"/>
              <a:t>，路</a:t>
            </a:r>
            <a:r>
              <a:rPr lang="en-US" altLang="zh-CN" dirty="0" smtClean="0"/>
              <a:t>20:27</a:t>
            </a:r>
            <a:r>
              <a:rPr lang="zh-CN" altLang="en-US" dirty="0" smtClean="0"/>
              <a:t>，徒</a:t>
            </a:r>
            <a:r>
              <a:rPr lang="en-US" altLang="zh-CN" dirty="0" smtClean="0"/>
              <a:t>23:8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）希律党人：政治团体，倾向拥护希律王朝，也接纳罗马统治，曾与法利赛人联手对付主耶稣。（太</a:t>
            </a:r>
            <a:r>
              <a:rPr lang="en-US" altLang="zh-CN" dirty="0" smtClean="0"/>
              <a:t>22:16</a:t>
            </a:r>
            <a:r>
              <a:rPr lang="zh-CN" altLang="en-US" dirty="0" smtClean="0"/>
              <a:t>）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025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zh-CN" altLang="en-US" dirty="0"/>
              <a:t>）爱色尼人</a:t>
            </a:r>
            <a:r>
              <a:rPr lang="zh-CN" altLang="en-US" dirty="0" smtClean="0"/>
              <a:t>：源自更激进的‘哈希典’人，组织成近似后世的修会，死海古卷也可能是他们保存下来的。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他们禁戒女色，守独身，生活严谨，简朴，精研圣经。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也劳动生产，建立自给自足社区，他们也自视为贞洁的以色列民，不参与败坏的耶路撒冷宗教</a:t>
            </a:r>
            <a:r>
              <a:rPr lang="zh-CN" altLang="en-US" dirty="0" smtClean="0"/>
              <a:t>生活</a:t>
            </a:r>
            <a:endParaRPr lang="en-US" altLang="zh-CN" dirty="0" smtClean="0"/>
          </a:p>
          <a:p>
            <a:r>
              <a:rPr lang="en-US" altLang="zh-CN" dirty="0"/>
              <a:t>5</a:t>
            </a:r>
            <a:r>
              <a:rPr lang="zh-CN" altLang="en-US" dirty="0"/>
              <a:t>）奋锐党人（</a:t>
            </a:r>
            <a:r>
              <a:rPr lang="en-US" altLang="zh-CN" dirty="0"/>
              <a:t>ZEALOTS</a:t>
            </a:r>
            <a:r>
              <a:rPr lang="zh-CN" altLang="en-US" dirty="0"/>
              <a:t>）大发热心者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承袭马加比革命精神，坚决反对罗马人的统治，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从事游击战或暗杀亲罗马的犹太人，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拒绝纳税给凯撒。“太</a:t>
            </a:r>
            <a:r>
              <a:rPr lang="en-US" altLang="zh-CN" dirty="0"/>
              <a:t>10:4</a:t>
            </a:r>
            <a:r>
              <a:rPr lang="zh-CN" altLang="en-US" dirty="0"/>
              <a:t>奋锐党的西门”</a:t>
            </a:r>
            <a:endParaRPr lang="en-AU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385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神在历史中的工作</a:t>
            </a:r>
            <a:endParaRPr lang="en-AU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740229" y="3338286"/>
            <a:ext cx="1001486" cy="0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" name="等腰三角形 5"/>
          <p:cNvSpPr/>
          <p:nvPr/>
        </p:nvSpPr>
        <p:spPr>
          <a:xfrm rot="16200000">
            <a:off x="1685813" y="2828129"/>
            <a:ext cx="1164316" cy="1023483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矩形 6"/>
          <p:cNvSpPr/>
          <p:nvPr/>
        </p:nvSpPr>
        <p:spPr>
          <a:xfrm>
            <a:off x="2779711" y="2757713"/>
            <a:ext cx="460603" cy="11643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矩形 8"/>
          <p:cNvSpPr/>
          <p:nvPr/>
        </p:nvSpPr>
        <p:spPr>
          <a:xfrm>
            <a:off x="3240314" y="2757712"/>
            <a:ext cx="896258" cy="3483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矩形 10"/>
          <p:cNvSpPr/>
          <p:nvPr/>
        </p:nvSpPr>
        <p:spPr>
          <a:xfrm>
            <a:off x="3240314" y="3570515"/>
            <a:ext cx="1418772" cy="3515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矩形 11"/>
          <p:cNvSpPr/>
          <p:nvPr/>
        </p:nvSpPr>
        <p:spPr>
          <a:xfrm>
            <a:off x="4891312" y="3106058"/>
            <a:ext cx="899886" cy="4644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矩形 12"/>
          <p:cNvSpPr/>
          <p:nvPr/>
        </p:nvSpPr>
        <p:spPr>
          <a:xfrm>
            <a:off x="5791198" y="3106058"/>
            <a:ext cx="493486" cy="4644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直接连接符 14"/>
          <p:cNvCxnSpPr/>
          <p:nvPr/>
        </p:nvCxnSpPr>
        <p:spPr>
          <a:xfrm>
            <a:off x="6574969" y="2307770"/>
            <a:ext cx="0" cy="2017486"/>
          </a:xfrm>
          <a:prstGeom prst="line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6" name="矩形 15"/>
          <p:cNvSpPr/>
          <p:nvPr/>
        </p:nvSpPr>
        <p:spPr>
          <a:xfrm>
            <a:off x="6763658" y="3106058"/>
            <a:ext cx="1161143" cy="4644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直接连接符 16"/>
          <p:cNvCxnSpPr/>
          <p:nvPr/>
        </p:nvCxnSpPr>
        <p:spPr>
          <a:xfrm>
            <a:off x="8164282" y="2300513"/>
            <a:ext cx="0" cy="2017486"/>
          </a:xfrm>
          <a:prstGeom prst="line">
            <a:avLst/>
          </a:prstGeom>
          <a:ln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8519886" y="3338286"/>
            <a:ext cx="2833914" cy="0"/>
          </a:xfrm>
          <a:prstGeom prst="lin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" name="十字形 19"/>
          <p:cNvSpPr/>
          <p:nvPr/>
        </p:nvSpPr>
        <p:spPr>
          <a:xfrm>
            <a:off x="8723086" y="2554514"/>
            <a:ext cx="725714" cy="783772"/>
          </a:xfrm>
          <a:prstGeom prst="plus">
            <a:avLst>
              <a:gd name="adj" fmla="val 41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矩形 20"/>
          <p:cNvSpPr/>
          <p:nvPr/>
        </p:nvSpPr>
        <p:spPr>
          <a:xfrm>
            <a:off x="9542912" y="3338286"/>
            <a:ext cx="972459" cy="377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矩形 21"/>
          <p:cNvSpPr/>
          <p:nvPr/>
        </p:nvSpPr>
        <p:spPr>
          <a:xfrm>
            <a:off x="10500859" y="3339873"/>
            <a:ext cx="282795" cy="377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矩形 22"/>
          <p:cNvSpPr/>
          <p:nvPr/>
        </p:nvSpPr>
        <p:spPr>
          <a:xfrm>
            <a:off x="10783654" y="3338285"/>
            <a:ext cx="570146" cy="377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5" name="直接箭头连接符 24"/>
          <p:cNvCxnSpPr/>
          <p:nvPr/>
        </p:nvCxnSpPr>
        <p:spPr>
          <a:xfrm rot="5400000" flipH="1" flipV="1">
            <a:off x="11306630" y="2906484"/>
            <a:ext cx="478972" cy="384632"/>
          </a:xfrm>
          <a:prstGeom prst="bentConnector3">
            <a:avLst>
              <a:gd name="adj1" fmla="val 98485"/>
            </a:avLst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0" name="文本框 29"/>
          <p:cNvSpPr txBox="1"/>
          <p:nvPr/>
        </p:nvSpPr>
        <p:spPr>
          <a:xfrm>
            <a:off x="203199" y="4107541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4000BC</a:t>
            </a:r>
            <a:endParaRPr lang="en-AU" dirty="0"/>
          </a:p>
        </p:txBody>
      </p:sp>
      <p:sp>
        <p:nvSpPr>
          <p:cNvPr id="31" name="文本框 30"/>
          <p:cNvSpPr txBox="1"/>
          <p:nvPr/>
        </p:nvSpPr>
        <p:spPr>
          <a:xfrm>
            <a:off x="1458794" y="4100286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2000BC</a:t>
            </a:r>
            <a:endParaRPr lang="en-AU" dirty="0"/>
          </a:p>
        </p:txBody>
      </p:sp>
      <p:sp>
        <p:nvSpPr>
          <p:cNvPr id="32" name="文本框 31"/>
          <p:cNvSpPr txBox="1"/>
          <p:nvPr/>
        </p:nvSpPr>
        <p:spPr>
          <a:xfrm>
            <a:off x="2409477" y="4107545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000BC</a:t>
            </a:r>
            <a:endParaRPr lang="en-AU" dirty="0"/>
          </a:p>
        </p:txBody>
      </p:sp>
      <p:sp>
        <p:nvSpPr>
          <p:cNvPr id="33" name="文本框 32"/>
          <p:cNvSpPr txBox="1"/>
          <p:nvPr/>
        </p:nvSpPr>
        <p:spPr>
          <a:xfrm>
            <a:off x="3650448" y="2300517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722BC</a:t>
            </a:r>
            <a:endParaRPr lang="en-AU" dirty="0"/>
          </a:p>
        </p:txBody>
      </p:sp>
      <p:sp>
        <p:nvSpPr>
          <p:cNvPr id="34" name="文本框 33"/>
          <p:cNvSpPr txBox="1"/>
          <p:nvPr/>
        </p:nvSpPr>
        <p:spPr>
          <a:xfrm>
            <a:off x="4194733" y="4078515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586BC</a:t>
            </a:r>
            <a:endParaRPr lang="en-AU" dirty="0"/>
          </a:p>
        </p:txBody>
      </p:sp>
      <p:sp>
        <p:nvSpPr>
          <p:cNvPr id="35" name="文本框 34"/>
          <p:cNvSpPr txBox="1"/>
          <p:nvPr/>
        </p:nvSpPr>
        <p:spPr>
          <a:xfrm>
            <a:off x="4528565" y="2714171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538BC</a:t>
            </a:r>
            <a:endParaRPr lang="en-AU" dirty="0"/>
          </a:p>
        </p:txBody>
      </p:sp>
      <p:sp>
        <p:nvSpPr>
          <p:cNvPr id="36" name="文本框 35"/>
          <p:cNvSpPr txBox="1"/>
          <p:nvPr/>
        </p:nvSpPr>
        <p:spPr>
          <a:xfrm>
            <a:off x="5394087" y="2729468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458BC</a:t>
            </a:r>
            <a:endParaRPr lang="en-AU" dirty="0"/>
          </a:p>
        </p:txBody>
      </p:sp>
      <p:sp>
        <p:nvSpPr>
          <p:cNvPr id="37" name="文本框 36"/>
          <p:cNvSpPr txBox="1"/>
          <p:nvPr/>
        </p:nvSpPr>
        <p:spPr>
          <a:xfrm>
            <a:off x="5820335" y="3585031"/>
            <a:ext cx="94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445BC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02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553028" y="667653"/>
          <a:ext cx="8998856" cy="521591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49714"/>
                <a:gridCol w="2249714"/>
                <a:gridCol w="2249714"/>
                <a:gridCol w="2249714"/>
              </a:tblGrid>
              <a:tr h="638632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神的工作</a:t>
                      </a:r>
                      <a:endParaRPr lang="en-AU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神的属性</a:t>
                      </a:r>
                      <a:endParaRPr lang="en-AU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对神工作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人的表现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反应</a:t>
                      </a:r>
                      <a:endParaRPr lang="en-AU" dirty="0"/>
                    </a:p>
                  </a:txBody>
                  <a:tcPr anchor="b"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zh-CN" altLang="en-US" dirty="0" smtClean="0"/>
                        <a:t>创世纪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r>
                        <a:rPr lang="zh-CN" altLang="en-US" dirty="0" smtClean="0"/>
                        <a:t>出埃及记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3 </a:t>
                      </a:r>
                      <a:r>
                        <a:rPr lang="zh-CN" altLang="en-US" dirty="0" smtClean="0"/>
                        <a:t>利未记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</a:t>
                      </a:r>
                      <a:r>
                        <a:rPr lang="zh-CN" altLang="en-US" baseline="0" dirty="0" smtClean="0"/>
                        <a:t>民数记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 </a:t>
                      </a:r>
                      <a:r>
                        <a:rPr lang="zh-CN" altLang="en-US" dirty="0" smtClean="0"/>
                        <a:t>申命记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6 </a:t>
                      </a:r>
                      <a:r>
                        <a:rPr lang="zh-CN" altLang="en-US" dirty="0" smtClean="0"/>
                        <a:t>约书亚记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7 </a:t>
                      </a:r>
                      <a:r>
                        <a:rPr lang="zh-CN" altLang="en-US" dirty="0" smtClean="0"/>
                        <a:t>士师记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94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/>
          </p:nvPr>
        </p:nvGraphicFramePr>
        <p:xfrm>
          <a:off x="1553028" y="667653"/>
          <a:ext cx="8998856" cy="521591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49714"/>
                <a:gridCol w="2249714"/>
                <a:gridCol w="2249714"/>
                <a:gridCol w="2249714"/>
              </a:tblGrid>
              <a:tr h="638632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神的工作</a:t>
                      </a:r>
                      <a:endParaRPr lang="en-AU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神的属性</a:t>
                      </a:r>
                      <a:endParaRPr lang="en-AU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对神工作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人的表现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反应</a:t>
                      </a:r>
                      <a:endParaRPr lang="en-AU" dirty="0"/>
                    </a:p>
                  </a:txBody>
                  <a:tcPr anchor="b"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zh-CN" altLang="en-US" dirty="0" smtClean="0"/>
                        <a:t>路得记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9 </a:t>
                      </a:r>
                      <a:r>
                        <a:rPr lang="zh-CN" altLang="en-US" dirty="0" smtClean="0"/>
                        <a:t>撒母耳记上下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zh-CN" altLang="en-US" dirty="0" smtClean="0"/>
                        <a:t>列王记上下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r>
                        <a:rPr lang="en-US" baseline="0" dirty="0" smtClean="0"/>
                        <a:t> </a:t>
                      </a:r>
                      <a:r>
                        <a:rPr lang="zh-CN" altLang="en-US" baseline="0" dirty="0" smtClean="0"/>
                        <a:t>历代志上下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r>
                        <a:rPr lang="en-US" baseline="0" dirty="0" smtClean="0"/>
                        <a:t> </a:t>
                      </a:r>
                      <a:r>
                        <a:rPr lang="zh-CN" altLang="en-US" baseline="0" dirty="0" smtClean="0"/>
                        <a:t>以斯拉记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r>
                        <a:rPr lang="en-US" baseline="0" dirty="0" smtClean="0"/>
                        <a:t> </a:t>
                      </a:r>
                      <a:r>
                        <a:rPr lang="zh-CN" altLang="en-US" baseline="0" dirty="0" smtClean="0"/>
                        <a:t>尼希米记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653690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r>
                        <a:rPr lang="en-US" baseline="0" dirty="0" smtClean="0"/>
                        <a:t> </a:t>
                      </a:r>
                      <a:r>
                        <a:rPr lang="zh-CN" altLang="en-US" baseline="0" dirty="0" smtClean="0"/>
                        <a:t>以斯贴记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0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自玛拉基书后，波斯王朝继续了大约一百年</a:t>
            </a:r>
            <a:endParaRPr lang="en-US" altLang="zh-CN" dirty="0" smtClean="0"/>
          </a:p>
          <a:p>
            <a:r>
              <a:rPr lang="zh-CN" altLang="en-US" dirty="0" smtClean="0"/>
              <a:t>在主前</a:t>
            </a:r>
            <a:r>
              <a:rPr lang="en-US" altLang="zh-CN" dirty="0" smtClean="0"/>
              <a:t>331</a:t>
            </a:r>
            <a:r>
              <a:rPr lang="zh-CN" altLang="en-US" dirty="0" smtClean="0"/>
              <a:t>年，</a:t>
            </a:r>
            <a:r>
              <a:rPr lang="zh-CN" altLang="en-US" b="1" dirty="0" smtClean="0">
                <a:solidFill>
                  <a:srgbClr val="FF0000"/>
                </a:solidFill>
              </a:rPr>
              <a:t>亚历山大</a:t>
            </a:r>
            <a:r>
              <a:rPr lang="zh-CN" altLang="en-US" dirty="0" smtClean="0"/>
              <a:t>消灭了波斯军队，夺取犹大全地</a:t>
            </a:r>
            <a:endParaRPr lang="en-US" altLang="zh-CN" dirty="0" smtClean="0"/>
          </a:p>
          <a:p>
            <a:r>
              <a:rPr lang="zh-CN" altLang="en-US" dirty="0" smtClean="0"/>
              <a:t>传说亚历山大甚得犹太人拥戴，祭司亲自出迎讲述：</a:t>
            </a:r>
            <a:endParaRPr lang="en-US" altLang="zh-CN" dirty="0" smtClean="0"/>
          </a:p>
          <a:p>
            <a:pPr lvl="1"/>
            <a:r>
              <a:rPr lang="zh-CN" altLang="en-US" dirty="0"/>
              <a:t>但以</a:t>
            </a:r>
            <a:r>
              <a:rPr lang="zh-CN" altLang="en-US" dirty="0" smtClean="0"/>
              <a:t>理论及他的预言（但</a:t>
            </a:r>
            <a:r>
              <a:rPr lang="en-US" altLang="zh-CN" dirty="0" smtClean="0"/>
              <a:t>11</a:t>
            </a:r>
            <a:r>
              <a:rPr lang="en-US" altLang="zh-CN" dirty="0"/>
              <a:t>:</a:t>
            </a:r>
            <a:r>
              <a:rPr lang="en-US" altLang="zh-CN" dirty="0" smtClean="0"/>
              <a:t>3</a:t>
            </a:r>
            <a:r>
              <a:rPr lang="zh-CN" altLang="en-US" dirty="0" smtClean="0"/>
              <a:t>勇敢的王）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他允许犹太人行犹太律法，建亚历山大城，鼓励犹太人在此定居</a:t>
            </a:r>
            <a:endParaRPr lang="en-US" altLang="zh-CN" dirty="0" smtClean="0"/>
          </a:p>
          <a:p>
            <a:r>
              <a:rPr lang="zh-CN" altLang="en-US" dirty="0" smtClean="0"/>
              <a:t>亚历山大也传扬希腊文化，建立新模范城市，来引导人转向希腊化生活，建大会堂</a:t>
            </a:r>
            <a:r>
              <a:rPr lang="zh-CN" altLang="en-US" dirty="0"/>
              <a:t>，</a:t>
            </a:r>
            <a:r>
              <a:rPr lang="zh-CN" altLang="en-US" dirty="0" smtClean="0"/>
              <a:t>体育馆，露天剧院，鼓励希腊名字，服饰，语文。</a:t>
            </a:r>
            <a:endParaRPr lang="en-US" altLang="zh-CN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3432517" y="2275791"/>
            <a:ext cx="1491175" cy="49236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229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zh-CN" altLang="en-US" dirty="0" smtClean="0"/>
              <a:t>主前</a:t>
            </a:r>
            <a:r>
              <a:rPr lang="en-US" altLang="zh-CN" dirty="0" smtClean="0"/>
              <a:t>323</a:t>
            </a:r>
            <a:r>
              <a:rPr lang="zh-CN" altLang="en-US" dirty="0" smtClean="0"/>
              <a:t>年，亚历山大死，他的帝国被四名将领瓜分，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其中</a:t>
            </a:r>
            <a:r>
              <a:rPr lang="zh-CN" altLang="en-US" b="1" dirty="0">
                <a:solidFill>
                  <a:srgbClr val="FF0000"/>
                </a:solidFill>
              </a:rPr>
              <a:t>托勒密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PTOLEMY</a:t>
            </a:r>
            <a:r>
              <a:rPr lang="zh-CN" altLang="en-US" dirty="0" smtClean="0"/>
              <a:t>）自封埃及皇帝，攻入耶路撒冷，把它并入埃及版图。（但</a:t>
            </a:r>
            <a:r>
              <a:rPr lang="en-US" altLang="zh-CN" dirty="0" smtClean="0"/>
              <a:t>11:5</a:t>
            </a:r>
            <a:r>
              <a:rPr lang="zh-CN" altLang="en-US" dirty="0" smtClean="0"/>
              <a:t>南方王）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其后在亚历山大城的犹太人把希伯来文圣经翻成七十士译本。（新约作者所引用的经文）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/>
              <a:t>另</a:t>
            </a:r>
            <a:r>
              <a:rPr lang="zh-CN" altLang="en-US" dirty="0" smtClean="0"/>
              <a:t>一将领</a:t>
            </a:r>
            <a:r>
              <a:rPr lang="zh-CN" altLang="en-US" b="1" dirty="0" smtClean="0">
                <a:solidFill>
                  <a:srgbClr val="FF0000"/>
                </a:solidFill>
              </a:rPr>
              <a:t>西流基</a:t>
            </a:r>
            <a:r>
              <a:rPr lang="zh-CN" altLang="en-US" dirty="0" smtClean="0"/>
              <a:t>（</a:t>
            </a:r>
            <a:r>
              <a:rPr lang="en-US" altLang="zh-CN" dirty="0" smtClean="0"/>
              <a:t>SELEUCUS</a:t>
            </a:r>
            <a:r>
              <a:rPr lang="zh-CN" altLang="en-US" dirty="0" smtClean="0"/>
              <a:t>）（但</a:t>
            </a:r>
            <a:r>
              <a:rPr lang="en-US" altLang="zh-CN" dirty="0" smtClean="0"/>
              <a:t>11:6</a:t>
            </a:r>
            <a:r>
              <a:rPr lang="zh-CN" altLang="en-US" dirty="0" smtClean="0"/>
              <a:t>北方王）也在安提阿自立为王。主前</a:t>
            </a:r>
            <a:r>
              <a:rPr lang="en-US" altLang="zh-CN" dirty="0" smtClean="0"/>
              <a:t>199</a:t>
            </a:r>
            <a:r>
              <a:rPr lang="zh-CN" altLang="en-US" dirty="0" smtClean="0"/>
              <a:t>年，安提阿哥三世击败多利买王朝，重夺耶路撒冷。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文本框 3"/>
          <p:cNvSpPr txBox="1"/>
          <p:nvPr/>
        </p:nvSpPr>
        <p:spPr>
          <a:xfrm>
            <a:off x="1856937" y="2346131"/>
            <a:ext cx="1167617" cy="42520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5" name="文本框 4"/>
          <p:cNvSpPr txBox="1"/>
          <p:nvPr/>
        </p:nvSpPr>
        <p:spPr>
          <a:xfrm>
            <a:off x="2602524" y="4488223"/>
            <a:ext cx="1125415" cy="43547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85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71" y="467744"/>
            <a:ext cx="10569901" cy="5962085"/>
          </a:xfrm>
        </p:spPr>
      </p:pic>
    </p:spTree>
    <p:extLst>
      <p:ext uri="{BB962C8B-B14F-4D97-AF65-F5344CB8AC3E}">
        <p14:creationId xmlns:p14="http://schemas.microsoft.com/office/powerpoint/2010/main" val="409029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zh-CN" altLang="en-US" dirty="0" smtClean="0"/>
              <a:t>西流基统治者用强硬手段推行希腊化政策。到</a:t>
            </a:r>
            <a:r>
              <a:rPr lang="zh-CN" altLang="en-US" b="1" dirty="0" smtClean="0">
                <a:solidFill>
                  <a:srgbClr val="FF0000"/>
                </a:solidFill>
              </a:rPr>
              <a:t>安提阿哥四世</a:t>
            </a:r>
            <a:r>
              <a:rPr lang="zh-CN" altLang="en-US" dirty="0" smtClean="0"/>
              <a:t>（但</a:t>
            </a:r>
            <a:r>
              <a:rPr lang="en-US" altLang="zh-CN" dirty="0" smtClean="0"/>
              <a:t>11:21-35</a:t>
            </a:r>
            <a:r>
              <a:rPr lang="zh-CN" altLang="en-US" dirty="0" smtClean="0"/>
              <a:t>），他帮助亲希腊的耶孙（</a:t>
            </a:r>
            <a:r>
              <a:rPr lang="en-US" altLang="zh-CN" dirty="0" smtClean="0"/>
              <a:t>Jason</a:t>
            </a:r>
            <a:r>
              <a:rPr lang="zh-CN" altLang="en-US" dirty="0" smtClean="0"/>
              <a:t>）来代替他哥哥为祭司长，又在耶路撒冷建希腊式体育馆，之后另一便雅悯人米尼老馈赠安提阿哥来得祭司长职位。耶孙兴起问罪之师。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安提阿哥为</a:t>
            </a:r>
            <a:r>
              <a:rPr lang="zh-CN" altLang="en-US" dirty="0"/>
              <a:t>平</a:t>
            </a:r>
            <a:r>
              <a:rPr lang="zh-CN" altLang="en-US" dirty="0"/>
              <a:t>定</a:t>
            </a:r>
            <a:r>
              <a:rPr lang="zh-CN" altLang="en-US" dirty="0"/>
              <a:t>内</a:t>
            </a:r>
            <a:r>
              <a:rPr lang="zh-CN" altLang="en-US" dirty="0" smtClean="0"/>
              <a:t>部</a:t>
            </a:r>
            <a:r>
              <a:rPr lang="zh-CN" altLang="en-US" dirty="0" smtClean="0"/>
              <a:t>，痛下杀手。向耶路撒冷攻击，下令造丘比德神像，放于圣殿，又以猪为祭物。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（主前</a:t>
            </a:r>
            <a:r>
              <a:rPr lang="en-US" altLang="zh-CN" dirty="0" smtClean="0"/>
              <a:t>168</a:t>
            </a:r>
            <a:r>
              <a:rPr lang="zh-CN" altLang="en-US" dirty="0" smtClean="0"/>
              <a:t>年）</a:t>
            </a:r>
            <a:r>
              <a:rPr lang="en-US" altLang="zh-CN" dirty="0" smtClean="0"/>
              <a:t>[</a:t>
            </a:r>
            <a:r>
              <a:rPr lang="zh-CN" altLang="en-US" dirty="0" smtClean="0"/>
              <a:t>但</a:t>
            </a:r>
            <a:r>
              <a:rPr lang="en-US" altLang="zh-CN" dirty="0" smtClean="0"/>
              <a:t>11:31]</a:t>
            </a:r>
            <a:r>
              <a:rPr lang="zh-CN" altLang="en-US" dirty="0" smtClean="0"/>
              <a:t>禁行割礼，安息日及节期，违者处死。</a:t>
            </a:r>
            <a:endParaRPr lang="en-US" altLang="zh-CN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8271804" y="1825623"/>
            <a:ext cx="2236762" cy="49236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5" name="线形标注 1 4"/>
          <p:cNvSpPr/>
          <p:nvPr/>
        </p:nvSpPr>
        <p:spPr>
          <a:xfrm>
            <a:off x="9292988" y="632214"/>
            <a:ext cx="2674961" cy="750627"/>
          </a:xfrm>
          <a:prstGeom prst="borderCallout1">
            <a:avLst>
              <a:gd name="adj1" fmla="val 55114"/>
              <a:gd name="adj2" fmla="val -170"/>
              <a:gd name="adj3" fmla="val 156136"/>
              <a:gd name="adj4" fmla="val -19455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HK" altLang="en-US" sz="2400" dirty="0"/>
              <a:t>卑鄙的人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9856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zh-CN" altLang="en-US" dirty="0"/>
              <a:t>有一</a:t>
            </a:r>
            <a:r>
              <a:rPr lang="zh-CN" altLang="en-US" dirty="0" smtClean="0"/>
              <a:t>次，安提阿哥派使者到一村庄，要老祭司</a:t>
            </a:r>
            <a:r>
              <a:rPr lang="zh-CN" altLang="en-US" b="1" dirty="0" smtClean="0">
                <a:solidFill>
                  <a:srgbClr val="FF0000"/>
                </a:solidFill>
              </a:rPr>
              <a:t>马他提亚</a:t>
            </a:r>
            <a:r>
              <a:rPr lang="zh-CN" altLang="en-US" dirty="0" smtClean="0"/>
              <a:t>（</a:t>
            </a:r>
            <a:r>
              <a:rPr lang="en-US" altLang="zh-CN" dirty="0" smtClean="0"/>
              <a:t>MATTATHIAS</a:t>
            </a:r>
            <a:r>
              <a:rPr lang="zh-CN" altLang="en-US" dirty="0" smtClean="0"/>
              <a:t>）以身作则献祭给异教的神。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老祭司拒绝更杀死使者，与</a:t>
            </a:r>
            <a:r>
              <a:rPr lang="en-US" altLang="zh-CN" dirty="0" smtClean="0"/>
              <a:t>5</a:t>
            </a:r>
            <a:r>
              <a:rPr lang="zh-CN" altLang="en-US" dirty="0" smtClean="0"/>
              <a:t>个儿子捣毁祭坛。逃匿山中，其他犹太人风闻加入武装革命。史称马比加革命（主前</a:t>
            </a:r>
            <a:r>
              <a:rPr lang="en-US" altLang="zh-CN" dirty="0" smtClean="0"/>
              <a:t>167</a:t>
            </a:r>
            <a:r>
              <a:rPr lang="zh-CN" altLang="en-US" dirty="0" smtClean="0"/>
              <a:t>年）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马他提亚去世，立三子犹</a:t>
            </a:r>
            <a:r>
              <a:rPr lang="zh-CN" altLang="en-US" dirty="0"/>
              <a:t>大</a:t>
            </a:r>
            <a:r>
              <a:rPr lang="zh-CN" altLang="en-US" dirty="0" smtClean="0"/>
              <a:t>为首领，外号</a:t>
            </a:r>
            <a:r>
              <a:rPr lang="zh-CN" altLang="en-US" b="1" dirty="0" smtClean="0">
                <a:solidFill>
                  <a:srgbClr val="FF0000"/>
                </a:solidFill>
              </a:rPr>
              <a:t>马加比</a:t>
            </a:r>
            <a:r>
              <a:rPr lang="zh-CN" altLang="en-US" dirty="0" smtClean="0"/>
              <a:t>（意：</a:t>
            </a:r>
            <a:r>
              <a:rPr lang="zh-HK" altLang="en-US" dirty="0" smtClean="0"/>
              <a:t>锤 </a:t>
            </a:r>
            <a:r>
              <a:rPr lang="zh-CN" altLang="en-US" dirty="0" smtClean="0"/>
              <a:t>）（</a:t>
            </a:r>
            <a:r>
              <a:rPr lang="en-US" altLang="zh-CN" dirty="0" smtClean="0"/>
              <a:t>MACCABEE</a:t>
            </a:r>
            <a:r>
              <a:rPr lang="zh-CN" altLang="en-US" dirty="0" smtClean="0"/>
              <a:t>）。他攻入耶路撒冷，除偶像，于主前</a:t>
            </a:r>
            <a:r>
              <a:rPr lang="en-US" altLang="zh-CN" dirty="0" smtClean="0"/>
              <a:t>165</a:t>
            </a:r>
            <a:r>
              <a:rPr lang="zh-CN" altLang="en-US" dirty="0" smtClean="0"/>
              <a:t>年行献殿礼，纪念黑暗已过，终于重见光明。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这日成为</a:t>
            </a:r>
            <a:r>
              <a:rPr lang="en-US" altLang="zh-CN" dirty="0" smtClean="0"/>
              <a:t>HANNUKAH</a:t>
            </a:r>
            <a:r>
              <a:rPr lang="zh-CN" altLang="en-US" dirty="0" smtClean="0"/>
              <a:t>，意：众光节，也成为修殿节（约</a:t>
            </a:r>
            <a:r>
              <a:rPr lang="en-US" altLang="zh-CN" dirty="0" smtClean="0"/>
              <a:t>10:22</a:t>
            </a:r>
            <a:r>
              <a:rPr lang="zh-CN" altLang="en-US" dirty="0" smtClean="0"/>
              <a:t>）</a:t>
            </a:r>
            <a:endParaRPr lang="en-US" altLang="zh-CN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8271806" y="1853758"/>
            <a:ext cx="1491175" cy="49236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5" name="文本框 4"/>
          <p:cNvSpPr txBox="1"/>
          <p:nvPr/>
        </p:nvSpPr>
        <p:spPr>
          <a:xfrm>
            <a:off x="7540289" y="3865439"/>
            <a:ext cx="1181682" cy="49236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566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不久，犹大战死。胞弟约拿丹带领部下逃走，后来更成为祭司长和犹大地总督，渐渐叙利亚也承认犹大地的独立自主权，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dirty="0"/>
              <a:t>史称</a:t>
            </a:r>
            <a:r>
              <a:rPr lang="zh-CN" altLang="en-US" b="1" dirty="0">
                <a:solidFill>
                  <a:srgbClr val="FF0000"/>
                </a:solidFill>
              </a:rPr>
              <a:t>哈斯摩尼王朝</a:t>
            </a:r>
            <a:r>
              <a:rPr lang="zh-CN" altLang="en-US" dirty="0"/>
              <a:t>（</a:t>
            </a:r>
            <a:r>
              <a:rPr lang="en-US" altLang="zh-CN" dirty="0"/>
              <a:t>HASMONEAN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在主前</a:t>
            </a:r>
            <a:r>
              <a:rPr lang="en-US" altLang="zh-CN" dirty="0" smtClean="0"/>
              <a:t>63</a:t>
            </a:r>
            <a:r>
              <a:rPr lang="zh-CN" altLang="en-US" dirty="0" smtClean="0"/>
              <a:t>年，因兄弟相争，内战一触即发，罗马元帅</a:t>
            </a:r>
            <a:r>
              <a:rPr lang="zh-CN" altLang="en-US" b="1" dirty="0" smtClean="0">
                <a:solidFill>
                  <a:srgbClr val="FF0000"/>
                </a:solidFill>
              </a:rPr>
              <a:t>庞贝</a:t>
            </a:r>
            <a:r>
              <a:rPr lang="zh-CN" altLang="en-US" dirty="0" smtClean="0"/>
              <a:t>率兵入境，犹太便从此落入罗马的掌握中。</a:t>
            </a:r>
            <a:endParaRPr lang="en-US" altLang="zh-CN" dirty="0" smtClean="0"/>
          </a:p>
          <a:p>
            <a:r>
              <a:rPr lang="zh-CN" altLang="en-US" dirty="0" smtClean="0"/>
              <a:t>主前</a:t>
            </a:r>
            <a:r>
              <a:rPr lang="en-US" altLang="zh-CN" dirty="0" smtClean="0"/>
              <a:t>44</a:t>
            </a:r>
            <a:r>
              <a:rPr lang="zh-CN" altLang="en-US" dirty="0" smtClean="0"/>
              <a:t>年，罗马</a:t>
            </a:r>
            <a:r>
              <a:rPr lang="zh-CN" altLang="en-US" b="1" dirty="0" smtClean="0">
                <a:solidFill>
                  <a:srgbClr val="FF0000"/>
                </a:solidFill>
              </a:rPr>
              <a:t>凯撒大帝</a:t>
            </a:r>
            <a:r>
              <a:rPr lang="zh-CN" altLang="en-US" dirty="0" smtClean="0"/>
              <a:t>被刺，安东尼得势，于主前</a:t>
            </a:r>
            <a:r>
              <a:rPr lang="en-US" altLang="zh-CN" dirty="0" smtClean="0"/>
              <a:t>37</a:t>
            </a:r>
            <a:r>
              <a:rPr lang="zh-CN" altLang="en-US" dirty="0" smtClean="0"/>
              <a:t>年立</a:t>
            </a:r>
            <a:r>
              <a:rPr lang="zh-CN" altLang="en-US" b="1" dirty="0" smtClean="0">
                <a:solidFill>
                  <a:srgbClr val="FF0000"/>
                </a:solidFill>
              </a:rPr>
              <a:t>希律</a:t>
            </a:r>
            <a:r>
              <a:rPr lang="zh-CN" altLang="en-US" dirty="0" smtClean="0"/>
              <a:t>作犹太人的王。</a:t>
            </a:r>
            <a:endParaRPr lang="en-US" altLang="zh-CN" dirty="0" smtClean="0"/>
          </a:p>
          <a:p>
            <a:r>
              <a:rPr lang="zh-CN" altLang="en-US" dirty="0" smtClean="0"/>
              <a:t>在主耶稣降生后不久，大希律就死了。</a:t>
            </a:r>
            <a:endParaRPr lang="en-AU" dirty="0" smtClean="0"/>
          </a:p>
        </p:txBody>
      </p:sp>
      <p:sp>
        <p:nvSpPr>
          <p:cNvPr id="4" name="文本框 3"/>
          <p:cNvSpPr txBox="1"/>
          <p:nvPr/>
        </p:nvSpPr>
        <p:spPr>
          <a:xfrm>
            <a:off x="9339832" y="3122163"/>
            <a:ext cx="776626" cy="42408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5" name="文本框 4"/>
          <p:cNvSpPr txBox="1"/>
          <p:nvPr/>
        </p:nvSpPr>
        <p:spPr>
          <a:xfrm>
            <a:off x="3650232" y="4007757"/>
            <a:ext cx="1458797" cy="43838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6" name="文本框 5"/>
          <p:cNvSpPr txBox="1"/>
          <p:nvPr/>
        </p:nvSpPr>
        <p:spPr>
          <a:xfrm>
            <a:off x="10457432" y="3978728"/>
            <a:ext cx="762112" cy="492369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  <p:sp>
        <p:nvSpPr>
          <p:cNvPr id="7" name="文本框 6"/>
          <p:cNvSpPr txBox="1"/>
          <p:nvPr/>
        </p:nvSpPr>
        <p:spPr>
          <a:xfrm>
            <a:off x="1871004" y="2605643"/>
            <a:ext cx="2236539" cy="51340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0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沉默</a:t>
            </a:r>
            <a:r>
              <a:rPr lang="en-US" altLang="zh-CN" dirty="0" smtClean="0"/>
              <a:t>400</a:t>
            </a:r>
            <a:r>
              <a:rPr lang="zh-CN" altLang="en-US" dirty="0" smtClean="0"/>
              <a:t>年</a:t>
            </a:r>
            <a:endParaRPr lang="en-AU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主前</a:t>
            </a:r>
            <a:r>
              <a:rPr lang="en-US" altLang="zh-CN" dirty="0" smtClean="0"/>
              <a:t>331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b="1" dirty="0" smtClean="0">
                <a:solidFill>
                  <a:srgbClr val="FF0000"/>
                </a:solidFill>
              </a:rPr>
              <a:t>亚历山大</a:t>
            </a:r>
            <a:r>
              <a:rPr lang="zh-CN" altLang="en-US" dirty="0" smtClean="0"/>
              <a:t>推翻波斯，占领圣地</a:t>
            </a:r>
            <a:r>
              <a:rPr lang="en-US" altLang="zh-CN" dirty="0" smtClean="0"/>
              <a:t>.</a:t>
            </a:r>
          </a:p>
          <a:p>
            <a:r>
              <a:rPr lang="zh-CN" altLang="en-US" dirty="0"/>
              <a:t>主</a:t>
            </a:r>
            <a:r>
              <a:rPr lang="zh-CN" altLang="en-US" dirty="0" smtClean="0"/>
              <a:t>前</a:t>
            </a:r>
            <a:r>
              <a:rPr lang="en-US" altLang="zh-CN" dirty="0" smtClean="0"/>
              <a:t>323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亚历山大死，其国分为</a:t>
            </a:r>
            <a:r>
              <a:rPr lang="en-US" altLang="zh-CN" dirty="0" smtClean="0"/>
              <a:t>4</a:t>
            </a:r>
            <a:r>
              <a:rPr lang="zh-CN" altLang="en-US" dirty="0" smtClean="0"/>
              <a:t>国，埃及王</a:t>
            </a:r>
            <a:r>
              <a:rPr lang="zh-CN" altLang="en-US" b="1" dirty="0" smtClean="0">
                <a:solidFill>
                  <a:srgbClr val="FF0000"/>
                </a:solidFill>
              </a:rPr>
              <a:t>多利买</a:t>
            </a:r>
            <a:r>
              <a:rPr lang="zh-CN" altLang="en-US" dirty="0" smtClean="0"/>
              <a:t>占圣地</a:t>
            </a:r>
            <a:endParaRPr lang="en-US" altLang="zh-CN" dirty="0" smtClean="0"/>
          </a:p>
          <a:p>
            <a:r>
              <a:rPr lang="zh-CN" altLang="en-US" dirty="0"/>
              <a:t>主</a:t>
            </a:r>
            <a:r>
              <a:rPr lang="zh-CN" altLang="en-US" dirty="0" smtClean="0"/>
              <a:t>前</a:t>
            </a:r>
            <a:r>
              <a:rPr lang="en-US" altLang="zh-CN" dirty="0" smtClean="0"/>
              <a:t>199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b="1" dirty="0" smtClean="0">
                <a:solidFill>
                  <a:srgbClr val="FF0000"/>
                </a:solidFill>
              </a:rPr>
              <a:t>西流基</a:t>
            </a:r>
            <a:r>
              <a:rPr lang="zh-CN" altLang="en-US" dirty="0" smtClean="0"/>
              <a:t>王朝占圣地。</a:t>
            </a:r>
            <a:endParaRPr lang="en-US" altLang="zh-CN" dirty="0" smtClean="0"/>
          </a:p>
          <a:p>
            <a:r>
              <a:rPr lang="zh-CN" altLang="en-US" dirty="0"/>
              <a:t>主</a:t>
            </a:r>
            <a:r>
              <a:rPr lang="zh-CN" altLang="en-US" dirty="0" smtClean="0"/>
              <a:t>前</a:t>
            </a:r>
            <a:r>
              <a:rPr lang="en-US" altLang="zh-CN" dirty="0" smtClean="0"/>
              <a:t>168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安提阿哥</a:t>
            </a:r>
            <a:r>
              <a:rPr lang="en-US" altLang="zh-CN" dirty="0" smtClean="0"/>
              <a:t>4</a:t>
            </a:r>
            <a:r>
              <a:rPr lang="zh-CN" altLang="en-US" dirty="0" smtClean="0"/>
              <a:t>世污秽圣殿。犹太祭司</a:t>
            </a:r>
            <a:r>
              <a:rPr lang="zh-CN" altLang="en-US" b="1" dirty="0" smtClean="0">
                <a:solidFill>
                  <a:srgbClr val="FF0000"/>
                </a:solidFill>
              </a:rPr>
              <a:t>马他提亚</a:t>
            </a:r>
            <a:r>
              <a:rPr lang="zh-CN" altLang="en-US" dirty="0" smtClean="0"/>
              <a:t>反抗</a:t>
            </a:r>
            <a:r>
              <a:rPr lang="zh-CN" altLang="en-US" dirty="0" smtClean="0"/>
              <a:t>，</a:t>
            </a:r>
            <a:r>
              <a:rPr lang="en-US" altLang="zh-CN" dirty="0" smtClean="0"/>
              <a:t>			</a:t>
            </a:r>
            <a:r>
              <a:rPr lang="zh-CN" altLang="en-US" dirty="0" smtClean="0"/>
              <a:t>引发</a:t>
            </a:r>
            <a:r>
              <a:rPr lang="zh-CN" altLang="en-US" b="1" dirty="0" smtClean="0">
                <a:solidFill>
                  <a:srgbClr val="FF0000"/>
                </a:solidFill>
              </a:rPr>
              <a:t>马加比</a:t>
            </a:r>
            <a:r>
              <a:rPr lang="zh-CN" altLang="en-US" dirty="0" smtClean="0"/>
              <a:t>革命。</a:t>
            </a:r>
            <a:endParaRPr lang="en-US" altLang="zh-CN" dirty="0" smtClean="0"/>
          </a:p>
          <a:p>
            <a:r>
              <a:rPr lang="zh-CN" altLang="en-US" dirty="0"/>
              <a:t>主</a:t>
            </a:r>
            <a:r>
              <a:rPr lang="zh-CN" altLang="en-US" dirty="0" smtClean="0"/>
              <a:t>前</a:t>
            </a:r>
            <a:r>
              <a:rPr lang="en-US" altLang="zh-CN" dirty="0" smtClean="0"/>
              <a:t>165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修殿节，建立</a:t>
            </a:r>
            <a:r>
              <a:rPr lang="zh-CN" altLang="en-US" b="1" dirty="0" smtClean="0">
                <a:solidFill>
                  <a:srgbClr val="FF0000"/>
                </a:solidFill>
              </a:rPr>
              <a:t>哈斯摩尼亚王朝</a:t>
            </a:r>
            <a:endParaRPr lang="en-US" altLang="zh-CN" dirty="0" smtClean="0"/>
          </a:p>
          <a:p>
            <a:r>
              <a:rPr lang="zh-CN" altLang="en-US" dirty="0"/>
              <a:t>主</a:t>
            </a:r>
            <a:r>
              <a:rPr lang="zh-CN" altLang="en-US" dirty="0" smtClean="0"/>
              <a:t>前</a:t>
            </a:r>
            <a:r>
              <a:rPr lang="en-US" altLang="zh-CN" dirty="0" smtClean="0"/>
              <a:t>63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罗马将军</a:t>
            </a:r>
            <a:r>
              <a:rPr lang="zh-CN" altLang="en-US" b="1" dirty="0" smtClean="0">
                <a:solidFill>
                  <a:srgbClr val="FF0000"/>
                </a:solidFill>
              </a:rPr>
              <a:t>庞贝</a:t>
            </a:r>
            <a:r>
              <a:rPr lang="zh-CN" altLang="en-US" dirty="0" smtClean="0"/>
              <a:t>占圣地</a:t>
            </a:r>
            <a:endParaRPr lang="en-US" altLang="zh-CN" dirty="0" smtClean="0"/>
          </a:p>
          <a:p>
            <a:r>
              <a:rPr lang="zh-CN" altLang="en-US" dirty="0"/>
              <a:t>主</a:t>
            </a:r>
            <a:r>
              <a:rPr lang="zh-CN" altLang="en-US" dirty="0" smtClean="0"/>
              <a:t>前</a:t>
            </a:r>
            <a:r>
              <a:rPr lang="en-US" altLang="zh-CN" dirty="0" smtClean="0"/>
              <a:t>44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b="1" dirty="0" smtClean="0">
                <a:solidFill>
                  <a:srgbClr val="FF0000"/>
                </a:solidFill>
              </a:rPr>
              <a:t>凯撒大帝</a:t>
            </a:r>
            <a:r>
              <a:rPr lang="zh-CN" altLang="en-US" dirty="0" smtClean="0"/>
              <a:t>死</a:t>
            </a:r>
            <a:endParaRPr lang="en-US" altLang="zh-CN" dirty="0" smtClean="0"/>
          </a:p>
          <a:p>
            <a:r>
              <a:rPr lang="zh-CN" altLang="en-US" dirty="0"/>
              <a:t>主</a:t>
            </a:r>
            <a:r>
              <a:rPr lang="zh-CN" altLang="en-US" dirty="0" smtClean="0"/>
              <a:t>前</a:t>
            </a:r>
            <a:r>
              <a:rPr lang="en-US" altLang="zh-CN" dirty="0" smtClean="0"/>
              <a:t>37</a:t>
            </a:r>
            <a:r>
              <a:rPr lang="zh-CN" altLang="en-US" dirty="0" smtClean="0"/>
              <a:t>年</a:t>
            </a:r>
            <a:r>
              <a:rPr lang="en-US" altLang="zh-CN" dirty="0" smtClean="0"/>
              <a:t>——</a:t>
            </a:r>
            <a:r>
              <a:rPr lang="zh-CN" altLang="en-US" b="1" dirty="0" smtClean="0">
                <a:solidFill>
                  <a:srgbClr val="FF0000"/>
                </a:solidFill>
              </a:rPr>
              <a:t>希律</a:t>
            </a:r>
            <a:r>
              <a:rPr lang="zh-CN" altLang="en-US" dirty="0" smtClean="0"/>
              <a:t>统治圣地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99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新约时代的犹太教派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dirty="0" smtClean="0"/>
              <a:t>法利赛人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dirty="0" smtClean="0"/>
              <a:t>撒都该人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dirty="0"/>
              <a:t>希</a:t>
            </a:r>
            <a:r>
              <a:rPr lang="zh-CN" altLang="en-US" dirty="0" smtClean="0"/>
              <a:t>律党人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dirty="0" smtClean="0"/>
              <a:t>爱色尼人</a:t>
            </a:r>
            <a:endParaRPr lang="en-US" altLang="zh-CN" dirty="0" smtClean="0"/>
          </a:p>
          <a:p>
            <a:pPr marL="914400" lvl="1" indent="-457200">
              <a:buFont typeface="+mj-lt"/>
              <a:buAutoNum type="arabicParenR"/>
            </a:pPr>
            <a:r>
              <a:rPr lang="zh-CN" altLang="en-US" dirty="0" smtClean="0"/>
              <a:t>奋锐党人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15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2238</TotalTime>
  <Words>576</Words>
  <Application>Microsoft Office PowerPoint</Application>
  <PresentationFormat>宽屏</PresentationFormat>
  <Paragraphs>71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新細明體</vt:lpstr>
      <vt:lpstr>宋体</vt:lpstr>
      <vt:lpstr>Arial</vt:lpstr>
      <vt:lpstr>Calibri</vt:lpstr>
      <vt:lpstr>Calibri Light</vt:lpstr>
      <vt:lpstr>Office 主题</vt:lpstr>
      <vt:lpstr>旧约和新约中间的400年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沉默400年</vt:lpstr>
      <vt:lpstr>PowerPoint 演示文稿</vt:lpstr>
      <vt:lpstr>PowerPoint 演示文稿</vt:lpstr>
      <vt:lpstr>PowerPoint 演示文稿</vt:lpstr>
      <vt:lpstr>PowerPoint 演示文稿</vt:lpstr>
      <vt:lpstr>神在历史中的工作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旧约和新约中间的400年 ~沉默时代</dc:title>
  <dc:creator>Wei Zhou</dc:creator>
  <cp:lastModifiedBy>Wei Zhou</cp:lastModifiedBy>
  <cp:revision>217</cp:revision>
  <dcterms:created xsi:type="dcterms:W3CDTF">2018-02-03T03:18:48Z</dcterms:created>
  <dcterms:modified xsi:type="dcterms:W3CDTF">2018-02-12T10:01:43Z</dcterms:modified>
</cp:coreProperties>
</file>