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80" r:id="rId5"/>
    <p:sldId id="287" r:id="rId6"/>
    <p:sldId id="269" r:id="rId7"/>
    <p:sldId id="277" r:id="rId8"/>
    <p:sldId id="270" r:id="rId9"/>
    <p:sldId id="271" r:id="rId10"/>
    <p:sldId id="268" r:id="rId11"/>
    <p:sldId id="272" r:id="rId12"/>
    <p:sldId id="282" r:id="rId13"/>
    <p:sldId id="278" r:id="rId14"/>
    <p:sldId id="285" r:id="rId15"/>
    <p:sldId id="279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440F8E-4C61-4149-9E13-E00704E0C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8C23050-364E-445A-905E-CB50F2D3B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677256-5FC4-4CE1-ACD0-FE927118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450E-93FA-486E-99CF-CFDDFD060177}" type="datetimeFigureOut">
              <a:rPr lang="en-AU" smtClean="0"/>
              <a:t>16/02/2019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2EF896-8831-48A4-AFC1-12036115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9BAF28-D3B4-4010-9D87-951E3EAF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6F5A-2BFF-42F3-BA8D-7C2BA9BF1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907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16F105-3E66-4F50-BDE1-FC78DF14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BC491C-4DFA-4C8D-9E26-400C2084E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2A593A-5F7B-40A3-BA43-0D680E8AD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450E-93FA-486E-99CF-CFDDFD060177}" type="datetimeFigureOut">
              <a:rPr lang="en-AU" smtClean="0"/>
              <a:t>16/02/2019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FF0CA8-3D60-4C4F-8AA6-8572401D4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2EFD37-568C-4A31-90FC-2802DE917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6F5A-2BFF-42F3-BA8D-7C2BA9BF1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56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5685405-13B0-4BD0-8C35-660DF79A0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6499EA-F178-43C8-B5B6-9BB963F24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78648D-521C-4890-A36B-DEA2D2EA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450E-93FA-486E-99CF-CFDDFD060177}" type="datetimeFigureOut">
              <a:rPr lang="en-AU" smtClean="0"/>
              <a:t>16/02/2019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91D49D-D1B2-49FF-BC82-BC7FE1DC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C7484A-6FF9-40B6-950B-511A4FE2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6F5A-2BFF-42F3-BA8D-7C2BA9BF1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466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CE9545-06B3-438A-A8BD-F2AF929F5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D92E42-9451-4062-8B85-9828E1110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A0F003-4898-4626-B71C-2B2EBA29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450E-93FA-486E-99CF-CFDDFD060177}" type="datetimeFigureOut">
              <a:rPr lang="en-AU" smtClean="0"/>
              <a:t>16/02/2019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17069A-4DFE-434C-855C-0CB8D87BD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BEF952-89F8-4F1F-B9AB-BD2C6263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6F5A-2BFF-42F3-BA8D-7C2BA9BF1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857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688E98-E08D-4DF2-A3E4-B9CD0294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3259FF-F0C2-48EB-9880-6F26001F3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C59C0B-EFAA-41C6-8078-BF1B6B6E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450E-93FA-486E-99CF-CFDDFD060177}" type="datetimeFigureOut">
              <a:rPr lang="en-AU" smtClean="0"/>
              <a:t>16/02/2019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7B25E2-D6D2-4BA0-93EC-150E4D7A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1D6C67-49E0-45FE-B8C6-A9DEE429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6F5A-2BFF-42F3-BA8D-7C2BA9BF1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82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8DAFD-5015-4A3F-A02F-78D1D954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3AF606-82D6-4024-8CD4-D877197D4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C9514F9-D1D9-48E6-8CE6-C5FCC70A5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9AD5F2-1E5B-4871-A882-313E2EB7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450E-93FA-486E-99CF-CFDDFD060177}" type="datetimeFigureOut">
              <a:rPr lang="en-AU" smtClean="0"/>
              <a:t>16/02/2019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D36497-483C-4747-9E8C-47F2EBC8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11EE31-D934-42D1-BA50-03A2AED3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6F5A-2BFF-42F3-BA8D-7C2BA9BF1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71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FE43BD-A9CB-4D61-9767-5F94B733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370D8C-330D-493E-BC1A-BADE239FE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70EC191-5DF2-4074-8A8E-D688D211A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ABB5887-FC3F-413F-96B8-0712C2404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55D667-65B9-4B00-9719-D393D7967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A2D0D4E-CF8C-4007-A605-8E36FE68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450E-93FA-486E-99CF-CFDDFD060177}" type="datetimeFigureOut">
              <a:rPr lang="en-AU" smtClean="0"/>
              <a:t>16/02/2019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2CB5DE9-C34E-46DE-8CF3-0355473E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8B573C6-8788-4D34-9AFE-F082E542B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6F5A-2BFF-42F3-BA8D-7C2BA9BF1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83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2B116-0818-4738-B5BD-C4E45D65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A9C2C6F-E933-4483-8BCD-B81A69BD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450E-93FA-486E-99CF-CFDDFD060177}" type="datetimeFigureOut">
              <a:rPr lang="en-AU" smtClean="0"/>
              <a:t>16/02/2019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93B321-2A4E-4E02-BADF-A81B7E5E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D6DEABF-E28A-46A1-823F-E7EDE5D9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6F5A-2BFF-42F3-BA8D-7C2BA9BF1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04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C67BD81-45E2-4A32-A76F-1C72A15C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450E-93FA-486E-99CF-CFDDFD060177}" type="datetimeFigureOut">
              <a:rPr lang="en-AU" smtClean="0"/>
              <a:t>16/02/2019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7D7D23E-C431-45B2-BE94-3AAEACE3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D52117-9897-44C1-B3C6-654E1E38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6F5A-2BFF-42F3-BA8D-7C2BA9BF1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314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AAF37D-F328-43FB-A184-1ED15437B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6A83A6-C2D6-456F-8C27-4AC7D5382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C4243C-D7CA-4248-A3BC-4379870E6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98E3AC9-1D1F-47FE-8C5D-87F54C06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450E-93FA-486E-99CF-CFDDFD060177}" type="datetimeFigureOut">
              <a:rPr lang="en-AU" smtClean="0"/>
              <a:t>16/02/2019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BC1ED6B-4376-4CAF-AF85-8311FC1D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13FE9-278D-40A4-81D1-49DB121C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6F5A-2BFF-42F3-BA8D-7C2BA9BF1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140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CAD399-A5E9-4AA3-8622-9B202E2F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9A3ED1A-D7FC-43E6-BB00-928A33D49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C3CE711-B3BA-42F3-AF3D-2F01A3BDF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979B04-182A-4515-8A30-87D17383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450E-93FA-486E-99CF-CFDDFD060177}" type="datetimeFigureOut">
              <a:rPr lang="en-AU" smtClean="0"/>
              <a:t>16/02/2019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8EEAB7-73EA-42CD-B46D-82C6C5D6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BCC432-AFAD-4B3A-9B58-D91BF51E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56F5A-2BFF-42F3-BA8D-7C2BA9BF1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519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DB7A993-80CF-4319-93A6-8C6EDAC26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6A1426-A3CB-4DEE-A821-65635694A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73CE6E-2E91-48C9-951F-D40903041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9450E-93FA-486E-99CF-CFDDFD060177}" type="datetimeFigureOut">
              <a:rPr lang="en-AU" smtClean="0"/>
              <a:t>16/02/2019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0C70E-C082-4883-B9E7-1DCB1A29A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FBEA12-498D-4678-B8D9-D9DEF1AE5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56F5A-2BFF-42F3-BA8D-7C2BA9BF17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188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xybk.fuyin.tv/Books/PI_Study-Dan/b5/Student/13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D09FB8-ECF2-46E5-B130-CA5FB06B9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zh-CN" altLang="en-US" dirty="0"/>
              <a:t>但以理</a:t>
            </a:r>
            <a:r>
              <a:rPr lang="zh-CN" altLang="en-US" dirty="0" smtClean="0"/>
              <a:t>书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12DEE39-D8A7-417F-B3BB-75D2A8CA1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第</a:t>
            </a:r>
            <a:r>
              <a:rPr lang="zh-CN" altLang="en-US" sz="3600" dirty="0"/>
              <a:t>二</a:t>
            </a:r>
            <a:r>
              <a:rPr lang="zh-CN" altLang="en-US" sz="3600" dirty="0" smtClean="0"/>
              <a:t>讲 </a:t>
            </a:r>
            <a:r>
              <a:rPr lang="en-US" altLang="zh-CN" sz="3600" dirty="0" smtClean="0"/>
              <a:t>7</a:t>
            </a:r>
            <a:r>
              <a:rPr lang="en-AU" altLang="zh-CN" sz="3600" dirty="0" smtClean="0"/>
              <a:t>-</a:t>
            </a:r>
            <a:r>
              <a:rPr lang="en-US" altLang="zh-CN" sz="3600" dirty="0" smtClean="0"/>
              <a:t>12</a:t>
            </a:r>
            <a:r>
              <a:rPr lang="zh-CN" altLang="en-US" sz="3600" dirty="0" smtClean="0"/>
              <a:t>章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294519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第九章：七</a:t>
            </a:r>
            <a:r>
              <a:rPr lang="zh-CN" altLang="en-US" dirty="0" smtClean="0"/>
              <a:t>十个“七”的异</a:t>
            </a:r>
            <a:r>
              <a:rPr lang="zh-CN" altLang="en-US" dirty="0"/>
              <a:t>象</a:t>
            </a:r>
            <a:r>
              <a:rPr lang="zh-CN" altLang="en-US" dirty="0" smtClean="0"/>
              <a:t>（</a:t>
            </a:r>
            <a:r>
              <a:rPr lang="zh-CN" altLang="en-US" dirty="0"/>
              <a:t>二</a:t>
            </a:r>
            <a:r>
              <a:rPr lang="zh-CN" altLang="en-US" dirty="0" smtClean="0"/>
              <a:t>）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七个“七”：</a:t>
            </a:r>
            <a:r>
              <a:rPr lang="en-US" altLang="zh-CN" dirty="0" smtClean="0"/>
              <a:t>49</a:t>
            </a:r>
            <a:r>
              <a:rPr lang="zh-CN" altLang="en-US" dirty="0" smtClean="0"/>
              <a:t>年</a:t>
            </a:r>
            <a:endParaRPr lang="en-US" altLang="zh-CN" dirty="0" smtClean="0"/>
          </a:p>
          <a:p>
            <a:r>
              <a:rPr lang="zh-CN" altLang="en-US" dirty="0"/>
              <a:t>六十二</a:t>
            </a:r>
            <a:r>
              <a:rPr lang="zh-CN" altLang="en-US" dirty="0" smtClean="0"/>
              <a:t>个“七”：</a:t>
            </a:r>
            <a:r>
              <a:rPr lang="en-US" altLang="zh-CN" dirty="0" smtClean="0"/>
              <a:t>434</a:t>
            </a:r>
            <a:r>
              <a:rPr lang="zh-CN" altLang="en-US" dirty="0" smtClean="0"/>
              <a:t>年</a:t>
            </a:r>
            <a:endParaRPr lang="en-US" altLang="zh-CN" dirty="0" smtClean="0"/>
          </a:p>
          <a:p>
            <a:r>
              <a:rPr lang="zh-CN" altLang="en-US" dirty="0"/>
              <a:t>末了</a:t>
            </a:r>
            <a:r>
              <a:rPr lang="zh-CN" altLang="en-US" dirty="0" smtClean="0"/>
              <a:t>的“七”：</a:t>
            </a:r>
            <a:r>
              <a:rPr lang="en-US" altLang="zh-CN" dirty="0" smtClean="0"/>
              <a:t>7</a:t>
            </a:r>
            <a:r>
              <a:rPr lang="zh-CN" altLang="en-US" dirty="0" smtClean="0"/>
              <a:t>年</a:t>
            </a:r>
            <a:endParaRPr lang="en-US" altLang="zh-CN" dirty="0" smtClean="0"/>
          </a:p>
          <a:p>
            <a:r>
              <a:rPr lang="zh-CN" altLang="en-US" dirty="0"/>
              <a:t>三次召</a:t>
            </a:r>
            <a:r>
              <a:rPr lang="zh-CN" altLang="en-US" dirty="0" smtClean="0"/>
              <a:t>令（“出令重新建造耶路撒冷”）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波斯王古列元</a:t>
            </a:r>
            <a:r>
              <a:rPr lang="zh-CN" altLang="en-US" dirty="0" smtClean="0"/>
              <a:t>年（</a:t>
            </a:r>
            <a:r>
              <a:rPr lang="en-US" altLang="zh-CN" dirty="0" smtClean="0"/>
              <a:t>538 BC</a:t>
            </a:r>
            <a:r>
              <a:rPr lang="zh-CN" altLang="en-US" dirty="0" smtClean="0"/>
              <a:t>），所罗巴伯领导下的归回（</a:t>
            </a:r>
            <a:r>
              <a:rPr lang="zh-CN" altLang="en-US" dirty="0"/>
              <a:t>拉</a:t>
            </a:r>
            <a:r>
              <a:rPr lang="en-US" altLang="zh-CN" dirty="0"/>
              <a:t>1:1-3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/>
              <a:t>波斯</a:t>
            </a:r>
            <a:r>
              <a:rPr lang="zh-CN" altLang="en-US" b="1" dirty="0" smtClean="0"/>
              <a:t>王亚达薛西第七年（</a:t>
            </a:r>
            <a:r>
              <a:rPr lang="en-US" altLang="zh-CN" b="1" dirty="0" smtClean="0"/>
              <a:t>458 BC</a:t>
            </a:r>
            <a:r>
              <a:rPr lang="zh-CN" altLang="en-US" b="1" dirty="0" smtClean="0"/>
              <a:t>），王赐给文士以斯拉谕旨，让他带领以色列人归回耶路撒冷（拉</a:t>
            </a:r>
            <a:r>
              <a:rPr lang="en-US" altLang="zh-CN" b="1" dirty="0" smtClean="0"/>
              <a:t>7:11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亚</a:t>
            </a:r>
            <a:r>
              <a:rPr lang="zh-CN" altLang="en-US" dirty="0"/>
              <a:t>达薛</a:t>
            </a:r>
            <a:r>
              <a:rPr lang="zh-CN" altLang="en-US" dirty="0" smtClean="0"/>
              <a:t>西王第二十年（</a:t>
            </a:r>
            <a:r>
              <a:rPr lang="en-US" altLang="zh-CN" dirty="0" smtClean="0"/>
              <a:t>445 BC</a:t>
            </a:r>
            <a:r>
              <a:rPr lang="zh-CN" altLang="en-US" dirty="0" smtClean="0"/>
              <a:t>），尼希米归回（尼</a:t>
            </a:r>
            <a:r>
              <a:rPr lang="en-US" altLang="zh-CN" dirty="0" smtClean="0"/>
              <a:t>2:7</a:t>
            </a:r>
            <a:r>
              <a:rPr lang="zh-CN" altLang="en-US" dirty="0" smtClean="0"/>
              <a:t>）</a:t>
            </a:r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4802829" y="1882065"/>
            <a:ext cx="1855431" cy="683580"/>
            <a:chOff x="4536489" y="1917577"/>
            <a:chExt cx="1855431" cy="683580"/>
          </a:xfrm>
        </p:grpSpPr>
        <p:sp>
          <p:nvSpPr>
            <p:cNvPr id="4" name="Rectangle 3"/>
            <p:cNvSpPr/>
            <p:nvPr/>
          </p:nvSpPr>
          <p:spPr>
            <a:xfrm>
              <a:off x="4714041" y="2032984"/>
              <a:ext cx="1677879" cy="461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schemeClr val="tx1"/>
                  </a:solidFill>
                </a:rPr>
                <a:t>483</a:t>
              </a:r>
              <a:r>
                <a:rPr lang="zh-CN" altLang="en-US" sz="2400" dirty="0" smtClean="0">
                  <a:solidFill>
                    <a:schemeClr val="tx1"/>
                  </a:solidFill>
                </a:rPr>
                <a:t>年</a:t>
              </a:r>
              <a:endParaRPr lang="en-AU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4536489" y="1917577"/>
              <a:ext cx="372862" cy="683580"/>
            </a:xfrm>
            <a:prstGeom prst="rightBrace">
              <a:avLst>
                <a:gd name="adj1" fmla="val 8333"/>
                <a:gd name="adj2" fmla="val 51299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7851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第十章：但以理在异象中看见人子</a:t>
            </a:r>
            <a:endParaRPr lang="en-A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63968" y="1688213"/>
            <a:ext cx="76917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996600"/>
                </a:solidFill>
                <a:latin typeface="SimHei" pitchFamily="49" charset="-122"/>
                <a:ea typeface="SimHei" pitchFamily="49" charset="-122"/>
              </a:rPr>
              <a:t>但</a:t>
            </a:r>
            <a:r>
              <a:rPr lang="en-US" altLang="zh-CN" sz="2000" dirty="0" smtClean="0">
                <a:solidFill>
                  <a:srgbClr val="996600"/>
                </a:solidFill>
                <a:latin typeface="SimHei" pitchFamily="49" charset="-122"/>
                <a:ea typeface="SimHei" pitchFamily="49" charset="-122"/>
              </a:rPr>
              <a:t>10:5-6</a:t>
            </a: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SimHei" pitchFamily="49" charset="-122"/>
                <a:ea typeface="SimHei" pitchFamily="49" charset="-122"/>
              </a:rPr>
              <a:t>举目观看，见有一人身穿细麻衣，腰束乌法精金带。</a:t>
            </a: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SimHei" pitchFamily="49" charset="-122"/>
                <a:ea typeface="SimHei" pitchFamily="49" charset="-122"/>
              </a:rPr>
              <a:t>他身体如水苍玉，面貌如闪电，眼目如火把，</a:t>
            </a: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latin typeface="SimHei" pitchFamily="49" charset="-122"/>
                <a:ea typeface="SimHei" pitchFamily="49" charset="-122"/>
              </a:rPr>
              <a:t>手和脚如光明的铜，说话的声音如大众的声音。</a:t>
            </a:r>
            <a:endParaRPr lang="zh-TW" altLang="en-US" sz="20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392901"/>
            <a:ext cx="79248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996600"/>
                </a:solidFill>
                <a:latin typeface="SimHei" pitchFamily="49" charset="-122"/>
                <a:ea typeface="SimHei" pitchFamily="49" charset="-122"/>
              </a:rPr>
              <a:t>启</a:t>
            </a:r>
            <a:r>
              <a:rPr lang="en-US" altLang="zh-CN" sz="2000" dirty="0">
                <a:solidFill>
                  <a:srgbClr val="996600"/>
                </a:solidFill>
                <a:latin typeface="SimHei" pitchFamily="49" charset="-122"/>
                <a:ea typeface="SimHei" pitchFamily="49" charset="-122"/>
              </a:rPr>
              <a:t>1:12-16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我转过身来，要看是谁发声与我说话；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既转过来，就看见七个金灯台。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灯台中间有一位好像人子，</a:t>
            </a:r>
            <a:r>
              <a:rPr lang="zh-CN" altLang="en-US" sz="20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身穿长衣，直垂到脚，胸间束着金带。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他的头与发皆白，如白羊毛，如雪；</a:t>
            </a:r>
            <a:r>
              <a:rPr lang="zh-CN" altLang="en-US" sz="20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眼目如同火焰；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脚好像在炉中锻链光明的铜；声音如同众水的声音。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他右手拿着七星，从他口中出来一把两刃的利剑；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面貌如同烈日放光。</a:t>
            </a:r>
            <a:endParaRPr lang="zh-TW" altLang="en-US" sz="2000" dirty="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23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第十章：波斯魔君和希腊魔君</a:t>
            </a:r>
            <a:endParaRPr lang="en-A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6526" y="1790252"/>
            <a:ext cx="599606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996600"/>
                </a:solidFill>
                <a:latin typeface="SimHei" pitchFamily="49" charset="-122"/>
                <a:ea typeface="SimHei" pitchFamily="49" charset="-122"/>
              </a:rPr>
              <a:t>弗</a:t>
            </a:r>
            <a:r>
              <a:rPr lang="en-US" altLang="zh-CN" sz="2000" dirty="0">
                <a:solidFill>
                  <a:srgbClr val="996600"/>
                </a:solidFill>
                <a:latin typeface="SimHei" pitchFamily="49" charset="-122"/>
                <a:ea typeface="SimHei" pitchFamily="49" charset="-122"/>
              </a:rPr>
              <a:t>6:10-12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我还有末了的话：你们要靠着主，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倚赖他的大能大力作刚强的人。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要穿戴神所赐的全副军装，就能抵挡魔鬼的诡计。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因我们并不是与属血气的争战，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乃是与那些</a:t>
            </a:r>
            <a:r>
              <a:rPr lang="zh-CN" altLang="en-US" sz="20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执政的、掌权的、管辖这幽暗世界的，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以及</a:t>
            </a:r>
            <a:r>
              <a:rPr lang="zh-CN" altLang="en-US" sz="20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天空属灵气的恶魔</a:t>
            </a: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争战。</a:t>
            </a:r>
            <a:endParaRPr lang="zh-TW" altLang="en-US" sz="20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75186" y="1797778"/>
            <a:ext cx="4648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996600"/>
                </a:solidFill>
                <a:latin typeface="SimHei" pitchFamily="49" charset="-122"/>
                <a:ea typeface="SimHei" pitchFamily="49" charset="-122"/>
              </a:rPr>
              <a:t>但</a:t>
            </a:r>
            <a:r>
              <a:rPr lang="en-US" altLang="zh-CN" sz="2000" dirty="0">
                <a:solidFill>
                  <a:srgbClr val="996600"/>
                </a:solidFill>
                <a:latin typeface="SimHei" pitchFamily="49" charset="-122"/>
                <a:ea typeface="SimHei" pitchFamily="49" charset="-122"/>
              </a:rPr>
              <a:t>10:13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但</a:t>
            </a:r>
            <a:r>
              <a:rPr lang="zh-CN" altLang="en-US" sz="20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波斯国的魔君</a:t>
            </a: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拦阻我二十一日。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忽然有大君中的一位米迦勒来帮助我，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我就停留在波斯诸王那里。</a:t>
            </a:r>
            <a:endParaRPr lang="zh-TW" altLang="en-US" sz="20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75186" y="3550378"/>
            <a:ext cx="464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996600"/>
                </a:solidFill>
                <a:latin typeface="SimHei" pitchFamily="49" charset="-122"/>
                <a:ea typeface="SimHei" pitchFamily="49" charset="-122"/>
              </a:rPr>
              <a:t>但</a:t>
            </a:r>
            <a:r>
              <a:rPr lang="en-US" altLang="zh-CN" sz="2000" dirty="0">
                <a:solidFill>
                  <a:srgbClr val="996600"/>
                </a:solidFill>
                <a:latin typeface="SimHei" pitchFamily="49" charset="-122"/>
                <a:ea typeface="SimHei" pitchFamily="49" charset="-122"/>
              </a:rPr>
              <a:t>10:20</a:t>
            </a:r>
          </a:p>
          <a:p>
            <a:pPr>
              <a:lnSpc>
                <a:spcPct val="120000"/>
              </a:lnSpc>
            </a:pP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他就说：「你知道我为何来见你吗？现在我要回去与</a:t>
            </a:r>
            <a:r>
              <a:rPr lang="zh-CN" altLang="en-US" sz="20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波斯的魔君</a:t>
            </a: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争战，我去后，</a:t>
            </a:r>
            <a:r>
              <a:rPr lang="zh-CN" altLang="en-US" sz="20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希腊的魔君</a:t>
            </a:r>
            <a:r>
              <a:rPr lang="zh-CN" altLang="en-US" sz="2000" dirty="0">
                <a:latin typeface="SimHei" pitchFamily="49" charset="-122"/>
                <a:ea typeface="SimHei" pitchFamily="49" charset="-122"/>
              </a:rPr>
              <a:t>必来。」</a:t>
            </a:r>
            <a:endParaRPr lang="zh-TW" altLang="en-US" sz="2000" dirty="0"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56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zh-CN" altLang="en-US" dirty="0" smtClean="0"/>
              <a:t>十一章：真确书上的事（预言）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有关波斯与希腊的预言（但</a:t>
            </a:r>
            <a:r>
              <a:rPr lang="en-US" altLang="zh-CN" dirty="0" smtClean="0"/>
              <a:t>11:2-4 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有</a:t>
            </a:r>
            <a:r>
              <a:rPr lang="zh-CN" altLang="en-US" dirty="0" smtClean="0"/>
              <a:t>关埃及与叙利亚的预言（南方的王与北方的王）（但</a:t>
            </a:r>
            <a:r>
              <a:rPr lang="en-US" altLang="zh-CN" dirty="0" smtClean="0"/>
              <a:t>11:5-35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有</a:t>
            </a:r>
            <a:r>
              <a:rPr lang="zh-CN" altLang="en-US" dirty="0" smtClean="0"/>
              <a:t>关敌基督的预言（但</a:t>
            </a:r>
            <a:r>
              <a:rPr lang="en-US" altLang="zh-CN" dirty="0" smtClean="0"/>
              <a:t>11:36-45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zh-CN" altLang="en-US" b="1" dirty="0" smtClean="0"/>
              <a:t>参考资料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dirty="0" smtClean="0"/>
              <a:t>但以理书十一章中预言与历史的精确对应：</a:t>
            </a:r>
            <a:endParaRPr lang="en-AU" dirty="0" smtClean="0">
              <a:hlinkClick r:id="rId2"/>
            </a:endParaRPr>
          </a:p>
          <a:p>
            <a:pPr marL="0" indent="0">
              <a:buNone/>
            </a:pPr>
            <a:r>
              <a:rPr lang="en-AU" dirty="0" smtClean="0">
                <a:hlinkClick r:id="rId2"/>
              </a:rPr>
              <a:t>http</a:t>
            </a:r>
            <a:r>
              <a:rPr lang="en-AU" dirty="0">
                <a:hlinkClick r:id="rId2"/>
              </a:rPr>
              <a:t>://</a:t>
            </a:r>
            <a:r>
              <a:rPr lang="en-AU" dirty="0" smtClean="0">
                <a:hlinkClick r:id="rId2"/>
              </a:rPr>
              <a:t>xybk.fuyin.tv/Books/PI_Study-Dan/b5/Student/13.htm</a:t>
            </a: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50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两约之间年代表</a:t>
            </a:r>
            <a:endParaRPr lang="en-AU" dirty="0"/>
          </a:p>
        </p:txBody>
      </p:sp>
      <p:pic>
        <p:nvPicPr>
          <p:cNvPr id="4" name="Picture 4" descr="ot_nt_g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62" y="2220906"/>
            <a:ext cx="8743950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13700" y="1951031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600">
                <a:ea typeface="SimHei" pitchFamily="49" charset="-122"/>
              </a:rPr>
              <a:t>500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61500" y="1920869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600">
                <a:ea typeface="SimHei" pitchFamily="49" charset="-122"/>
              </a:rPr>
              <a:t>400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09300" y="1920869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600">
                <a:ea typeface="SimHei" pitchFamily="49" charset="-122"/>
              </a:rPr>
              <a:t>300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57100" y="1920869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600">
                <a:ea typeface="SimHei" pitchFamily="49" charset="-122"/>
              </a:rPr>
              <a:t>200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373150" y="1920869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600">
                <a:ea typeface="SimHei" pitchFamily="49" charset="-122"/>
              </a:rPr>
              <a:t>100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9914612" y="1920869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600">
                <a:ea typeface="SimHei" pitchFamily="49" charset="-122"/>
              </a:rPr>
              <a:t>0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56375" y="1943094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600" dirty="0">
                <a:ea typeface="SimHei" pitchFamily="49" charset="-122"/>
              </a:rPr>
              <a:t>600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45262" y="1698619"/>
            <a:ext cx="465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 dirty="0">
                <a:ea typeface="SimHei" pitchFamily="49" charset="-122"/>
              </a:rPr>
              <a:t>BC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2342237" y="260190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115043" y="3135306"/>
            <a:ext cx="49725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ea typeface="SimHei" pitchFamily="49" charset="-122"/>
              </a:rPr>
              <a:t>被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掳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归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回</a:t>
            </a:r>
            <a:endParaRPr lang="zh-CN" altLang="en-US" sz="1600" dirty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endParaRPr lang="en-US" altLang="zh-CN" sz="1600" dirty="0" smtClean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endParaRPr lang="zh-CN" altLang="en-US" sz="1600" dirty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r>
              <a:rPr lang="en-US" altLang="zh-CN" sz="1600" dirty="0">
                <a:solidFill>
                  <a:schemeClr val="accent2"/>
                </a:solidFill>
                <a:ea typeface="SimHei" pitchFamily="49" charset="-122"/>
              </a:rPr>
              <a:t>536</a:t>
            </a:r>
            <a:endParaRPr lang="en-US" altLang="zh-TW" sz="1600" dirty="0">
              <a:solidFill>
                <a:schemeClr val="accent2"/>
              </a:solidFill>
              <a:ea typeface="SimHei" pitchFamily="49" charset="-122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336262" y="260190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109068" y="3135306"/>
            <a:ext cx="497251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ea typeface="SimHei" pitchFamily="49" charset="-122"/>
              </a:rPr>
              <a:t>希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腊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时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期</a:t>
            </a:r>
            <a:endParaRPr lang="zh-CN" altLang="en-US" sz="1600" dirty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endParaRPr lang="en-US" altLang="zh-CN" sz="1600" dirty="0" smtClean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endParaRPr lang="zh-CN" altLang="en-US" sz="1600" dirty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r>
              <a:rPr lang="en-US" altLang="zh-CN" sz="1600" dirty="0">
                <a:solidFill>
                  <a:schemeClr val="accent2"/>
                </a:solidFill>
                <a:ea typeface="SimHei" pitchFamily="49" charset="-122"/>
              </a:rPr>
              <a:t>333</a:t>
            </a:r>
            <a:br>
              <a:rPr lang="en-US" altLang="zh-CN" sz="1600" dirty="0">
                <a:solidFill>
                  <a:schemeClr val="accent2"/>
                </a:solidFill>
                <a:ea typeface="SimHei" pitchFamily="49" charset="-122"/>
              </a:rPr>
            </a:br>
            <a:r>
              <a:rPr lang="en-US" altLang="zh-CN" sz="1600" dirty="0">
                <a:solidFill>
                  <a:schemeClr val="accent2"/>
                </a:solidFill>
                <a:ea typeface="SimHei" pitchFamily="49" charset="-122"/>
              </a:rPr>
              <a:t>|</a:t>
            </a:r>
          </a:p>
          <a:p>
            <a:pPr algn="ctr"/>
            <a:r>
              <a:rPr lang="en-US" altLang="zh-CN" sz="1600" dirty="0">
                <a:solidFill>
                  <a:schemeClr val="accent2"/>
                </a:solidFill>
                <a:ea typeface="SimHei" pitchFamily="49" charset="-122"/>
              </a:rPr>
              <a:t>323</a:t>
            </a:r>
            <a:endParaRPr lang="en-US" altLang="zh-TW" sz="1600" dirty="0">
              <a:solidFill>
                <a:schemeClr val="accent2"/>
              </a:solidFill>
              <a:ea typeface="SimHei" pitchFamily="49" charset="-122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3844012" y="260190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616818" y="3135306"/>
            <a:ext cx="497251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ea typeface="SimHei" pitchFamily="49" charset="-122"/>
              </a:rPr>
              <a:t>波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斯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时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期</a:t>
            </a:r>
            <a:endParaRPr lang="zh-CN" altLang="en-US" sz="1600" dirty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endParaRPr lang="en-US" altLang="zh-CN" sz="1600" dirty="0" smtClean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endParaRPr lang="zh-CN" altLang="en-US" sz="1600" dirty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r>
              <a:rPr lang="en-US" altLang="zh-CN" sz="1600" dirty="0">
                <a:solidFill>
                  <a:schemeClr val="accent2"/>
                </a:solidFill>
                <a:ea typeface="SimHei" pitchFamily="49" charset="-122"/>
              </a:rPr>
              <a:t>536</a:t>
            </a:r>
          </a:p>
          <a:p>
            <a:pPr algn="ctr"/>
            <a:r>
              <a:rPr lang="en-US" altLang="zh-CN" sz="1600" dirty="0">
                <a:solidFill>
                  <a:schemeClr val="accent2"/>
                </a:solidFill>
                <a:ea typeface="SimHei" pitchFamily="49" charset="-122"/>
              </a:rPr>
              <a:t>|</a:t>
            </a:r>
          </a:p>
          <a:p>
            <a:pPr algn="ctr"/>
            <a:r>
              <a:rPr lang="en-US" altLang="zh-CN" sz="1600" dirty="0">
                <a:solidFill>
                  <a:schemeClr val="accent2"/>
                </a:solidFill>
                <a:ea typeface="SimHei" pitchFamily="49" charset="-122"/>
              </a:rPr>
              <a:t>333</a:t>
            </a:r>
            <a:endParaRPr lang="en-US" altLang="zh-TW" sz="1600" dirty="0">
              <a:solidFill>
                <a:schemeClr val="accent2"/>
              </a:solidFill>
              <a:ea typeface="SimHei" pitchFamily="49" charset="-122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6326862" y="260190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099668" y="3135306"/>
            <a:ext cx="497251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ea typeface="SimHei" pitchFamily="49" charset="-122"/>
              </a:rPr>
              <a:t>埃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及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时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期</a:t>
            </a:r>
            <a:endParaRPr lang="zh-CN" altLang="en-US" sz="1600" dirty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endParaRPr lang="en-US" altLang="zh-CN" sz="1600" dirty="0" smtClean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endParaRPr lang="zh-CN" altLang="en-US" sz="1600" dirty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r>
              <a:rPr lang="en-US" altLang="zh-CN" sz="1600" dirty="0">
                <a:solidFill>
                  <a:schemeClr val="accent2"/>
                </a:solidFill>
                <a:ea typeface="SimHei" pitchFamily="49" charset="-122"/>
              </a:rPr>
              <a:t>323</a:t>
            </a:r>
          </a:p>
          <a:p>
            <a:pPr algn="ctr"/>
            <a:r>
              <a:rPr lang="en-US" altLang="zh-CN" sz="1600" dirty="0">
                <a:solidFill>
                  <a:schemeClr val="accent2"/>
                </a:solidFill>
                <a:ea typeface="SimHei" pitchFamily="49" charset="-122"/>
              </a:rPr>
              <a:t>|</a:t>
            </a:r>
          </a:p>
          <a:p>
            <a:pPr algn="ctr"/>
            <a:r>
              <a:rPr lang="en-US" altLang="zh-CN" sz="1600" dirty="0">
                <a:solidFill>
                  <a:schemeClr val="accent2"/>
                </a:solidFill>
                <a:ea typeface="SimHei" pitchFamily="49" charset="-122"/>
              </a:rPr>
              <a:t>204</a:t>
            </a:r>
            <a:endParaRPr lang="en-US" altLang="zh-TW" sz="1600" dirty="0">
              <a:solidFill>
                <a:schemeClr val="accent2"/>
              </a:solidFill>
              <a:ea typeface="SimHei" pitchFamily="49" charset="-122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7425412" y="260190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198218" y="3135306"/>
            <a:ext cx="497251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ea typeface="SimHei" pitchFamily="49" charset="-122"/>
              </a:rPr>
              <a:t>叙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利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亚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时</a:t>
            </a:r>
          </a:p>
          <a:p>
            <a:pPr algn="ctr"/>
            <a:r>
              <a:rPr lang="zh-CN" altLang="en-US" dirty="0" smtClean="0">
                <a:ea typeface="SimHei" pitchFamily="49" charset="-122"/>
              </a:rPr>
              <a:t>期</a:t>
            </a:r>
            <a:endParaRPr lang="en-US" altLang="zh-CN" dirty="0" smtClean="0">
              <a:ea typeface="SimHei" pitchFamily="49" charset="-122"/>
            </a:endParaRPr>
          </a:p>
          <a:p>
            <a:pPr algn="ctr"/>
            <a:endParaRPr lang="zh-CN" altLang="en-US" sz="1600" dirty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r>
              <a:rPr lang="en-US" altLang="zh-CN" sz="1600" dirty="0" smtClean="0">
                <a:solidFill>
                  <a:schemeClr val="accent2"/>
                </a:solidFill>
                <a:ea typeface="SimHei" pitchFamily="49" charset="-122"/>
              </a:rPr>
              <a:t>204</a:t>
            </a:r>
            <a:endParaRPr lang="en-US" altLang="zh-CN" sz="1600" dirty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r>
              <a:rPr lang="en-US" altLang="zh-CN" sz="1600" dirty="0">
                <a:solidFill>
                  <a:schemeClr val="accent2"/>
                </a:solidFill>
                <a:ea typeface="SimHei" pitchFamily="49" charset="-122"/>
              </a:rPr>
              <a:t>|</a:t>
            </a:r>
          </a:p>
          <a:p>
            <a:pPr algn="ctr"/>
            <a:r>
              <a:rPr lang="en-US" altLang="zh-CN" sz="1600" dirty="0">
                <a:solidFill>
                  <a:schemeClr val="accent2"/>
                </a:solidFill>
                <a:ea typeface="SimHei" pitchFamily="49" charset="-122"/>
              </a:rPr>
              <a:t>165</a:t>
            </a:r>
            <a:endParaRPr lang="en-US" altLang="zh-TW" sz="1600" dirty="0">
              <a:solidFill>
                <a:schemeClr val="accent2"/>
              </a:solidFill>
              <a:ea typeface="SimHei" pitchFamily="49" charset="-122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8384262" y="260190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8157068" y="3135306"/>
            <a:ext cx="497251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ea typeface="SimHei" pitchFamily="49" charset="-122"/>
              </a:rPr>
              <a:t>马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加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比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时</a:t>
            </a:r>
          </a:p>
          <a:p>
            <a:pPr algn="ctr"/>
            <a:r>
              <a:rPr lang="zh-CN" altLang="en-US" dirty="0" smtClean="0">
                <a:ea typeface="SimHei" pitchFamily="49" charset="-122"/>
              </a:rPr>
              <a:t>期</a:t>
            </a:r>
            <a:endParaRPr lang="en-US" altLang="zh-CN" dirty="0" smtClean="0">
              <a:ea typeface="SimHei" pitchFamily="49" charset="-122"/>
            </a:endParaRPr>
          </a:p>
          <a:p>
            <a:pPr algn="ctr"/>
            <a:endParaRPr lang="zh-CN" altLang="en-US" sz="1600" dirty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r>
              <a:rPr lang="en-US" altLang="zh-CN" sz="1600" dirty="0" smtClean="0">
                <a:solidFill>
                  <a:schemeClr val="accent2"/>
                </a:solidFill>
                <a:ea typeface="SimHei" pitchFamily="49" charset="-122"/>
              </a:rPr>
              <a:t>165</a:t>
            </a:r>
            <a:endParaRPr lang="en-US" altLang="zh-CN" sz="1600" dirty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r>
              <a:rPr lang="en-US" altLang="zh-CN" sz="1600" dirty="0">
                <a:solidFill>
                  <a:schemeClr val="accent2"/>
                </a:solidFill>
                <a:ea typeface="SimHei" pitchFamily="49" charset="-122"/>
              </a:rPr>
              <a:t>|</a:t>
            </a:r>
          </a:p>
          <a:p>
            <a:pPr algn="ctr"/>
            <a:r>
              <a:rPr lang="en-US" altLang="zh-CN" sz="1600" dirty="0">
                <a:solidFill>
                  <a:schemeClr val="accent2"/>
                </a:solidFill>
                <a:ea typeface="SimHei" pitchFamily="49" charset="-122"/>
              </a:rPr>
              <a:t>63</a:t>
            </a:r>
            <a:endParaRPr lang="en-US" altLang="zh-TW" sz="1600" dirty="0">
              <a:solidFill>
                <a:schemeClr val="accent2"/>
              </a:solidFill>
              <a:ea typeface="SimHei" pitchFamily="49" charset="-122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9679662" y="260190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9494138" y="3135306"/>
            <a:ext cx="415498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ea typeface="SimHei" pitchFamily="49" charset="-122"/>
              </a:rPr>
              <a:t>罗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马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时</a:t>
            </a:r>
          </a:p>
          <a:p>
            <a:pPr algn="ctr"/>
            <a:r>
              <a:rPr lang="zh-CN" altLang="en-US" dirty="0">
                <a:ea typeface="SimHei" pitchFamily="49" charset="-122"/>
              </a:rPr>
              <a:t>期</a:t>
            </a:r>
            <a:endParaRPr lang="zh-CN" altLang="en-US" sz="1600" dirty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endParaRPr lang="en-US" altLang="zh-CN" sz="1600" dirty="0" smtClean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endParaRPr lang="zh-CN" altLang="en-US" sz="1600" dirty="0">
              <a:solidFill>
                <a:schemeClr val="accent2"/>
              </a:solidFill>
              <a:ea typeface="SimHei" pitchFamily="49" charset="-122"/>
            </a:endParaRPr>
          </a:p>
          <a:p>
            <a:pPr algn="ctr"/>
            <a:r>
              <a:rPr lang="en-US" altLang="zh-CN" sz="1600" dirty="0">
                <a:solidFill>
                  <a:schemeClr val="accent2"/>
                </a:solidFill>
                <a:ea typeface="SimHei" pitchFamily="49" charset="-122"/>
              </a:rPr>
              <a:t>63</a:t>
            </a:r>
          </a:p>
          <a:p>
            <a:pPr algn="ctr"/>
            <a:r>
              <a:rPr lang="en-US" altLang="zh-CN" sz="1600" dirty="0">
                <a:solidFill>
                  <a:schemeClr val="accent2"/>
                </a:solidFill>
                <a:ea typeface="SimHei" pitchFamily="49" charset="-122"/>
              </a:rPr>
              <a:t>|</a:t>
            </a:r>
            <a:endParaRPr lang="en-US" altLang="zh-TW" sz="1600" dirty="0">
              <a:solidFill>
                <a:schemeClr val="accent2"/>
              </a:solidFill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54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zh-CN" altLang="en-US" dirty="0" smtClean="0"/>
              <a:t>十二章：末日的预言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大灾难（但</a:t>
            </a:r>
            <a:r>
              <a:rPr lang="en-US" altLang="zh-CN" dirty="0" smtClean="0"/>
              <a:t>12:1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生命册（但</a:t>
            </a:r>
            <a:r>
              <a:rPr lang="en-US" altLang="zh-CN" dirty="0"/>
              <a:t>12:1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复活（但</a:t>
            </a:r>
            <a:r>
              <a:rPr lang="en-US" altLang="zh-CN" dirty="0" smtClean="0"/>
              <a:t>12:2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永生（但</a:t>
            </a:r>
            <a:r>
              <a:rPr lang="en-US" altLang="zh-CN" dirty="0" smtClean="0"/>
              <a:t>12:2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神给但以理的指示：隐藏这话，封闭这书，直到末</a:t>
            </a:r>
            <a:r>
              <a:rPr lang="zh-CN" altLang="en-US" dirty="0"/>
              <a:t>时</a:t>
            </a:r>
            <a:r>
              <a:rPr lang="zh-CN" altLang="en-US" dirty="0" smtClean="0"/>
              <a:t>。（</a:t>
            </a:r>
            <a:r>
              <a:rPr lang="zh-CN" altLang="en-US" dirty="0"/>
              <a:t>但</a:t>
            </a:r>
            <a:r>
              <a:rPr lang="en-US" altLang="zh-CN" dirty="0" smtClean="0"/>
              <a:t>12:4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何时应验？</a:t>
            </a:r>
            <a:endParaRPr lang="en-US" altLang="zh-CN" dirty="0" smtClean="0"/>
          </a:p>
          <a:p>
            <a:r>
              <a:rPr lang="zh-CN" altLang="en-US" dirty="0" smtClean="0"/>
              <a:t>安慰和应许：“你且去等候结局，因为你必安歇；到了末时，你必起来享受你的福分。”（但</a:t>
            </a:r>
            <a:r>
              <a:rPr lang="en-US" altLang="zh-CN" dirty="0" smtClean="0"/>
              <a:t>12:13</a:t>
            </a:r>
            <a:r>
              <a:rPr lang="zh-CN" altLang="en-US" dirty="0" smtClean="0"/>
              <a:t>）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93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思考题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但以理书第九章中讲到但以理在祷告中认罪。圣经没有记载但以理有什么罪，他为什么向神认罪祈求？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但以理一生</a:t>
            </a:r>
            <a:r>
              <a:rPr lang="zh-CN" altLang="en-US" dirty="0" smtClean="0"/>
              <a:t>服</a:t>
            </a:r>
            <a:r>
              <a:rPr lang="zh-CN" altLang="en-US" dirty="0"/>
              <a:t>事</a:t>
            </a:r>
            <a:r>
              <a:rPr lang="zh-CN" altLang="en-US" dirty="0" smtClean="0"/>
              <a:t>外邦的王。他所服事的每一个王最终都因着他的见证归荣耀给但以理神。请谈一谈我们今天在职场、工作中怎样让神在我们身上得着</a:t>
            </a:r>
            <a:r>
              <a:rPr lang="zh-CN" altLang="en-US" smtClean="0"/>
              <a:t>荣</a:t>
            </a:r>
            <a:r>
              <a:rPr lang="zh-CN" altLang="en-US" smtClean="0"/>
              <a:t>耀，以</a:t>
            </a:r>
            <a:r>
              <a:rPr lang="zh-CN" altLang="en-US" dirty="0" smtClean="0"/>
              <a:t>至于让不信的人因我们得以认识我们所信的神。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79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被掳与归回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281398"/>
              </p:ext>
            </p:extLst>
          </p:nvPr>
        </p:nvGraphicFramePr>
        <p:xfrm>
          <a:off x="1011060" y="1634039"/>
          <a:ext cx="9642143" cy="45781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01758"/>
                <a:gridCol w="2285329"/>
                <a:gridCol w="6155056"/>
              </a:tblGrid>
              <a:tr h="484208"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主前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被掳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b="0" dirty="0"/>
                    </a:p>
                  </a:txBody>
                  <a:tcPr/>
                </a:tc>
              </a:tr>
              <a:tr h="484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dirty="0" smtClean="0"/>
                        <a:t>606</a:t>
                      </a:r>
                      <a:endParaRPr lang="en-AU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dirty="0" smtClean="0"/>
                        <a:t>但以理</a:t>
                      </a:r>
                      <a:endParaRPr lang="en-AU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dirty="0" smtClean="0"/>
                        <a:t>第一次被掳（王室贵胄，上层社会，年轻人）</a:t>
                      </a:r>
                      <a:endParaRPr lang="en-AU" sz="2400" b="0" dirty="0" smtClean="0"/>
                    </a:p>
                  </a:txBody>
                  <a:tcPr/>
                </a:tc>
              </a:tr>
              <a:tr h="484208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597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/>
                        <a:t>以西结</a:t>
                      </a: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smtClean="0"/>
                        <a:t>第二次被掳（一万人，工匠）</a:t>
                      </a:r>
                      <a:endParaRPr lang="en-AU" sz="2400" smtClean="0"/>
                    </a:p>
                  </a:txBody>
                  <a:tcPr/>
                </a:tc>
              </a:tr>
              <a:tr h="484208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586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其余百姓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第三次被掳（圣城、圣殿遭摧毁）</a:t>
                      </a:r>
                      <a:endParaRPr lang="en-AU" sz="2400" dirty="0"/>
                    </a:p>
                  </a:txBody>
                  <a:tcPr/>
                </a:tc>
              </a:tr>
              <a:tr h="484208">
                <a:tc>
                  <a:txBody>
                    <a:bodyPr/>
                    <a:lstStyle/>
                    <a:p>
                      <a:endParaRPr lang="en-A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/>
                        <a:t>归回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2400" dirty="0"/>
                    </a:p>
                  </a:txBody>
                  <a:tcPr/>
                </a:tc>
              </a:tr>
              <a:tr h="835755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536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所罗巴伯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巴比伦亡于波斯（</a:t>
                      </a:r>
                      <a:r>
                        <a:rPr lang="en-US" altLang="zh-CN" sz="2400" dirty="0" smtClean="0"/>
                        <a:t>539</a:t>
                      </a:r>
                      <a:r>
                        <a:rPr lang="zh-CN" altLang="en-US" sz="2400" dirty="0" smtClean="0"/>
                        <a:t>）</a:t>
                      </a:r>
                      <a:endParaRPr lang="en-US" altLang="zh-CN" sz="2400" dirty="0" smtClean="0"/>
                    </a:p>
                    <a:p>
                      <a:r>
                        <a:rPr lang="zh-CN" altLang="en-US" sz="2400" dirty="0" smtClean="0"/>
                        <a:t>波斯古列王允许归回（五万人）</a:t>
                      </a:r>
                      <a:endParaRPr lang="en-US" altLang="zh-CN" sz="2400" dirty="0" smtClean="0"/>
                    </a:p>
                    <a:p>
                      <a:r>
                        <a:rPr lang="zh-CN" altLang="en-US" sz="2400" dirty="0" smtClean="0"/>
                        <a:t>重建圣殿（</a:t>
                      </a:r>
                      <a:r>
                        <a:rPr lang="en-US" altLang="zh-CN" sz="2400" dirty="0" smtClean="0"/>
                        <a:t>516</a:t>
                      </a:r>
                      <a:r>
                        <a:rPr lang="zh-CN" altLang="en-US" sz="2400" dirty="0" smtClean="0"/>
                        <a:t>）</a:t>
                      </a:r>
                      <a:endParaRPr lang="en-US" altLang="zh-CN" sz="2400" dirty="0" smtClean="0"/>
                    </a:p>
                  </a:txBody>
                  <a:tcPr/>
                </a:tc>
              </a:tr>
              <a:tr h="484208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458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以斯拉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/>
                        <a:t>恢复信仰</a:t>
                      </a:r>
                      <a:endParaRPr lang="en-AU" sz="2400" dirty="0"/>
                    </a:p>
                  </a:txBody>
                  <a:tcPr/>
                </a:tc>
              </a:tr>
              <a:tr h="484208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445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尼希米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重建城墙</a:t>
                      </a:r>
                      <a:endParaRPr lang="en-A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3116063" y="1765303"/>
            <a:ext cx="816747" cy="205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Left Arrow 7"/>
          <p:cNvSpPr/>
          <p:nvPr/>
        </p:nvSpPr>
        <p:spPr>
          <a:xfrm>
            <a:off x="3080550" y="3701969"/>
            <a:ext cx="852259" cy="1864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71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538" y="372876"/>
            <a:ext cx="8816340" cy="605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第七章</a:t>
            </a:r>
            <a:r>
              <a:rPr lang="zh-CN" altLang="en-US" dirty="0" smtClean="0"/>
              <a:t>：但以理梦见四兽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39" y="1594796"/>
            <a:ext cx="11185863" cy="4921413"/>
          </a:xfrm>
        </p:spPr>
        <p:txBody>
          <a:bodyPr>
            <a:no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2600" dirty="0"/>
              <a:t>头一个像狮子，有鹰的翅膀；我正观看的时候，兽的翅膀被拔去，兽从地上得立起来，用两脚站立，像人一样，又得了人心</a:t>
            </a:r>
            <a:r>
              <a:rPr lang="zh-CN" altLang="en-US" sz="2600" dirty="0" smtClean="0"/>
              <a:t>。</a:t>
            </a:r>
            <a:endParaRPr lang="en-US" altLang="zh-CN" sz="26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2600" dirty="0"/>
              <a:t>又有一兽如熊，就是第二兽，旁跨而坐，口齿内衔着三根肋骨。有吩咐这兽的说</a:t>
            </a:r>
            <a:r>
              <a:rPr lang="zh-CN" altLang="en-US" sz="2600" dirty="0" smtClean="0"/>
              <a:t>：“起</a:t>
            </a:r>
            <a:r>
              <a:rPr lang="zh-CN" altLang="en-US" sz="2600" dirty="0"/>
              <a:t>来吞吃多肉</a:t>
            </a:r>
            <a:r>
              <a:rPr lang="zh-CN" altLang="en-US" sz="2600" dirty="0" smtClean="0"/>
              <a:t>。”</a:t>
            </a:r>
            <a:endParaRPr lang="en-US" altLang="zh-CN" sz="26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2600" dirty="0"/>
              <a:t>此后我观看，又有一兽如豹，背上有鸟的四个翅膀；这兽有四个头，又得了权柄</a:t>
            </a:r>
            <a:r>
              <a:rPr lang="zh-CN" altLang="en-US" sz="2600" dirty="0" smtClean="0"/>
              <a:t>。</a:t>
            </a:r>
            <a:endParaRPr lang="en-US" altLang="zh-CN" sz="26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zh-CN" altLang="en-US" sz="2600" b="1" dirty="0"/>
              <a:t>其后我在夜间的异象中观看，见第四兽甚是可怕，极其强壮，大有力量，有大铁牙，吞吃嚼碎，所剩下的用脚践踏。这兽与前三兽大不相同，头有十角。我正观看这些角，见其中又长起一个小角；先前的角中有三角在这角前，连根被他拔出来。这角有眼，像人的眼，有口说夸大的话</a:t>
            </a:r>
            <a:r>
              <a:rPr lang="zh-CN" altLang="en-US" sz="2600" b="1" dirty="0" smtClean="0"/>
              <a:t>。</a:t>
            </a:r>
            <a:endParaRPr lang="en-US" altLang="zh-CN" sz="2600" b="1" dirty="0"/>
          </a:p>
        </p:txBody>
      </p:sp>
    </p:spTree>
    <p:extLst>
      <p:ext uri="{BB962C8B-B14F-4D97-AF65-F5344CB8AC3E}">
        <p14:creationId xmlns:p14="http://schemas.microsoft.com/office/powerpoint/2010/main" val="36850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第七章：但以</a:t>
            </a:r>
            <a:r>
              <a:rPr lang="zh-CN" altLang="en-US" dirty="0" smtClean="0"/>
              <a:t>理在异象中见到神</a:t>
            </a:r>
            <a:r>
              <a:rPr lang="zh-CN" altLang="en-US" dirty="0"/>
              <a:t>和人子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我观看，见有宝座设立，上头坐着亘古常在</a:t>
            </a:r>
            <a:r>
              <a:rPr lang="zh-CN" altLang="en-US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者。</a:t>
            </a:r>
            <a:r>
              <a:rPr lang="zh-CN" altLang="en-US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他的衣服洁白如雪，头发如纯净的羊毛。宝座乃火焰，其轮乃烈火。从他面前有</a:t>
            </a:r>
            <a:r>
              <a:rPr lang="zh-CN" altLang="en-US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火像</a:t>
            </a:r>
            <a:r>
              <a:rPr lang="zh-CN" altLang="en-US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河发</a:t>
            </a:r>
            <a:r>
              <a:rPr lang="zh-CN" altLang="en-US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出。事</a:t>
            </a:r>
            <a:r>
              <a:rPr lang="zh-CN" altLang="en-US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奉他的有千</a:t>
            </a:r>
            <a:r>
              <a:rPr lang="zh-CN" altLang="en-US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千；在</a:t>
            </a:r>
            <a:r>
              <a:rPr lang="zh-CN" altLang="en-US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他面前侍立的有万万；他坐着要行审判，案卷都展开了</a:t>
            </a:r>
            <a:r>
              <a:rPr lang="zh-CN" altLang="en-US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。（但</a:t>
            </a:r>
            <a:r>
              <a:rPr lang="en-US" altLang="zh-CN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7:9-10</a:t>
            </a:r>
            <a:r>
              <a:rPr lang="zh-CN" altLang="en-US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）</a:t>
            </a:r>
            <a:endParaRPr lang="en-US" altLang="zh-CN" dirty="0" smtClean="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我在夜间的异象</a:t>
            </a:r>
            <a:r>
              <a:rPr lang="zh-CN" altLang="en-US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中观看，见有一位像人子的，驾着天云而来；被领到</a:t>
            </a:r>
            <a:r>
              <a:rPr lang="zh-CN" altLang="en-US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亘</a:t>
            </a:r>
            <a:r>
              <a:rPr lang="zh-CN" altLang="en-US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古常在者面前。得了权柄、荣耀、国度，使各方、各国、各族的人都事奉他。他的权柄是永远的，不能废去；他的国必不败坏。（但</a:t>
            </a:r>
            <a:r>
              <a:rPr lang="en-US" altLang="zh-CN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7:13-14</a:t>
            </a:r>
            <a:r>
              <a:rPr lang="zh-CN" altLang="en-US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）</a:t>
            </a:r>
            <a:endParaRPr lang="en-AU" dirty="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第八章</a:t>
            </a:r>
            <a:r>
              <a:rPr lang="zh-CN" altLang="en-US" dirty="0"/>
              <a:t>：公</a:t>
            </a:r>
            <a:r>
              <a:rPr lang="zh-CN" altLang="en-US" dirty="0" smtClean="0"/>
              <a:t>绵羊和公山羊的异象（一）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85" y="1825625"/>
            <a:ext cx="11620870" cy="461068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双角的公绵羊：玛代和波斯王</a:t>
            </a:r>
            <a:endParaRPr lang="en-US" altLang="zh-CN" dirty="0" smtClean="0"/>
          </a:p>
          <a:p>
            <a:r>
              <a:rPr lang="zh-CN" altLang="en-US" dirty="0"/>
              <a:t>公山</a:t>
            </a:r>
            <a:r>
              <a:rPr lang="zh-CN" altLang="en-US" dirty="0" smtClean="0"/>
              <a:t>羊：希腊王</a:t>
            </a:r>
            <a:endParaRPr lang="en-US" altLang="zh-CN" dirty="0" smtClean="0"/>
          </a:p>
          <a:p>
            <a:pPr lvl="1"/>
            <a:r>
              <a:rPr lang="zh-CN" altLang="en-US" sz="2800" dirty="0" smtClean="0"/>
              <a:t>“两</a:t>
            </a:r>
            <a:r>
              <a:rPr lang="zh-CN" altLang="en-US" sz="2800" dirty="0"/>
              <a:t>眼当</a:t>
            </a:r>
            <a:r>
              <a:rPr lang="zh-CN" altLang="en-US" sz="2800" dirty="0" smtClean="0"/>
              <a:t>中有一非</a:t>
            </a:r>
            <a:r>
              <a:rPr lang="zh-CN" altLang="en-US" sz="2800" dirty="0"/>
              <a:t>常的</a:t>
            </a:r>
            <a:r>
              <a:rPr lang="zh-CN" altLang="en-US" sz="2800" dirty="0" smtClean="0"/>
              <a:t>角”：希腊帝国的头一个王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亚历山大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“正</a:t>
            </a:r>
            <a:r>
              <a:rPr lang="zh-CN" altLang="en-US" sz="2800" dirty="0"/>
              <a:t>强盛的时候</a:t>
            </a:r>
            <a:r>
              <a:rPr lang="zh-CN" altLang="en-US" sz="2800" dirty="0" smtClean="0"/>
              <a:t>，那大</a:t>
            </a:r>
            <a:r>
              <a:rPr lang="zh-CN" altLang="en-US" sz="2800" dirty="0"/>
              <a:t>角折断</a:t>
            </a:r>
            <a:r>
              <a:rPr lang="zh-CN" altLang="en-US" sz="2800" dirty="0" smtClean="0"/>
              <a:t>了”：亚历山大（</a:t>
            </a:r>
            <a:r>
              <a:rPr lang="en-US" altLang="zh-CN" sz="2800" dirty="0" smtClean="0"/>
              <a:t>356 – 323 BC</a:t>
            </a:r>
            <a:r>
              <a:rPr lang="zh-CN" altLang="en-US" sz="2800" dirty="0" smtClean="0"/>
              <a:t>）英年早逝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“又在</a:t>
            </a:r>
            <a:r>
              <a:rPr lang="zh-CN" altLang="en-US" sz="2800" dirty="0"/>
              <a:t>角根</a:t>
            </a:r>
            <a:r>
              <a:rPr lang="zh-CN" altLang="en-US" sz="2800" dirty="0" smtClean="0"/>
              <a:t>上向天的四方长出四个非常的角来”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亚</a:t>
            </a:r>
            <a:r>
              <a:rPr lang="zh-CN" altLang="en-US" sz="2800" dirty="0"/>
              <a:t>历山</a:t>
            </a:r>
            <a:r>
              <a:rPr lang="zh-CN" altLang="en-US" sz="2800" dirty="0" smtClean="0"/>
              <a:t>大死后，他的帝国分裂为四个部分：</a:t>
            </a:r>
            <a:endParaRPr lang="en-US" altLang="zh-CN" sz="2800" dirty="0" smtClean="0"/>
          </a:p>
          <a:p>
            <a:pPr lvl="2">
              <a:buFont typeface="Wingdings" pitchFamily="2" charset="2"/>
              <a:buChar char="§"/>
            </a:pPr>
            <a:r>
              <a:rPr lang="zh-CN" altLang="en-US" sz="2800" dirty="0" smtClean="0"/>
              <a:t>马其顿和希腊（安提帕特及卡山德）</a:t>
            </a:r>
            <a:endParaRPr lang="en-US" altLang="zh-CN" sz="2800" dirty="0" smtClean="0"/>
          </a:p>
          <a:p>
            <a:pPr lvl="2">
              <a:buFont typeface="Wingdings" pitchFamily="2" charset="2"/>
              <a:buChar char="§"/>
            </a:pPr>
            <a:r>
              <a:rPr lang="zh-CN" altLang="en-US" sz="2800" dirty="0"/>
              <a:t>脱拉西</a:t>
            </a:r>
            <a:r>
              <a:rPr lang="zh-CN" altLang="en-US" sz="2800" dirty="0" smtClean="0"/>
              <a:t>及小亚西亚（赖西马克）</a:t>
            </a:r>
            <a:endParaRPr lang="en-US" altLang="zh-CN" sz="2800" dirty="0" smtClean="0"/>
          </a:p>
          <a:p>
            <a:pPr lvl="2">
              <a:buFont typeface="Wingdings" pitchFamily="2" charset="2"/>
              <a:buChar char="§"/>
            </a:pPr>
            <a:r>
              <a:rPr lang="zh-CN" altLang="en-US" sz="2800" dirty="0"/>
              <a:t>叙利</a:t>
            </a:r>
            <a:r>
              <a:rPr lang="zh-CN" altLang="en-US" sz="2800" dirty="0" smtClean="0"/>
              <a:t>亚（西流基一世）</a:t>
            </a:r>
            <a:endParaRPr lang="en-US" altLang="zh-CN" sz="2800" dirty="0" smtClean="0"/>
          </a:p>
          <a:p>
            <a:pPr lvl="2">
              <a:buFont typeface="Wingdings" pitchFamily="2" charset="2"/>
              <a:buChar char="§"/>
            </a:pPr>
            <a:r>
              <a:rPr lang="zh-CN" altLang="en-US" sz="2800" dirty="0"/>
              <a:t>巴勒斯坦及埃</a:t>
            </a:r>
            <a:r>
              <a:rPr lang="zh-CN" altLang="en-US" sz="2800" dirty="0" smtClean="0"/>
              <a:t>及（多利买一世）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487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第八章：公</a:t>
            </a:r>
            <a:r>
              <a:rPr lang="zh-CN" altLang="en-US" dirty="0" smtClean="0"/>
              <a:t>绵羊和公山羊的异</a:t>
            </a:r>
            <a:r>
              <a:rPr lang="zh-CN" altLang="en-US" dirty="0"/>
              <a:t>象</a:t>
            </a:r>
            <a:r>
              <a:rPr lang="zh-CN" altLang="en-US" dirty="0" smtClean="0"/>
              <a:t>（二）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公</a:t>
            </a:r>
            <a:r>
              <a:rPr lang="zh-CN" altLang="en-US" sz="3200" dirty="0"/>
              <a:t>山</a:t>
            </a:r>
            <a:r>
              <a:rPr lang="zh-CN" altLang="en-US" sz="3200" dirty="0" smtClean="0"/>
              <a:t>羊：希腊王</a:t>
            </a:r>
            <a:endParaRPr lang="en-US" altLang="zh-CN" sz="3200" dirty="0" smtClean="0"/>
          </a:p>
          <a:p>
            <a:pPr lvl="1"/>
            <a:r>
              <a:rPr lang="zh-CN" altLang="en-US" sz="2800" dirty="0" smtClean="0"/>
              <a:t>这</a:t>
            </a:r>
            <a:r>
              <a:rPr lang="zh-CN" altLang="en-US" sz="2800" dirty="0"/>
              <a:t>四国末时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……</a:t>
            </a:r>
            <a:r>
              <a:rPr lang="zh-CN" altLang="en-US" sz="2800" dirty="0" smtClean="0"/>
              <a:t>必</a:t>
            </a:r>
            <a:r>
              <a:rPr lang="zh-CN" altLang="en-US" sz="2800" dirty="0"/>
              <a:t>有一王兴</a:t>
            </a:r>
            <a:r>
              <a:rPr lang="zh-CN" altLang="en-US" sz="2800" dirty="0" smtClean="0"/>
              <a:t>起</a:t>
            </a:r>
            <a:r>
              <a:rPr lang="en-US" altLang="zh-CN" sz="2800" dirty="0" smtClean="0"/>
              <a:t>……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8:23-24</a:t>
            </a:r>
            <a:r>
              <a:rPr lang="zh-CN" altLang="en-US" sz="2800" dirty="0" smtClean="0"/>
              <a:t>）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安提阿古四世（预表末日的敌基督）</a:t>
            </a:r>
            <a:endParaRPr lang="en-US" altLang="zh-CN" sz="2800" dirty="0" smtClean="0"/>
          </a:p>
          <a:p>
            <a:pPr lvl="1"/>
            <a:r>
              <a:rPr lang="zh-CN" altLang="en-US" sz="2800" dirty="0" smtClean="0"/>
              <a:t>“到二</a:t>
            </a:r>
            <a:r>
              <a:rPr lang="zh-CN" altLang="en-US" sz="2800" dirty="0"/>
              <a:t>千三百日，圣所就必洁</a:t>
            </a:r>
            <a:r>
              <a:rPr lang="zh-CN" altLang="en-US" sz="2800" dirty="0" smtClean="0"/>
              <a:t>净”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6945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第九章</a:t>
            </a:r>
            <a:r>
              <a:rPr lang="zh-CN" altLang="en-US" dirty="0"/>
              <a:t>：但</a:t>
            </a:r>
            <a:r>
              <a:rPr lang="zh-CN" altLang="en-US" dirty="0" smtClean="0"/>
              <a:t>以理的祈祷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古列王元年（主前</a:t>
            </a:r>
            <a:r>
              <a:rPr lang="en-US" altLang="zh-CN" dirty="0" smtClean="0"/>
              <a:t>539</a:t>
            </a:r>
            <a:r>
              <a:rPr lang="zh-CN" altLang="en-US" dirty="0" smtClean="0"/>
              <a:t>、</a:t>
            </a:r>
            <a:r>
              <a:rPr lang="en-US" altLang="zh-CN" dirty="0" smtClean="0"/>
              <a:t>538</a:t>
            </a:r>
            <a:r>
              <a:rPr lang="zh-CN" altLang="en-US" dirty="0" smtClean="0"/>
              <a:t>年）</a:t>
            </a:r>
            <a:endParaRPr lang="en-US" altLang="zh-CN" dirty="0" smtClean="0"/>
          </a:p>
          <a:p>
            <a:r>
              <a:rPr lang="zh-CN" altLang="en-US" dirty="0" smtClean="0"/>
              <a:t>通过读主的话语，得知“耶路撒冷荒凉的</a:t>
            </a:r>
            <a:r>
              <a:rPr lang="zh-CN" altLang="en-US" dirty="0"/>
              <a:t>年数</a:t>
            </a:r>
            <a:r>
              <a:rPr lang="zh-CN" altLang="en-US" dirty="0" smtClean="0"/>
              <a:t>，七十年为满”（耶</a:t>
            </a:r>
            <a:r>
              <a:rPr lang="en-US" altLang="zh-CN" dirty="0" smtClean="0"/>
              <a:t>25:11-12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一个摸到神的心意的祷告：</a:t>
            </a:r>
            <a:endParaRPr lang="en-US" altLang="zh-CN" dirty="0" smtClean="0"/>
          </a:p>
          <a:p>
            <a:pPr lvl="1"/>
            <a:r>
              <a:rPr lang="zh-CN" altLang="en-US" sz="2800" dirty="0" smtClean="0"/>
              <a:t>禁食</a:t>
            </a:r>
            <a:endParaRPr lang="en-US" altLang="zh-CN" sz="2800" dirty="0" smtClean="0"/>
          </a:p>
          <a:p>
            <a:pPr lvl="1"/>
            <a:r>
              <a:rPr lang="zh-CN" altLang="en-US" sz="2800" dirty="0"/>
              <a:t>披麻蒙</a:t>
            </a:r>
            <a:r>
              <a:rPr lang="zh-CN" altLang="en-US" sz="2800" dirty="0" smtClean="0"/>
              <a:t>灰</a:t>
            </a:r>
            <a:endParaRPr lang="en-US" altLang="zh-CN" sz="2800" dirty="0" smtClean="0"/>
          </a:p>
          <a:p>
            <a:pPr lvl="1"/>
            <a:r>
              <a:rPr lang="zh-CN" altLang="en-US" sz="2800" dirty="0"/>
              <a:t>定</a:t>
            </a:r>
            <a:r>
              <a:rPr lang="zh-CN" altLang="en-US" sz="2800" dirty="0" smtClean="0"/>
              <a:t>意向主神祈祷恳求</a:t>
            </a:r>
            <a:endParaRPr lang="en-US" altLang="zh-CN" sz="2800" dirty="0" smtClean="0"/>
          </a:p>
          <a:p>
            <a:pPr lvl="1"/>
            <a:r>
              <a:rPr lang="zh-CN" altLang="en-US" sz="2800" dirty="0"/>
              <a:t>认罪</a:t>
            </a:r>
            <a:endParaRPr lang="en-US" altLang="zh-CN" sz="28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39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第九章：七十个“七”的异象（一）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目的：</a:t>
            </a:r>
            <a:endParaRPr lang="en-US" altLang="zh-CN" dirty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800" dirty="0"/>
              <a:t>止住罪过</a:t>
            </a:r>
            <a:endParaRPr lang="en-US" altLang="zh-CN" sz="2800" dirty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800" dirty="0" smtClean="0"/>
              <a:t>除净罪恶</a:t>
            </a:r>
            <a:endParaRPr lang="en-US" altLang="zh-CN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800" dirty="0" smtClean="0"/>
              <a:t>赎尽罪孽</a:t>
            </a:r>
            <a:endParaRPr lang="en-US" altLang="zh-CN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800" dirty="0"/>
              <a:t>引进永</a:t>
            </a:r>
            <a:r>
              <a:rPr lang="zh-CN" altLang="en-US" sz="2800" dirty="0" smtClean="0"/>
              <a:t>义</a:t>
            </a:r>
            <a:endParaRPr lang="en-US" altLang="zh-CN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800" dirty="0"/>
              <a:t>封</a:t>
            </a:r>
            <a:r>
              <a:rPr lang="zh-CN" altLang="en-US" sz="2800" dirty="0" smtClean="0"/>
              <a:t>住异象和语言</a:t>
            </a:r>
            <a:endParaRPr lang="en-US" altLang="zh-CN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CN" altLang="en-US" sz="2800" dirty="0" smtClean="0"/>
              <a:t>膏至圣者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9589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1971</Words>
  <Application>Microsoft Office PowerPoint</Application>
  <PresentationFormat>Custom</PresentationFormat>
  <Paragraphs>188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但以理书</vt:lpstr>
      <vt:lpstr>被掳与归回</vt:lpstr>
      <vt:lpstr>PowerPoint Presentation</vt:lpstr>
      <vt:lpstr>第七章：但以理梦见四兽</vt:lpstr>
      <vt:lpstr>第七章：但以理在异象中见到神和人子</vt:lpstr>
      <vt:lpstr>第八章：公绵羊和公山羊的异象（一）</vt:lpstr>
      <vt:lpstr>第八章：公绵羊和公山羊的异象（二）</vt:lpstr>
      <vt:lpstr>第九章：但以理的祈祷</vt:lpstr>
      <vt:lpstr>第九章：七十个“七”的异象（一）</vt:lpstr>
      <vt:lpstr>第九章：七十个“七”的异象（二）</vt:lpstr>
      <vt:lpstr>第十章：但以理在异象中看见人子</vt:lpstr>
      <vt:lpstr>第十章：波斯魔君和希腊魔君</vt:lpstr>
      <vt:lpstr>第十一章：真确书上的事（预言）</vt:lpstr>
      <vt:lpstr>两约之间年代表</vt:lpstr>
      <vt:lpstr>第十二章：末日的预言</vt:lpstr>
      <vt:lpstr>思考题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但以理书（第一讲）</dc:title>
  <dc:creator>Max Sheng</dc:creator>
  <cp:lastModifiedBy>Max Sheng</cp:lastModifiedBy>
  <cp:revision>131</cp:revision>
  <dcterms:created xsi:type="dcterms:W3CDTF">2019-02-01T01:55:17Z</dcterms:created>
  <dcterms:modified xsi:type="dcterms:W3CDTF">2019-02-16T07:25:39Z</dcterms:modified>
</cp:coreProperties>
</file>