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307" r:id="rId4"/>
    <p:sldId id="306" r:id="rId5"/>
    <p:sldId id="310" r:id="rId6"/>
    <p:sldId id="311" r:id="rId7"/>
    <p:sldId id="308" r:id="rId8"/>
    <p:sldId id="309" r:id="rId9"/>
    <p:sldId id="295" r:id="rId10"/>
    <p:sldId id="330" r:id="rId11"/>
    <p:sldId id="318" r:id="rId12"/>
    <p:sldId id="323" r:id="rId13"/>
    <p:sldId id="317" r:id="rId14"/>
    <p:sldId id="314" r:id="rId15"/>
    <p:sldId id="321" r:id="rId16"/>
    <p:sldId id="320" r:id="rId17"/>
    <p:sldId id="319" r:id="rId18"/>
    <p:sldId id="322" r:id="rId19"/>
    <p:sldId id="324" r:id="rId20"/>
    <p:sldId id="325" r:id="rId21"/>
    <p:sldId id="326" r:id="rId22"/>
    <p:sldId id="327" r:id="rId23"/>
    <p:sldId id="329" r:id="rId24"/>
    <p:sldId id="336" r:id="rId25"/>
    <p:sldId id="337" r:id="rId26"/>
    <p:sldId id="313" r:id="rId27"/>
    <p:sldId id="331" r:id="rId28"/>
    <p:sldId id="332" r:id="rId29"/>
    <p:sldId id="300" r:id="rId30"/>
    <p:sldId id="302" r:id="rId31"/>
    <p:sldId id="333" r:id="rId32"/>
    <p:sldId id="269" r:id="rId33"/>
    <p:sldId id="271" r:id="rId34"/>
    <p:sldId id="338" r:id="rId35"/>
    <p:sldId id="334" r:id="rId36"/>
    <p:sldId id="273" r:id="rId37"/>
    <p:sldId id="274" r:id="rId38"/>
    <p:sldId id="276" r:id="rId39"/>
    <p:sldId id="277" r:id="rId40"/>
    <p:sldId id="278" r:id="rId41"/>
    <p:sldId id="280" r:id="rId42"/>
    <p:sldId id="281" r:id="rId43"/>
    <p:sldId id="282" r:id="rId44"/>
    <p:sldId id="284" r:id="rId45"/>
    <p:sldId id="285" r:id="rId46"/>
    <p:sldId id="335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7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884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92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95e8a7a41f8eefc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29163" cy="2660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95e8a7a41f8eefc_21:notes"/>
          <p:cNvSpPr txBox="1">
            <a:spLocks noGrp="1"/>
          </p:cNvSpPr>
          <p:nvPr>
            <p:ph type="body" idx="1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50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54ab19032822f0e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54ab19032822f0e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34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54ab19032822f0e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54ab19032822f0e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17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92090b39533b7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92090b39533b7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99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aea9a0465a3fe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aea9a0465a3fe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307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aea9a0465a3fe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3aea9a0465a3fe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49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aea9a0465a3fe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aea9a0465a3fe7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003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aea9a0465a3fe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3aea9a0465a3fe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981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aea9a0465a3fe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aea9a0465a3fe7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538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aea9a0465a3fe7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3aea9a0465a3fe7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5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6b5ac267a612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b6b5ac267a612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875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aea9a0465a3fe7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3aea9a0465a3fe7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304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aea9a0465a3fe7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aea9a0465a3fe7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51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aea9a0465a3fe7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aea9a0465a3fe7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952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aea9a0465a3fe7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aea9a0465a3fe7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3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54ab19032822f0e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54ab19032822f0e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54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95e8a7a41f8eef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29163" cy="2660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95e8a7a41f8eefc_1:notes"/>
          <p:cNvSpPr txBox="1">
            <a:spLocks noGrp="1"/>
          </p:cNvSpPr>
          <p:nvPr>
            <p:ph type="body" idx="1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87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95e8a7a41f8eef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29163" cy="2660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95e8a7a41f8eefc_1:notes"/>
          <p:cNvSpPr txBox="1">
            <a:spLocks noGrp="1"/>
          </p:cNvSpPr>
          <p:nvPr>
            <p:ph type="body" idx="1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25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54ab19032822f0e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54ab19032822f0e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9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54ab19032822f0e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54ab19032822f0e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12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54ab19032822f0e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54ab19032822f0e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92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95e8a7a41f8eefc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3400"/>
            <a:ext cx="4729163" cy="2660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95e8a7a41f8eefc_21:notes"/>
          <p:cNvSpPr txBox="1">
            <a:spLocks noGrp="1"/>
          </p:cNvSpPr>
          <p:nvPr>
            <p:ph type="body" idx="1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30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以赛亚书（13-23章）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1"/>
          <p:cNvSpPr txBox="1">
            <a:spLocks noGrp="1"/>
          </p:cNvSpPr>
          <p:nvPr>
            <p:ph type="title"/>
          </p:nvPr>
        </p:nvSpPr>
        <p:spPr>
          <a:xfrm>
            <a:off x="311700" y="1884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 smtClean="0"/>
              <a:t>13:19】</a:t>
            </a:r>
            <a:r>
              <a:rPr lang="zh-CN" altLang="en-US" dirty="0"/>
              <a:t>巴比伦素来为</a:t>
            </a:r>
            <a:r>
              <a:rPr lang="zh-CN" altLang="en-US" b="1" dirty="0"/>
              <a:t>列国的荣耀</a:t>
            </a:r>
            <a:r>
              <a:rPr lang="zh-CN" altLang="en-US" dirty="0"/>
              <a:t>，为迦勒底人所矜夸的华美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8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巴比伦城遗址</a:t>
            </a:r>
            <a:endParaRPr lang="en-AU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1899</a:t>
            </a:r>
            <a:r>
              <a:rPr lang="zh-CN" altLang="en-US" dirty="0" smtClean="0"/>
              <a:t>年，在巴格达以南</a:t>
            </a:r>
            <a:r>
              <a:rPr lang="en-US" altLang="zh-CN" dirty="0" smtClean="0"/>
              <a:t>90</a:t>
            </a:r>
            <a:r>
              <a:rPr lang="zh-CN" altLang="en-US" dirty="0" smtClean="0"/>
              <a:t>公里处挖出遗迹</a:t>
            </a:r>
            <a:endParaRPr lang="en-AU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dirty="0" smtClean="0"/>
              <a:t>文物存放在柏林</a:t>
            </a:r>
            <a:r>
              <a:rPr lang="zh-HK" altLang="en-US" dirty="0" smtClean="0"/>
              <a:t>佩加蒙</a:t>
            </a:r>
            <a:r>
              <a:rPr lang="zh-HK" altLang="en-US" dirty="0"/>
              <a:t>博物</a:t>
            </a:r>
            <a:r>
              <a:rPr lang="zh-HK" altLang="en-US" dirty="0" smtClean="0"/>
              <a:t>館</a:t>
            </a:r>
            <a:r>
              <a:rPr lang="en-AU" altLang="zh-HK" dirty="0" smtClean="0"/>
              <a:t>(1930</a:t>
            </a:r>
            <a:r>
              <a:rPr lang="zh-CN" altLang="en-US" dirty="0" smtClean="0"/>
              <a:t>年</a:t>
            </a:r>
            <a:r>
              <a:rPr lang="en-AU" altLang="zh-HK" dirty="0" smtClean="0"/>
              <a:t>)</a:t>
            </a:r>
            <a:r>
              <a:rPr lang="zh-HK" altLang="en-US" dirty="0" smtClean="0"/>
              <a:t> </a:t>
            </a:r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7" y="1896664"/>
            <a:ext cx="3813747" cy="25153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0230"/>
            <a:ext cx="431010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1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20" y="1707565"/>
            <a:ext cx="3815080" cy="2861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400" y="1707564"/>
            <a:ext cx="3999900" cy="29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7625"/>
            <a:ext cx="7620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905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28600"/>
            <a:ext cx="6858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" y="124985"/>
            <a:ext cx="7581900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571"/>
            <a:ext cx="9144000" cy="45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488950"/>
            <a:ext cx="635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神审判巴比伦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2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05" y="0"/>
            <a:ext cx="7717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位于伊拉克的遗址公园</a:t>
            </a:r>
            <a:endParaRPr lang="en-AU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1448927"/>
            <a:ext cx="4130112" cy="2823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457" y="1448927"/>
            <a:ext cx="4245857" cy="28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4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预言</a:t>
            </a:r>
            <a:r>
              <a:rPr lang="zh-CN" altLang="en-US" dirty="0" smtClean="0"/>
              <a:t>新巴比伦王国的毁灭</a:t>
            </a:r>
            <a:endParaRPr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 smtClean="0"/>
              <a:t>13:19-21】</a:t>
            </a:r>
            <a:r>
              <a:rPr lang="zh-CN" altLang="en-US" dirty="0"/>
              <a:t>巴比伦素来为</a:t>
            </a:r>
            <a:r>
              <a:rPr lang="zh-CN" altLang="en-US" b="1" dirty="0"/>
              <a:t>列国的荣耀</a:t>
            </a:r>
            <a:r>
              <a:rPr lang="zh-CN" altLang="en-US" dirty="0"/>
              <a:t>，为迦勒底人所矜夸的华美，必像　神所倾覆的所多玛、蛾摩拉一样</a:t>
            </a:r>
            <a:r>
              <a:rPr lang="zh-CN" altLang="en-US" dirty="0" smtClean="0"/>
              <a:t>。其内</a:t>
            </a:r>
            <a:r>
              <a:rPr lang="zh-CN" altLang="en-US" dirty="0"/>
              <a:t>必永无人烟，世世代代无人居住。阿拉伯人也不在那里支搭帐棚，牧羊的人也不使羊群卧在那里</a:t>
            </a:r>
            <a:r>
              <a:rPr lang="zh-CN" altLang="en-US" dirty="0" smtClean="0"/>
              <a:t>。只有</a:t>
            </a:r>
            <a:r>
              <a:rPr lang="zh-CN" altLang="en-US" dirty="0"/>
              <a:t>旷野的走兽卧在那里，咆哮的兽满了房屋；鸵鸟住在那里，野山羊在那里跳舞</a:t>
            </a:r>
            <a:r>
              <a:rPr lang="zh-CN" altLang="en-US" dirty="0" smtClean="0"/>
              <a:t>。豺狼</a:t>
            </a:r>
            <a:r>
              <a:rPr lang="zh-CN" altLang="en-US" dirty="0"/>
              <a:t>必在她宫中呼号，野狗必在他华美殿内吼叫。巴比伦受罚的时候临近，她的日子必不长久。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975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新巴别塔</a:t>
            </a:r>
            <a:endParaRPr lang="en-AU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152475"/>
            <a:ext cx="5292090" cy="35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4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941"/>
            <a:ext cx="9144000" cy="4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预言末世巴比伦王国的毁灭</a:t>
            </a:r>
            <a:endParaRPr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/>
              <a:t>赛</a:t>
            </a:r>
            <a:r>
              <a:rPr lang="en-US" altLang="zh-CN" dirty="0" smtClean="0"/>
              <a:t>13:5-6】</a:t>
            </a:r>
            <a:r>
              <a:rPr lang="zh-CN" altLang="en-US" dirty="0"/>
              <a:t>他们从远方来，从天边来，就是耶和华并他恼恨的兵器，要毁灭这全地</a:t>
            </a:r>
            <a:r>
              <a:rPr lang="zh-CN" altLang="en-US" dirty="0" smtClean="0"/>
              <a:t>。你们</a:t>
            </a:r>
            <a:r>
              <a:rPr lang="zh-CN" altLang="en-US" dirty="0"/>
              <a:t>要哀号，因为耶和华的日子临近了；这日来到，好像毁灭从全能者来到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 smtClean="0"/>
              <a:t>13:9-10】</a:t>
            </a:r>
            <a:r>
              <a:rPr lang="zh-CN" altLang="en-US" dirty="0"/>
              <a:t>耶和华的日子临到，必有残忍、忿恨、烈怒，使这地荒凉，从其中除灭罪人</a:t>
            </a:r>
            <a:r>
              <a:rPr lang="zh-CN" altLang="en-US" dirty="0" smtClean="0"/>
              <a:t>。天上</a:t>
            </a:r>
            <a:r>
              <a:rPr lang="zh-CN" altLang="en-US" dirty="0"/>
              <a:t>的众星群宿都不发光，日头一出，就变黑暗，月亮也不放光。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325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以色列因巴比伦灭亡得福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【赛14:1】耶和华要怜恤雅各，必再拣选以色列，将他们安置在本地，寄居的必与他们联合，紧贴雅各家。</a:t>
            </a:r>
            <a:br>
              <a:rPr lang="zh-CN" dirty="0"/>
            </a:br>
            <a:r>
              <a:rPr lang="zh-CN" dirty="0"/>
              <a:t>【赛14:2】外邦人必将他们带回本土；以色列家必在耶和华的地上得外邦人为仆婢，也要掳掠先前掳掠他们的，辖制先前欺压他们的</a:t>
            </a:r>
            <a:r>
              <a:rPr lang="zh-CN" dirty="0" smtClean="0"/>
              <a:t>。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dirty="0"/>
              <a:t>【赛14:25】就是在我地上打折亚述人，在我山上将他践踏。他加的轭必离开以色列人；他加的重担必离开他们的肩头。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965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明亮之星，早晨之子</a:t>
            </a:r>
            <a:endParaRPr lang="en-AU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CN" dirty="0" smtClean="0"/>
              <a:t>【</a:t>
            </a:r>
            <a:r>
              <a:rPr lang="zh-CN" altLang="en-US" dirty="0" smtClean="0"/>
              <a:t>伯</a:t>
            </a:r>
            <a:r>
              <a:rPr lang="en-US" altLang="zh-CN" dirty="0" smtClean="0"/>
              <a:t>38:5-7】</a:t>
            </a:r>
            <a:r>
              <a:rPr lang="zh-CN" altLang="en-US" dirty="0" smtClean="0"/>
              <a:t>你</a:t>
            </a:r>
            <a:r>
              <a:rPr lang="zh-CN" altLang="en-US" dirty="0"/>
              <a:t>若晓得就说，是谁定地的尺度？是谁把准绳拉在其上</a:t>
            </a:r>
            <a:r>
              <a:rPr lang="zh-CN" altLang="en-US" dirty="0" smtClean="0"/>
              <a:t>？地</a:t>
            </a:r>
            <a:r>
              <a:rPr lang="zh-CN" altLang="en-US" dirty="0"/>
              <a:t>的根基安置在何处？地的角石是谁安放的</a:t>
            </a:r>
            <a:r>
              <a:rPr lang="zh-CN" altLang="en-US" dirty="0" smtClean="0"/>
              <a:t>？那时</a:t>
            </a:r>
            <a:r>
              <a:rPr lang="zh-CN" altLang="en-US" dirty="0"/>
              <a:t>，</a:t>
            </a:r>
            <a:r>
              <a:rPr lang="zh-CN" altLang="en-US" b="1" dirty="0"/>
              <a:t>晨星</a:t>
            </a:r>
            <a:r>
              <a:rPr lang="zh-CN" altLang="en-US" dirty="0"/>
              <a:t>一同</a:t>
            </a:r>
            <a:r>
              <a:rPr lang="zh-CN" altLang="en-US" dirty="0" smtClean="0"/>
              <a:t>歌唱 </a:t>
            </a:r>
            <a:r>
              <a:rPr lang="en-US" altLang="zh-CN" dirty="0" smtClean="0"/>
              <a:t>(</a:t>
            </a:r>
            <a:r>
              <a:rPr lang="en-AU" dirty="0"/>
              <a:t>When the morning stars sang together</a:t>
            </a:r>
            <a:r>
              <a:rPr lang="en-US" altLang="zh-CN" dirty="0"/>
              <a:t>) </a:t>
            </a:r>
            <a:r>
              <a:rPr lang="zh-CN" altLang="en-US" dirty="0" smtClean="0"/>
              <a:t>，</a:t>
            </a:r>
            <a:r>
              <a:rPr lang="zh-CN" altLang="en-US" dirty="0"/>
              <a:t>神的众子也都欢呼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14:12】“</a:t>
            </a:r>
            <a:r>
              <a:rPr lang="zh-CN" altLang="en-US" dirty="0"/>
              <a:t>明亮之星，</a:t>
            </a:r>
            <a:r>
              <a:rPr lang="zh-CN" altLang="en-US" b="1" dirty="0"/>
              <a:t>早晨之子</a:t>
            </a:r>
            <a:r>
              <a:rPr lang="zh-CN" altLang="en-US" dirty="0"/>
              <a:t>啊</a:t>
            </a:r>
            <a:r>
              <a:rPr lang="en-US" altLang="zh-CN" dirty="0"/>
              <a:t>(</a:t>
            </a:r>
            <a:r>
              <a:rPr lang="en-AU" altLang="zh-CN" dirty="0"/>
              <a:t>morning star, son of the dawn</a:t>
            </a:r>
            <a:r>
              <a:rPr lang="en-US" altLang="zh-CN" dirty="0"/>
              <a:t>) </a:t>
            </a:r>
            <a:r>
              <a:rPr lang="zh-CN" altLang="en-US" dirty="0"/>
              <a:t>！你何竟从天坠落？你这攻败列国的，何竟被砍倒在地上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【</a:t>
            </a:r>
            <a:r>
              <a:rPr lang="zh-CN" altLang="en-US" dirty="0"/>
              <a:t>启</a:t>
            </a:r>
            <a:r>
              <a:rPr lang="en-US" altLang="zh-CN" dirty="0"/>
              <a:t>22:16】</a:t>
            </a:r>
            <a:r>
              <a:rPr lang="zh-CN" altLang="en-US" dirty="0"/>
              <a:t> “我</a:t>
            </a:r>
            <a:r>
              <a:rPr lang="en-US" altLang="zh-CN" dirty="0"/>
              <a:t>——</a:t>
            </a:r>
            <a:r>
              <a:rPr lang="zh-CN" altLang="en-US" dirty="0"/>
              <a:t>耶稣差遣我的使者为众教会将这些事向你们证明。我是大卫的根，又是他的后裔。我是</a:t>
            </a:r>
            <a:r>
              <a:rPr lang="zh-CN" altLang="en-US" b="1" dirty="0"/>
              <a:t>明亮的晨星</a:t>
            </a:r>
            <a:r>
              <a:rPr lang="en-US" altLang="zh-CN" dirty="0"/>
              <a:t>(</a:t>
            </a:r>
            <a:r>
              <a:rPr lang="en-AU" dirty="0"/>
              <a:t>the bright and morning star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271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590" y="1376150"/>
            <a:ext cx="8520600" cy="101272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 smtClean="0"/>
              <a:t>14:13-14】</a:t>
            </a:r>
            <a:r>
              <a:rPr lang="zh-CN" altLang="en-US" dirty="0"/>
              <a:t>你心里曾说：</a:t>
            </a:r>
            <a:r>
              <a:rPr lang="zh-CN" altLang="en-US" dirty="0" smtClean="0"/>
              <a:t>‘</a:t>
            </a:r>
            <a:r>
              <a:rPr lang="zh-CN" altLang="en-US" b="1" u="sng" dirty="0" smtClean="0"/>
              <a:t>我</a:t>
            </a:r>
            <a:r>
              <a:rPr lang="zh-CN" altLang="en-US" dirty="0" smtClean="0"/>
              <a:t>要升到天上，</a:t>
            </a:r>
            <a:r>
              <a:rPr lang="zh-CN" altLang="en-US" b="1" u="sng" dirty="0" smtClean="0"/>
              <a:t>我</a:t>
            </a:r>
            <a:r>
              <a:rPr lang="zh-CN" altLang="en-US" dirty="0" smtClean="0"/>
              <a:t>要高举我的宝座在神众星以上；</a:t>
            </a:r>
            <a:r>
              <a:rPr lang="zh-CN" altLang="en-US" b="1" u="sng" dirty="0" smtClean="0"/>
              <a:t>我</a:t>
            </a:r>
            <a:r>
              <a:rPr lang="zh-CN" altLang="en-US" dirty="0" smtClean="0"/>
              <a:t>要坐在聚会的山上，在北方的极处；</a:t>
            </a:r>
            <a:br>
              <a:rPr lang="zh-CN" altLang="en-US" dirty="0" smtClean="0"/>
            </a:br>
            <a:r>
              <a:rPr lang="zh-CN" altLang="en-US" b="1" u="sng" dirty="0" smtClean="0"/>
              <a:t>我</a:t>
            </a:r>
            <a:r>
              <a:rPr lang="zh-CN" altLang="en-US" dirty="0" smtClean="0"/>
              <a:t>要升到高云之上，</a:t>
            </a:r>
            <a:r>
              <a:rPr lang="zh-CN" altLang="en-US" b="1" u="sng" dirty="0" smtClean="0"/>
              <a:t>我</a:t>
            </a:r>
            <a:r>
              <a:rPr lang="zh-CN" altLang="en-US" dirty="0" smtClean="0"/>
              <a:t>要与至上者同等。’</a:t>
            </a:r>
            <a:endParaRPr lang="en-AU" dirty="0"/>
          </a:p>
        </p:txBody>
      </p:sp>
      <p:sp>
        <p:nvSpPr>
          <p:cNvPr id="3" name="Google Shape;78;p17"/>
          <p:cNvSpPr txBox="1">
            <a:spLocks/>
          </p:cNvSpPr>
          <p:nvPr/>
        </p:nvSpPr>
        <p:spPr>
          <a:xfrm>
            <a:off x="3182895" y="3534197"/>
            <a:ext cx="2393675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altLang="zh-CN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altLang="zh-CN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zh-CN" sz="28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 </a:t>
            </a:r>
            <a:r>
              <a:rPr lang="en-US" altLang="zh-CN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</a:p>
          <a:p>
            <a:pPr algn="ctr"/>
            <a:r>
              <a:rPr lang="en-US" altLang="zh-CN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</a:t>
            </a:r>
          </a:p>
          <a:p>
            <a:pPr algn="ctr"/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Luc </a:t>
            </a:r>
            <a:r>
              <a:rPr lang="en-US" altLang="zh-CN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CN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CN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fer</a:t>
            </a:r>
            <a:endParaRPr lang="zh-CN" alt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 smtClean="0"/>
              <a:t>【赛14:22</a:t>
            </a:r>
            <a:r>
              <a:rPr lang="en-AU" altLang="zh-CN" dirty="0" smtClean="0"/>
              <a:t>-23</a:t>
            </a:r>
            <a:r>
              <a:rPr lang="zh-CN" dirty="0" smtClean="0"/>
              <a:t>】</a:t>
            </a:r>
            <a:r>
              <a:rPr lang="zh-CN" dirty="0"/>
              <a:t>万军之耶和华说：“我必兴起攻击他们，将巴比伦的名号和所余剩的人，连子带孙一并剪除。这是耶和华说的</a:t>
            </a:r>
            <a:r>
              <a:rPr lang="zh-CN" dirty="0" smtClean="0"/>
              <a:t>。我</a:t>
            </a:r>
            <a:r>
              <a:rPr lang="zh-CN" dirty="0"/>
              <a:t>必使巴比伦为箭猪所得，又变为水池；我要用灭亡的扫帚扫净他。这是万军之耶和华说的。”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330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CN" altLang="en-US" dirty="0"/>
              <a:t>神审判非利士</a:t>
            </a:r>
            <a:endParaRPr lang="zh-CN" dirty="0" smtClean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14:29】</a:t>
            </a:r>
            <a:r>
              <a:rPr lang="zh-CN" altLang="en-US" dirty="0"/>
              <a:t>非利士全地啊，不要因击打你的杖折断就喜乐，因为从蛇的根必生出毒蛇，它所生的，是火焰的飞龙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14:32】</a:t>
            </a:r>
            <a:r>
              <a:rPr lang="zh-CN" altLang="en-US" dirty="0"/>
              <a:t>可怎样回答外邦的使者呢（“外邦”或指“非利士”）？必说：“耶和华建立了锡安，他百姓中的困苦人必投奔在其中。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/>
              <a:t>主前</a:t>
            </a:r>
            <a:r>
              <a:rPr lang="en-US" altLang="zh-CN" dirty="0"/>
              <a:t>722</a:t>
            </a:r>
            <a:r>
              <a:rPr lang="zh-CN" altLang="en-US" dirty="0"/>
              <a:t>年，亚述王撒曼以色五世死后，非利士曾图谋背叛对抗亚述，但是却遭到继任者撒珥根二世更加残酷的镇压杀戮</a:t>
            </a:r>
            <a:r>
              <a:rPr lang="zh-CN" altLang="en-US" dirty="0" smtClean="0"/>
              <a:t>。</a:t>
            </a:r>
            <a:endParaRPr lang="en-AU" dirty="0"/>
          </a:p>
        </p:txBody>
      </p:sp>
      <p:sp>
        <p:nvSpPr>
          <p:cNvPr id="3" name="Google Shape;78;p17"/>
          <p:cNvSpPr txBox="1">
            <a:spLocks/>
          </p:cNvSpPr>
          <p:nvPr/>
        </p:nvSpPr>
        <p:spPr>
          <a:xfrm>
            <a:off x="742950" y="3943137"/>
            <a:ext cx="808935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40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CN" altLang="en-US" dirty="0"/>
              <a:t>神</a:t>
            </a:r>
            <a:r>
              <a:rPr lang="zh-CN" altLang="en-US" dirty="0" smtClean="0"/>
              <a:t>审判</a:t>
            </a:r>
            <a:r>
              <a:rPr lang="zh-CN" altLang="en-US" dirty="0"/>
              <a:t>摩押</a:t>
            </a:r>
            <a:endParaRPr lang="zh-CN" dirty="0" smtClean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15:8】</a:t>
            </a:r>
            <a:r>
              <a:rPr lang="zh-CN" altLang="en-US" dirty="0"/>
              <a:t>“哀声遍闻摩押的四境；哀号的声音达到以基莲；哀号的声音达到比珥</a:t>
            </a:r>
            <a:r>
              <a:rPr lang="en-US" altLang="zh-CN" dirty="0"/>
              <a:t>·</a:t>
            </a:r>
            <a:r>
              <a:rPr lang="zh-CN" altLang="en-US" dirty="0"/>
              <a:t>以琳。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/>
              <a:t>以基莲在南方，比珥</a:t>
            </a:r>
            <a:r>
              <a:rPr lang="en-US" altLang="zh-CN" dirty="0"/>
              <a:t>·</a:t>
            </a:r>
            <a:r>
              <a:rPr lang="zh-CN" altLang="en-US" dirty="0"/>
              <a:t>以琳在北方，代表摩押</a:t>
            </a:r>
            <a:r>
              <a:rPr lang="zh-CN" altLang="en-US" dirty="0" smtClean="0"/>
              <a:t>全境</a:t>
            </a:r>
            <a:endParaRPr lang="en-US" altLang="zh-CN" dirty="0" smtClean="0"/>
          </a:p>
          <a:p>
            <a:r>
              <a:rPr lang="en-US" altLang="zh-CN" dirty="0"/>
              <a:t>【</a:t>
            </a:r>
            <a:r>
              <a:rPr lang="zh-CN" altLang="en-US" dirty="0" smtClean="0"/>
              <a:t>赛</a:t>
            </a:r>
            <a:r>
              <a:rPr lang="en-US" altLang="zh-CN" dirty="0"/>
              <a:t>16:14】</a:t>
            </a:r>
            <a:r>
              <a:rPr lang="zh-CN" altLang="en-US" dirty="0"/>
              <a:t>但现在耶和华说： “三年之内，照雇工的年数，摩押的荣耀与他的群众必被藐视，余剩的人甚少无几。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亚</a:t>
            </a:r>
            <a:r>
              <a:rPr lang="zh-CN" altLang="en-US" dirty="0"/>
              <a:t>述王撒珥根于主前</a:t>
            </a:r>
            <a:r>
              <a:rPr lang="en-US" altLang="zh-CN" dirty="0"/>
              <a:t>715</a:t>
            </a:r>
            <a:r>
              <a:rPr lang="zh-CN" altLang="en-US" dirty="0"/>
              <a:t>年征服阿拉伯众国后，途经摩押顺便将其洗劫扫荡一空，应验这处的预言</a:t>
            </a:r>
            <a:r>
              <a:rPr lang="zh-CN" altLang="en-US" dirty="0" smtClean="0"/>
              <a:t>。</a:t>
            </a:r>
          </a:p>
          <a:p>
            <a:endParaRPr lang="en-AU" dirty="0"/>
          </a:p>
        </p:txBody>
      </p:sp>
      <p:sp>
        <p:nvSpPr>
          <p:cNvPr id="3" name="Google Shape;78;p17"/>
          <p:cNvSpPr txBox="1">
            <a:spLocks/>
          </p:cNvSpPr>
          <p:nvPr/>
        </p:nvSpPr>
        <p:spPr>
          <a:xfrm>
            <a:off x="742950" y="3943137"/>
            <a:ext cx="808935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52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 smtClean="0"/>
              <a:t>神怜悯摩</a:t>
            </a:r>
            <a:r>
              <a:rPr lang="zh-CN" altLang="en-US" dirty="0"/>
              <a:t>押</a:t>
            </a:r>
            <a:endParaRPr dirty="0"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dirty="0"/>
              <a:t>【赛16:1】你们当将羊羔奉给那地掌权的，从西拉往旷野，送到锡安城的山（“城”原文作“女子”）。</a:t>
            </a:r>
            <a:br>
              <a:rPr lang="zh-CN" dirty="0"/>
            </a:br>
            <a:r>
              <a:rPr lang="zh-CN" dirty="0" smtClean="0"/>
              <a:t>【赛16:4】求你容我这被赶散的人和你同居。至于摩押，求你作他的隐密处，脱离灭命者的面。勒索人的归于无有，毁灭的事止息了，欺压人的从国中除灭了。</a:t>
            </a:r>
            <a:br>
              <a:rPr lang="zh-CN" dirty="0" smtClean="0"/>
            </a:br>
            <a:r>
              <a:rPr lang="zh-CN" dirty="0" smtClean="0"/>
              <a:t>【赛16:5】必有宝座因慈爱坚立，必有一位诚诚实实坐在其上，在大卫帐幕中施行审判，寻求公平，速行公义。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 smtClean="0"/>
              <a:t>神审判亚</a:t>
            </a:r>
            <a:r>
              <a:rPr lang="zh-CN" altLang="en-US" dirty="0"/>
              <a:t>兰和北国以色列</a:t>
            </a:r>
            <a:endParaRPr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【赛17:1】论大马士革的默示：看哪，大马士革已被废弃，不再为城，必变作乱堆。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dirty="0"/>
              <a:t>【赛17:3】以法莲不再有保障；大马士革不再有国权；亚兰所剩下的，必像以色列人的荣耀消灭一样。这是万军之耶和华说的。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dirty="0"/>
              <a:t>【赛17:4】到那日，雅各的荣耀必至枵薄，他肥胖的身体必渐瘦弱；</a:t>
            </a:r>
            <a:br>
              <a:rPr lang="zh-CN" dirty="0"/>
            </a:br>
            <a:r>
              <a:rPr lang="zh-CN" dirty="0"/>
              <a:t>【赛17:6】其间所剩下的不多，好像人打橄榄树，在尽上的枝梢上只剩两三个果子，在多果树的旁枝上只剩四五个果子。这是耶和华以色列的　神说的。</a:t>
            </a:r>
            <a:br>
              <a:rPr lang="zh-CN" dirty="0"/>
            </a:br>
            <a:r>
              <a:rPr lang="zh-CN" dirty="0"/>
              <a:t>【赛17:10】因你忘记救你</a:t>
            </a:r>
            <a:r>
              <a:rPr lang="zh-CN" dirty="0" smtClean="0"/>
              <a:t>的神</a:t>
            </a:r>
            <a:r>
              <a:rPr lang="zh-CN" dirty="0"/>
              <a:t>，不记念你能力的磐石，所以你栽上佳美的树秧子，插上异样的栽子。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古实王国</a:t>
            </a:r>
            <a:endParaRPr lang="en-AU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44" y="1152475"/>
            <a:ext cx="4452366" cy="33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01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>
            <a:spLocks noGrp="1"/>
          </p:cNvSpPr>
          <p:nvPr>
            <p:ph type="title"/>
          </p:nvPr>
        </p:nvSpPr>
        <p:spPr>
          <a:xfrm rot="-242" flipH="1">
            <a:off x="4883676" y="4353330"/>
            <a:ext cx="4260302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 smtClean="0"/>
              <a:t>785 BC–AD 350</a:t>
            </a:r>
            <a:endParaRPr dirty="0"/>
          </a:p>
        </p:txBody>
      </p:sp>
      <p:pic>
        <p:nvPicPr>
          <p:cNvPr id="264" name="Google Shape;26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692" y="332182"/>
            <a:ext cx="4260300" cy="39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27" y="366838"/>
            <a:ext cx="3917950" cy="38082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3;p50"/>
          <p:cNvSpPr txBox="1">
            <a:spLocks/>
          </p:cNvSpPr>
          <p:nvPr/>
        </p:nvSpPr>
        <p:spPr>
          <a:xfrm rot="-242" flipH="1">
            <a:off x="908038" y="4320555"/>
            <a:ext cx="4260302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altLang="zh-CN" dirty="0" smtClean="0"/>
              <a:t>700 BC    </a:t>
            </a:r>
            <a:r>
              <a:rPr lang="zh-CN" altLang="en-US" dirty="0" smtClean="0"/>
              <a:t>古实王国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028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古实王国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【赛18:1】唉！古实河外翅膀刷刷响声之地，</a:t>
            </a:r>
            <a:br>
              <a:rPr lang="zh-CN" dirty="0"/>
            </a:br>
            <a:r>
              <a:rPr lang="zh-CN" dirty="0"/>
              <a:t>【赛18:2】差遣使者在水面上，坐蒲草船过海。先知说：“你们快行的使者，要到高大光滑的民那里去。自从开国以来，那民极其可畏，是分地界践踏人的，他们的地有江河分开。</a:t>
            </a:r>
            <a:r>
              <a:rPr lang="zh-CN" dirty="0" smtClean="0"/>
              <a:t>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dirty="0"/>
              <a:t>【赛18:7】到那时，这高大光滑的民，就是从开国以来极其可畏、分地界践踏人的，他们的地有江河分开，他们必将礼物奉给万军之耶和华，就是奉到锡安山，耶和华安置他名的地方。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预言对埃及的审判</a:t>
            </a:r>
            <a:endParaRPr dirty="0"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dirty="0"/>
              <a:t>【赛19:2】我必激动埃及人攻击埃及人，弟兄攻击弟兄，邻舍攻击邻舍，这城攻击那城，这国攻击那国。</a:t>
            </a:r>
            <a:br>
              <a:rPr lang="zh-CN" dirty="0"/>
            </a:br>
            <a:r>
              <a:rPr lang="zh-CN" dirty="0"/>
              <a:t>【赛19:4】我必将埃及人交在残忍主的手中，强暴王必辖制他们。这是主万军之耶和华说的</a:t>
            </a:r>
            <a:r>
              <a:rPr lang="zh-CN" dirty="0" smtClean="0"/>
              <a:t>。</a:t>
            </a:r>
            <a:endParaRPr lang="en-US" altLang="zh-CN" dirty="0" smtClean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altLang="zh-CN" dirty="0" smtClean="0"/>
          </a:p>
          <a:p>
            <a:pPr marL="0" indent="0">
              <a:spcAft>
                <a:spcPts val="1600"/>
              </a:spcAft>
              <a:buNone/>
            </a:pPr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19:17】</a:t>
            </a:r>
            <a:r>
              <a:rPr lang="zh-CN" altLang="en-US" dirty="0"/>
              <a:t>犹大地必使埃及惊恐。向谁提起犹大地，谁就惧怕。这是因万军之耶和华向埃及所定的旨意。</a:t>
            </a:r>
            <a:br>
              <a:rPr lang="zh-CN" altLang="en-US" dirty="0"/>
            </a:br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19:18】</a:t>
            </a:r>
            <a:r>
              <a:rPr lang="zh-CN" altLang="en-US" dirty="0" smtClean="0"/>
              <a:t>当那日</a:t>
            </a:r>
            <a:r>
              <a:rPr lang="zh-CN" altLang="en-US" dirty="0"/>
              <a:t>必称为灭亡城</a:t>
            </a:r>
            <a:r>
              <a:rPr lang="zh-CN" altLang="en-US" dirty="0" smtClean="0"/>
              <a:t>，</a:t>
            </a:r>
            <a:r>
              <a:rPr lang="zh-CN" altLang="en-US" dirty="0"/>
              <a:t>埃及地必有五城的人说迦南的方言，又指着万军之耶和华起誓。有一城</a:t>
            </a:r>
            <a:r>
              <a:rPr lang="zh-CN" altLang="en-US" dirty="0" smtClean="0"/>
              <a:t>，。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神怜悯人</a:t>
            </a:r>
            <a:endParaRPr dirty="0"/>
          </a:p>
        </p:txBody>
      </p:sp>
      <p:sp>
        <p:nvSpPr>
          <p:cNvPr id="166" name="Google Shape;16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zh-CN" dirty="0"/>
              <a:t>【赛19:22】耶和华必击打埃及，又击打又医治，埃及人就归向耶和华。他必应允他们的祷告，医治他们。</a:t>
            </a:r>
            <a:br>
              <a:rPr lang="zh-CN" dirty="0"/>
            </a:br>
            <a:r>
              <a:rPr lang="zh-CN" dirty="0" smtClean="0"/>
              <a:t>【赛19:</a:t>
            </a:r>
            <a:r>
              <a:rPr lang="en-US" altLang="zh-CN" dirty="0" smtClean="0"/>
              <a:t>23-</a:t>
            </a:r>
            <a:r>
              <a:rPr lang="zh-CN" dirty="0" smtClean="0"/>
              <a:t>25】</a:t>
            </a:r>
            <a:r>
              <a:rPr lang="zh-CN" altLang="en-US" b="1" dirty="0"/>
              <a:t> </a:t>
            </a:r>
            <a:r>
              <a:rPr lang="zh-CN" altLang="en-US" dirty="0"/>
              <a:t>当那日，必有从埃及通亚述去的大道。亚述人要进入埃及，埃及人也进入亚述；埃及人要与亚述人一同敬拜耶和华</a:t>
            </a:r>
            <a:r>
              <a:rPr lang="zh-CN" altLang="en-US" dirty="0" smtClean="0"/>
              <a:t>。</a:t>
            </a:r>
            <a:r>
              <a:rPr lang="zh-CN" altLang="en-US" dirty="0"/>
              <a:t> 当那日，以色列必与埃及、亚述三国一律，使地上的人得福；</a:t>
            </a:r>
            <a:r>
              <a:rPr lang="zh-CN" dirty="0" smtClean="0"/>
              <a:t>因为</a:t>
            </a:r>
            <a:r>
              <a:rPr lang="zh-CN" dirty="0"/>
              <a:t>万军之耶和华赐福给他们，说：“埃及我的百姓，亚述我手的工作，以色列我的产业，都有福了！”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神借着以赛亚警告希西家</a:t>
            </a:r>
            <a:endParaRPr dirty="0"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zh-CN" dirty="0" smtClean="0"/>
              <a:t>【赛20:1</a:t>
            </a:r>
            <a:r>
              <a:rPr lang="en-US" altLang="zh-CN" dirty="0" smtClean="0"/>
              <a:t>-3</a:t>
            </a:r>
            <a:r>
              <a:rPr lang="zh-CN" dirty="0" smtClean="0"/>
              <a:t>】</a:t>
            </a:r>
            <a:r>
              <a:rPr lang="zh-CN" dirty="0"/>
              <a:t>亚述王撒珥根打发他珥探到亚实突的那年，他珥探就攻打亚实突，将城攻取</a:t>
            </a:r>
            <a:r>
              <a:rPr lang="zh-CN" dirty="0" smtClean="0"/>
              <a:t>。那时</a:t>
            </a:r>
            <a:r>
              <a:rPr lang="zh-CN" dirty="0"/>
              <a:t>，耶和华晓谕亚摩斯的儿子以赛亚说：“你去解掉你腰间的麻布，脱下你脚上的鞋。”以赛亚就这样作，露身赤脚行走</a:t>
            </a:r>
            <a:r>
              <a:rPr lang="zh-CN" dirty="0" smtClean="0"/>
              <a:t>。耶和华</a:t>
            </a:r>
            <a:r>
              <a:rPr lang="zh-CN" dirty="0"/>
              <a:t>说：“我仆人以赛亚怎样露身赤脚行走三年，作为关乎埃及和古实的预兆奇迹</a:t>
            </a:r>
            <a:r>
              <a:rPr lang="zh-CN" dirty="0" smtClean="0"/>
              <a:t>，</a:t>
            </a:r>
            <a:endParaRPr lang="en-US" altLang="zh-CN" dirty="0" smtClean="0"/>
          </a:p>
          <a:p>
            <a:pPr marL="285750" indent="-285750">
              <a:spcAft>
                <a:spcPts val="1600"/>
              </a:spcAft>
            </a:pPr>
            <a:r>
              <a:rPr lang="zh-CN" altLang="en-US" dirty="0"/>
              <a:t>主前</a:t>
            </a:r>
            <a:r>
              <a:rPr lang="en-US" altLang="zh-CN" dirty="0"/>
              <a:t>711</a:t>
            </a:r>
            <a:r>
              <a:rPr lang="zh-CN" altLang="en-US" dirty="0"/>
              <a:t>年，亚实突背叛亚述，与犹大、以东、摩押连手防备亚述再次入侵，后来仍被亚述再次征服。</a:t>
            </a:r>
            <a:endParaRPr lang="en-US" altLang="zh-CN" dirty="0" smtClean="0"/>
          </a:p>
          <a:p>
            <a:pPr marL="285750" indent="-285750">
              <a:spcAft>
                <a:spcPts val="1600"/>
              </a:spcAft>
            </a:pPr>
            <a:r>
              <a:rPr lang="zh-CN" altLang="en-US" dirty="0" smtClean="0"/>
              <a:t>希西</a:t>
            </a:r>
            <a:r>
              <a:rPr lang="zh-CN" altLang="en-US" dirty="0"/>
              <a:t>家王欲借助埃及的力量来反抗亚述，此举还有周边国家的帮助，但以赛亚指责依靠埃及而不信靠神是愚妄</a:t>
            </a:r>
            <a:r>
              <a:rPr lang="zh-CN" altLang="en-US" dirty="0" smtClean="0"/>
              <a:t>的。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2249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5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再次论到审判巴比伦</a:t>
            </a:r>
            <a:endParaRPr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【赛21:1】论海旁旷野的默示：有仇敌从旷野，从可怕之地而来，好像南方的旋风，猛然扫过。</a:t>
            </a:r>
            <a:br>
              <a:rPr lang="zh-CN" dirty="0"/>
            </a:br>
            <a:r>
              <a:rPr lang="zh-CN" dirty="0"/>
              <a:t>【赛21:2】令人凄惨的异象已默示于我。诡诈的行诡诈，毁灭的行毁灭。以拦哪，你要上去！玛代啊，你要围困！主说：“我使一切叹息止住。</a:t>
            </a:r>
            <a:r>
              <a:rPr lang="zh-CN" dirty="0" smtClean="0"/>
              <a:t>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dirty="0"/>
              <a:t>【赛21:9】看哪，有一队军兵骑着马一对一对地来。他就说：“巴比伦倾倒了！倾倒了！他一切雕刻的神像都打碎于地。”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/>
              <a:t>神</a:t>
            </a:r>
            <a:r>
              <a:rPr lang="zh-CN" altLang="en-US" dirty="0" smtClean="0"/>
              <a:t>审判</a:t>
            </a:r>
            <a:r>
              <a:rPr lang="zh-CN" altLang="en-US" dirty="0"/>
              <a:t>阿拉伯人</a:t>
            </a:r>
            <a:endParaRPr dirty="0"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【赛21:16】主对我这样说：“一年之内，照雇工的年数，基达的一切荣耀必归于无有；</a:t>
            </a:r>
            <a:br>
              <a:rPr lang="zh-CN" dirty="0"/>
            </a:br>
            <a:r>
              <a:rPr lang="zh-CN" dirty="0"/>
              <a:t>【赛21:17】弓箭手所余剩的，就是基达人的勇士，必然稀少，因为这是耶和华以色列的　神说的。”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dirty="0"/>
              <a:t>创 25:13 所记，基达是以实玛利的次子，他的後裔是亚拉伯半岛北部的大族，其所居之地称为基达地。在圣经中常作为亚拉伯人的总称或代表东方人</a:t>
            </a:r>
            <a:r>
              <a:rPr lang="zh-CN" dirty="0" smtClean="0"/>
              <a:t>。</a:t>
            </a:r>
            <a:endParaRPr lang="en-US" altLang="zh-CN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altLang="en-US" dirty="0"/>
              <a:t>亚述自主前</a:t>
            </a:r>
            <a:r>
              <a:rPr lang="en-US" altLang="zh-CN" dirty="0"/>
              <a:t>700</a:t>
            </a:r>
            <a:r>
              <a:rPr lang="zh-CN" altLang="en-US" dirty="0"/>
              <a:t>年起开始攻打</a:t>
            </a:r>
            <a:r>
              <a:rPr lang="zh-CN" altLang="en-US" dirty="0" smtClean="0"/>
              <a:t>阿拉伯，西</a:t>
            </a:r>
            <a:r>
              <a:rPr lang="zh-CN" altLang="en-US" dirty="0"/>
              <a:t>拿基立远征埃及时自称为「阿拉伯人与亚述人的王」，表明他后来已经征服阿拉伯。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神警告耶路撒冷</a:t>
            </a:r>
            <a:endParaRPr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 smtClean="0"/>
              <a:t>【赛22:1</a:t>
            </a:r>
            <a:r>
              <a:rPr lang="en-US" altLang="zh-CN" dirty="0" smtClean="0"/>
              <a:t>-2</a:t>
            </a:r>
            <a:r>
              <a:rPr lang="zh-CN" dirty="0" smtClean="0"/>
              <a:t>】</a:t>
            </a:r>
            <a:r>
              <a:rPr lang="zh-CN" dirty="0"/>
              <a:t>论异象谷的默示：有什么事使你这满城的人都上房顶呢</a:t>
            </a:r>
            <a:r>
              <a:rPr lang="zh-CN" dirty="0" smtClean="0"/>
              <a:t>？你</a:t>
            </a:r>
            <a:r>
              <a:rPr lang="zh-CN" dirty="0"/>
              <a:t>这满处呐喊、大有喧哗的城，欢乐的邑啊，你中间被杀的，并不是被刀杀，也不是因打仗死亡</a:t>
            </a:r>
            <a:r>
              <a:rPr lang="zh-CN" dirty="0" smtClean="0"/>
              <a:t>。</a:t>
            </a:r>
            <a:endParaRPr lang="en-US" altLang="zh-C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/>
              <a:t>亚</a:t>
            </a:r>
            <a:r>
              <a:rPr lang="zh-CN" altLang="en-US" dirty="0" smtClean="0"/>
              <a:t>述因古实而暂缓进攻耶路撒冷，所以满城居民都在庆祝，自以为得救。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dirty="0" smtClean="0"/>
              <a:t>【赛22:9</a:t>
            </a:r>
            <a:r>
              <a:rPr lang="en-US" altLang="zh-CN" dirty="0" smtClean="0"/>
              <a:t>-11</a:t>
            </a:r>
            <a:r>
              <a:rPr lang="zh-CN" dirty="0" smtClean="0"/>
              <a:t>】</a:t>
            </a:r>
            <a:r>
              <a:rPr lang="zh-CN" dirty="0"/>
              <a:t>你们看见大卫城的破口很多，便聚积下池的水</a:t>
            </a:r>
            <a:r>
              <a:rPr lang="zh-CN" dirty="0" smtClean="0"/>
              <a:t>。又</a:t>
            </a:r>
            <a:r>
              <a:rPr lang="zh-CN" dirty="0"/>
              <a:t>数点耶路撒冷的房屋，将房屋拆毁，修补城墙</a:t>
            </a:r>
            <a:r>
              <a:rPr lang="zh-CN" dirty="0" smtClean="0"/>
              <a:t>。又</a:t>
            </a:r>
            <a:r>
              <a:rPr lang="zh-CN" dirty="0"/>
              <a:t>在两道城墙中间挖一个聚水池，可盛旧池的水，却不仰望作这事的主，也不顾念从古定这事的</a:t>
            </a:r>
            <a:r>
              <a:rPr lang="zh-CN" dirty="0" smtClean="0"/>
              <a:t>。</a:t>
            </a:r>
            <a:endParaRPr lang="en-US" altLang="zh-CN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altLang="en-US" dirty="0" smtClean="0"/>
              <a:t>希西家修补耶路撒冷城墙，挖希西家水道以解决被围城时水源问题，但最后却变得只依靠这些坚固城墙和兵器，却不仰望耶和华。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 smtClean="0"/>
              <a:t>【赛22:12</a:t>
            </a:r>
            <a:r>
              <a:rPr lang="en-US" altLang="zh-CN" dirty="0" smtClean="0"/>
              <a:t>-14</a:t>
            </a:r>
            <a:r>
              <a:rPr lang="zh-CN" dirty="0" smtClean="0"/>
              <a:t>】</a:t>
            </a:r>
            <a:r>
              <a:rPr lang="zh-CN" dirty="0"/>
              <a:t>当那日，主万军之耶和华叫人哭泣哀号，头上光秃，身披麻布</a:t>
            </a:r>
            <a:r>
              <a:rPr lang="zh-CN" dirty="0" smtClean="0"/>
              <a:t>。谁知</a:t>
            </a:r>
            <a:r>
              <a:rPr lang="zh-CN" dirty="0"/>
              <a:t>，人倒欢喜快乐，宰牛杀羊，吃肉喝酒，说：“我们吃喝吧！因为明天要死了。</a:t>
            </a:r>
            <a:r>
              <a:rPr lang="zh-CN" dirty="0" smtClean="0"/>
              <a:t>” 万</a:t>
            </a:r>
            <a:r>
              <a:rPr lang="zh-CN" dirty="0"/>
              <a:t>军之耶和华亲自默示我说：“这罪孽直到你们死，断不得赦免！这是主万军之耶和华说的。”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 smtClean="0"/>
              <a:t>神审判</a:t>
            </a:r>
            <a:r>
              <a:rPr lang="zh-CN" altLang="en-US" dirty="0"/>
              <a:t>推</a:t>
            </a:r>
            <a:r>
              <a:rPr lang="zh-CN" altLang="en-US" dirty="0" smtClean="0"/>
              <a:t>罗和西顿</a:t>
            </a:r>
            <a:endParaRPr dirty="0"/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【赛23:1】论推罗的默示：他施的船只都要哀号，因为推罗变为荒场，甚至没有房屋，没有可进之路。这消息是从基提地得来的。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CN" dirty="0"/>
              <a:t>【赛23:8】推罗本是赐冠冕的，他的商家是王子，他的买卖人是世上的尊贵人。遭遇如此，是谁定的呢？</a:t>
            </a:r>
            <a:br>
              <a:rPr lang="zh-CN" dirty="0"/>
            </a:br>
            <a:r>
              <a:rPr lang="zh-CN" dirty="0"/>
              <a:t>【赛23:9】是万军之耶和华所定的，为要污辱一切高傲的荣耀，使地上一切的尊贵人被藐视。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dirty="0"/>
              <a:t>【赛23:13】看哪，迦勒底人之地向来没有这民，这国是亚述人为住旷野的人所立的。现在他们建筑戍楼，拆毁推罗的宫殿，使他成为荒凉。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dirty="0" smtClean="0"/>
              <a:t>神重新</a:t>
            </a:r>
            <a:r>
              <a:rPr lang="zh-CN" altLang="en-US" dirty="0"/>
              <a:t>使用</a:t>
            </a:r>
            <a:r>
              <a:rPr lang="zh-CN" altLang="en-US" dirty="0" smtClean="0"/>
              <a:t>推罗</a:t>
            </a:r>
            <a:endParaRPr dirty="0"/>
          </a:p>
        </p:txBody>
      </p:sp>
      <p:sp>
        <p:nvSpPr>
          <p:cNvPr id="219" name="Google Shape;21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dirty="0"/>
              <a:t>【赛23:17】七十年后，耶和华必眷顾推罗，她就仍得利息（原文作“雇价”。下同），与地上的万国交易（原文作“行淫”）</a:t>
            </a:r>
            <a:r>
              <a:rPr lang="zh-CN" dirty="0" smtClean="0"/>
              <a:t>。</a:t>
            </a:r>
            <a:endParaRPr lang="en-US" altLang="zh-CN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zh-CN" altLang="en-US" dirty="0"/>
              <a:t>从尼布甲尼撒攻陷推罗，到巴比伦帝国倾亡，为时</a:t>
            </a:r>
            <a:r>
              <a:rPr lang="zh-CN" altLang="en-US" dirty="0" smtClean="0"/>
              <a:t>七十年。</a:t>
            </a:r>
            <a:endParaRPr lang="en-US" altLang="zh-CN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zh-CN" dirty="0"/>
              <a:t/>
            </a:r>
            <a:br>
              <a:rPr lang="zh-CN" dirty="0"/>
            </a:br>
            <a:r>
              <a:rPr lang="zh-CN" dirty="0"/>
              <a:t>【赛23:18】她的货财和利息要归耶和华为圣，必不积攒存留；因为她的货财必为住在耶和华面前的人所得，使他们吃饱，穿耐久的衣服</a:t>
            </a:r>
            <a:r>
              <a:rPr lang="zh-CN" dirty="0" smtClean="0"/>
              <a:t>。</a:t>
            </a:r>
            <a:endParaRPr lang="en-US" altLang="zh-CN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zh-CN" altLang="en-US" dirty="0"/>
              <a:t>推</a:t>
            </a:r>
            <a:r>
              <a:rPr lang="zh-CN" altLang="en-US" dirty="0" smtClean="0"/>
              <a:t>罗在波斯时期再度复兴，就像所罗门时代一样，其继续为归回的以色列人提供物品，</a:t>
            </a:r>
            <a:r>
              <a:rPr lang="zh-CN" altLang="en-US" dirty="0"/>
              <a:t>供</a:t>
            </a:r>
            <a:r>
              <a:rPr lang="zh-CN" altLang="en-US" dirty="0" smtClean="0"/>
              <a:t>他们生活和修建圣殿之用。尼希米记中的安息日也做生意的商人可能就来自于推罗。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思考题</a:t>
            </a:r>
            <a:endParaRPr lang="en-AU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曾经金碧辉煌不可一世的巴比伦城也变成了一堆乱堆，这世上一切的事物也会最终如此。我们不应该留恋这世上的事和物，那我们留恋这个世界上的人，比如我们的家人是神所喜悦的吗？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神</a:t>
            </a:r>
            <a:r>
              <a:rPr lang="zh-CN" altLang="en-US" dirty="0"/>
              <a:t>借着以赛</a:t>
            </a:r>
            <a:r>
              <a:rPr lang="zh-CN" altLang="en-US" dirty="0" smtClean="0"/>
              <a:t>亚警告要依靠</a:t>
            </a:r>
            <a:r>
              <a:rPr lang="zh-CN" altLang="en-US" dirty="0"/>
              <a:t>神，不要</a:t>
            </a:r>
            <a:r>
              <a:rPr lang="zh-CN" altLang="en-US" dirty="0" smtClean="0"/>
              <a:t>依靠人。当我们在工作</a:t>
            </a:r>
            <a:r>
              <a:rPr lang="zh-CN" altLang="en-US" dirty="0"/>
              <a:t>中，生活中</a:t>
            </a:r>
            <a:r>
              <a:rPr lang="zh-CN" altLang="en-US" dirty="0" smtClean="0"/>
              <a:t>遇到艰难和挑战时，我们应该怎么做才是</a:t>
            </a:r>
            <a:r>
              <a:rPr lang="zh-CN" altLang="en-US" dirty="0"/>
              <a:t>依靠</a:t>
            </a:r>
            <a:r>
              <a:rPr lang="zh-CN" altLang="en-US" dirty="0" smtClean="0"/>
              <a:t>神？满怀信心祷告相信神一定会搭救，然后就什么也不做是依靠神吗？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561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发预言时巴比伦只是一个小国</a:t>
            </a:r>
            <a:endParaRPr lang="en-AU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524827"/>
            <a:ext cx="8601582" cy="32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0"/>
            <a:ext cx="84286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巴比伦和巴别塔</a:t>
            </a:r>
            <a:endParaRPr lang="en-AU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1600" dirty="0" smtClean="0"/>
              <a:t>巴比伦和巴别读音相近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zh-CN" altLang="en-US" sz="1600" dirty="0" smtClean="0"/>
              <a:t>巴别：希伯来语是混乱的意思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zh-CN" altLang="en-US" sz="1600" dirty="0" smtClean="0"/>
              <a:t>巴比伦：神之门的意思</a:t>
            </a:r>
            <a:endParaRPr lang="en-US" altLang="zh-CN" sz="1600" dirty="0" smtClean="0"/>
          </a:p>
          <a:p>
            <a:pPr>
              <a:lnSpc>
                <a:spcPct val="100000"/>
              </a:lnSpc>
            </a:pPr>
            <a:r>
              <a:rPr lang="zh-CN" altLang="en-US" sz="1600" dirty="0" smtClean="0"/>
              <a:t>巴比伦把天上的星当成偶像</a:t>
            </a:r>
            <a:endParaRPr lang="en-US" altLang="zh-CN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zh-CN" altLang="en-US" sz="1400" dirty="0" smtClean="0"/>
              <a:t>马杜克：木星</a:t>
            </a:r>
            <a:endParaRPr lang="en-US" altLang="zh-CN" sz="1400" dirty="0" smtClean="0"/>
          </a:p>
          <a:p>
            <a:pPr>
              <a:lnSpc>
                <a:spcPct val="100000"/>
              </a:lnSpc>
            </a:pPr>
            <a:r>
              <a:rPr lang="zh-CN" altLang="en-US" sz="1800" dirty="0" smtClean="0"/>
              <a:t>盖高塔，在塔上建神庙</a:t>
            </a:r>
            <a:endParaRPr lang="en-US" altLang="zh-CN" sz="1800" dirty="0" smtClean="0"/>
          </a:p>
          <a:p>
            <a:pPr>
              <a:lnSpc>
                <a:spcPct val="100000"/>
              </a:lnSpc>
            </a:pPr>
            <a:r>
              <a:rPr lang="zh-CN" altLang="en-US" sz="1800" dirty="0" smtClean="0"/>
              <a:t>高塔上也可以用于观天象</a:t>
            </a:r>
            <a:endParaRPr lang="en-US" altLang="zh-CN" sz="1800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希腊历史学家希罗多德记录新巴比伦王国中盖有长宽高各</a:t>
            </a:r>
            <a:r>
              <a:rPr lang="en-US" altLang="zh-CN" dirty="0" smtClean="0"/>
              <a:t>91</a:t>
            </a:r>
            <a:r>
              <a:rPr lang="zh-CN" altLang="en-US" dirty="0" smtClean="0"/>
              <a:t>米的巴比伦塔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416315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84" y="0"/>
            <a:ext cx="72828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1"/>
          <p:cNvSpPr txBox="1">
            <a:spLocks noGrp="1"/>
          </p:cNvSpPr>
          <p:nvPr>
            <p:ph type="title"/>
          </p:nvPr>
        </p:nvSpPr>
        <p:spPr>
          <a:xfrm>
            <a:off x="311700" y="18841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13:1】</a:t>
            </a:r>
            <a:r>
              <a:rPr lang="zh-CN" altLang="en-US" dirty="0"/>
              <a:t>亚摩斯的儿子以赛亚得默示，论巴比伦。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dirty="0" smtClean="0"/>
              <a:t>【赛13:17】</a:t>
            </a:r>
            <a:r>
              <a:rPr lang="zh-CN" dirty="0"/>
              <a:t>我必激动</a:t>
            </a:r>
            <a:r>
              <a:rPr lang="zh-CN" b="1" dirty="0"/>
              <a:t>玛代人</a:t>
            </a:r>
            <a:r>
              <a:rPr lang="zh-CN" dirty="0"/>
              <a:t>来攻击他们。玛代人不注重银子，也不喜爱金子</a:t>
            </a:r>
            <a:r>
              <a:rPr lang="zh-CN" dirty="0" smtClean="0"/>
              <a:t>。</a:t>
            </a:r>
            <a:endParaRPr dirty="0"/>
          </a:p>
        </p:txBody>
      </p:sp>
      <p:sp>
        <p:nvSpPr>
          <p:cNvPr id="3" name="Google Shape;78;p17"/>
          <p:cNvSpPr txBox="1">
            <a:spLocks/>
          </p:cNvSpPr>
          <p:nvPr/>
        </p:nvSpPr>
        <p:spPr>
          <a:xfrm>
            <a:off x="527325" y="4171737"/>
            <a:ext cx="808935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 sz="2000" dirty="0"/>
              <a:t>玛代波斯位于巴比伦以东</a:t>
            </a:r>
            <a:r>
              <a:rPr lang="en-US" altLang="zh-CN" sz="2000" dirty="0"/>
              <a:t>560</a:t>
            </a:r>
            <a:r>
              <a:rPr lang="zh-CN" altLang="en-US" sz="2000" dirty="0" smtClean="0"/>
              <a:t>公里</a:t>
            </a:r>
            <a:endParaRPr lang="en-US" altLang="zh-CN" sz="2000" dirty="0" smtClean="0"/>
          </a:p>
          <a:p>
            <a:r>
              <a:rPr lang="zh-CN" altLang="en-US" sz="2000" dirty="0" smtClean="0"/>
              <a:t>主</a:t>
            </a:r>
            <a:r>
              <a:rPr lang="zh-CN" altLang="en-US" sz="2000" dirty="0"/>
              <a:t>前</a:t>
            </a:r>
            <a:r>
              <a:rPr lang="en-US" altLang="zh-CN" sz="2000" dirty="0"/>
              <a:t>539</a:t>
            </a:r>
            <a:r>
              <a:rPr lang="zh-CN" altLang="en-US" sz="2000" dirty="0"/>
              <a:t>年，</a:t>
            </a:r>
            <a:r>
              <a:rPr lang="zh-CN" altLang="en-US" sz="2000" dirty="0" smtClean="0"/>
              <a:t>玛代波斯</a:t>
            </a:r>
            <a:r>
              <a:rPr lang="zh-CN" altLang="en-US" sz="2000" dirty="0"/>
              <a:t>联军</a:t>
            </a:r>
            <a:r>
              <a:rPr lang="zh-CN" altLang="en-US" sz="2000" dirty="0" smtClean="0"/>
              <a:t>摧毁巴比伦</a:t>
            </a:r>
            <a:r>
              <a:rPr lang="zh-CN" altLang="en-US" sz="2000" dirty="0"/>
              <a:t>帝国，建立波斯帝国</a:t>
            </a:r>
          </a:p>
        </p:txBody>
      </p:sp>
    </p:spTree>
    <p:extLst>
      <p:ext uri="{BB962C8B-B14F-4D97-AF65-F5344CB8AC3E}">
        <p14:creationId xmlns:p14="http://schemas.microsoft.com/office/powerpoint/2010/main" val="9887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2660</Words>
  <Application>Microsoft Office PowerPoint</Application>
  <PresentationFormat>On-screen Show (16:9)</PresentationFormat>
  <Paragraphs>96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Consolas</vt:lpstr>
      <vt:lpstr>Simple Light</vt:lpstr>
      <vt:lpstr>以赛亚书（13-23章）</vt:lpstr>
      <vt:lpstr>神审判巴比伦</vt:lpstr>
      <vt:lpstr>【赛14:22-23】万军之耶和华说：“我必兴起攻击他们，将巴比伦的名号和所余剩的人，连子带孙一并剪除。这是耶和华说的。我必使巴比伦为箭猪所得，又变为水池；我要用灭亡的扫帚扫净他。这是万军之耶和华说的。”</vt:lpstr>
      <vt:lpstr>PowerPoint Presentation</vt:lpstr>
      <vt:lpstr>PowerPoint Presentation</vt:lpstr>
      <vt:lpstr>PowerPoint Presentation</vt:lpstr>
      <vt:lpstr>巴比伦和巴别塔</vt:lpstr>
      <vt:lpstr>PowerPoint Presentation</vt:lpstr>
      <vt:lpstr>【赛13:1】亚摩斯的儿子以赛亚得默示，论巴比伦。 【赛13:17】我必激动玛代人来攻击他们。玛代人不注重银子，也不喜爱金子。</vt:lpstr>
      <vt:lpstr>【赛13:19】巴比伦素来为列国的荣耀，为迦勒底人所矜夸的华美，…</vt:lpstr>
      <vt:lpstr>巴比伦城遗址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位于伊拉克的遗址公园</vt:lpstr>
      <vt:lpstr>预言新巴比伦王国的毁灭</vt:lpstr>
      <vt:lpstr>新巴别塔</vt:lpstr>
      <vt:lpstr>PowerPoint Presentation</vt:lpstr>
      <vt:lpstr>预言末世巴比伦王国的毁灭</vt:lpstr>
      <vt:lpstr>以色列因巴比伦灭亡得福</vt:lpstr>
      <vt:lpstr>明亮之星，早晨之子</vt:lpstr>
      <vt:lpstr>【赛14:13-14】你心里曾说：‘我要升到天上，我要高举我的宝座在神众星以上；我要坐在聚会的山上，在北方的极处； 我要升到高云之上，我要与至上者同等。’</vt:lpstr>
      <vt:lpstr>神审判非利士</vt:lpstr>
      <vt:lpstr>神审判摩押</vt:lpstr>
      <vt:lpstr>神怜悯摩押</vt:lpstr>
      <vt:lpstr>神审判亚兰和北国以色列</vt:lpstr>
      <vt:lpstr>古实王国</vt:lpstr>
      <vt:lpstr>785 BC–AD 350</vt:lpstr>
      <vt:lpstr>古实王国</vt:lpstr>
      <vt:lpstr>预言对埃及的审判</vt:lpstr>
      <vt:lpstr>神怜悯人</vt:lpstr>
      <vt:lpstr>神借着以赛亚警告希西家</vt:lpstr>
      <vt:lpstr>再次论到审判巴比伦</vt:lpstr>
      <vt:lpstr>神审判阿拉伯人</vt:lpstr>
      <vt:lpstr>神警告耶路撒冷</vt:lpstr>
      <vt:lpstr>【赛22:12-14】当那日，主万军之耶和华叫人哭泣哀号，头上光秃，身披麻布。谁知，人倒欢喜快乐，宰牛杀羊，吃肉喝酒，说：“我们吃喝吧！因为明天要死了。” 万军之耶和华亲自默示我说：“这罪孽直到你们死，断不得赦免！这是主万军之耶和华说的。”</vt:lpstr>
      <vt:lpstr>神审判推罗和西顿</vt:lpstr>
      <vt:lpstr>神重新使用推罗</vt:lpstr>
      <vt:lpstr>思考题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以赛亚书（13-23章）</dc:title>
  <cp:lastModifiedBy>CAON</cp:lastModifiedBy>
  <cp:revision>152</cp:revision>
  <dcterms:modified xsi:type="dcterms:W3CDTF">2018-09-30T00:51:46Z</dcterms:modified>
</cp:coreProperties>
</file>