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9" r:id="rId3"/>
    <p:sldId id="320" r:id="rId4"/>
    <p:sldId id="313" r:id="rId5"/>
    <p:sldId id="314" r:id="rId6"/>
    <p:sldId id="315" r:id="rId7"/>
    <p:sldId id="316" r:id="rId8"/>
    <p:sldId id="317" r:id="rId9"/>
    <p:sldId id="318" r:id="rId10"/>
    <p:sldId id="321" r:id="rId11"/>
    <p:sldId id="323" r:id="rId12"/>
    <p:sldId id="324" r:id="rId13"/>
    <p:sldId id="312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 Yong" initials="XY" lastIdx="1" clrIdx="0">
    <p:extLst>
      <p:ext uri="{19B8F6BF-5375-455C-9EA6-DF929625EA0E}">
        <p15:presenceInfo xmlns:p15="http://schemas.microsoft.com/office/powerpoint/2012/main" userId="8b4605ef1ddf0f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9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8CA057A5-72CB-4994-9BEA-5453E4E7766A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7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7"/>
            <a:ext cx="2918831" cy="495027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0374092C-3710-4FA5-96A3-CF6155E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70" cy="495600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128" y="0"/>
            <a:ext cx="2919553" cy="495600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B322D87D-CF5A-4F8B-88FE-5E5552990CE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71"/>
            <a:ext cx="5388610" cy="3884860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0721"/>
            <a:ext cx="2918470" cy="495599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128" y="9370721"/>
            <a:ext cx="2919553" cy="495599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127D27D9-025A-4D43-92AD-951769BB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1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27D9-025A-4D43-92AD-951769BBB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27D9-025A-4D43-92AD-951769BBB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27D9-025A-4D43-92AD-951769BBB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27D9-025A-4D43-92AD-951769BBB5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D27D9-025A-4D43-92AD-951769BBB5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E088-5203-4F9B-923C-741D49FB416F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A4DE-83C4-4528-B1B3-0917B82F4D2B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CFDC-9E60-44B6-8982-83D5147292A8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8384-E15C-4D16-9BAB-96D5F983D97B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3479-A9F2-42AA-8F23-B819509AE6DC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7855-370E-4B3D-9F59-5B1EA0E09D00}" type="datetime1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E15C-E126-4844-A195-F837104B87AA}" type="datetime1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8D98-3BB3-4444-8083-F4C3437433E2}" type="datetime1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76ED-320F-450F-A872-621EE79E4B15}" type="datetime1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FB8-AC29-477A-968F-AE9DF22C69C2}" type="datetime1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AC1E-02B0-48D4-9BB7-778155DA8D44}" type="datetime1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4E71-347B-468A-97A3-4C41BE52BAF6}" type="datetime1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635B-D10B-4DAA-B629-9B6ED82A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703" y="1590849"/>
            <a:ext cx="106637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dirty="0" smtClean="0">
                <a:solidFill>
                  <a:schemeClr val="bg1"/>
                </a:solidFill>
              </a:rPr>
              <a:t>以西结书</a:t>
            </a:r>
            <a:endParaRPr lang="en-US" altLang="zh-CN" sz="120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9600" dirty="0" smtClean="0">
                <a:solidFill>
                  <a:schemeClr val="bg1"/>
                </a:solidFill>
              </a:rPr>
              <a:t>（四）</a:t>
            </a:r>
            <a:endParaRPr lang="en-US" altLang="zh-CN" sz="9600" dirty="0" smtClean="0">
              <a:solidFill>
                <a:schemeClr val="bg1"/>
              </a:solidFill>
            </a:endParaRPr>
          </a:p>
          <a:p>
            <a:pPr algn="ctr"/>
            <a:endParaRPr lang="en-US" altLang="zh-CN" sz="96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4" y="269966"/>
            <a:ext cx="6217920" cy="6338676"/>
          </a:xfrm>
        </p:spPr>
      </p:pic>
      <p:sp>
        <p:nvSpPr>
          <p:cNvPr id="8" name="TextBox 7"/>
          <p:cNvSpPr txBox="1"/>
          <p:nvPr/>
        </p:nvSpPr>
        <p:spPr>
          <a:xfrm>
            <a:off x="1516856" y="818606"/>
            <a:ext cx="738664" cy="4720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/>
              <a:t>以西</a:t>
            </a:r>
            <a:r>
              <a:rPr lang="zh-CN" altLang="en-US" sz="3600" dirty="0" smtClean="0"/>
              <a:t>结的圣地分布图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742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97" y="377580"/>
            <a:ext cx="11220073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bg1"/>
                </a:solidFill>
              </a:rPr>
              <a:t>以西结</a:t>
            </a:r>
            <a:r>
              <a:rPr lang="zh-CN" altLang="en-US" sz="3200" dirty="0">
                <a:solidFill>
                  <a:schemeClr val="bg1"/>
                </a:solidFill>
              </a:rPr>
              <a:t>圣</a:t>
            </a:r>
            <a:r>
              <a:rPr lang="zh-CN" altLang="en-US" sz="3200" dirty="0" smtClean="0">
                <a:solidFill>
                  <a:schemeClr val="bg1"/>
                </a:solidFill>
              </a:rPr>
              <a:t>殿的属灵原则：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</a:rPr>
              <a:t>我们的生命和一切的生活和事奉，都会根据基督被衡量，有一天都要向神交账。（</a:t>
            </a:r>
            <a:r>
              <a:rPr lang="en-US" altLang="zh-CN" sz="3200" dirty="0" smtClean="0">
                <a:solidFill>
                  <a:schemeClr val="bg1"/>
                </a:solidFill>
              </a:rPr>
              <a:t>40</a:t>
            </a:r>
            <a:r>
              <a:rPr lang="zh-CN" altLang="en-US" sz="3200" dirty="0" smtClean="0">
                <a:solidFill>
                  <a:schemeClr val="bg1"/>
                </a:solidFill>
              </a:rPr>
              <a:t>：</a:t>
            </a:r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</a:rPr>
              <a:t>）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一</a:t>
            </a:r>
            <a:r>
              <a:rPr lang="zh-CN" altLang="en-US" sz="3200" dirty="0" smtClean="0">
                <a:solidFill>
                  <a:schemeClr val="bg1"/>
                </a:solidFill>
              </a:rPr>
              <a:t>切的事奉必须以宝座为中心，以祭坛为根基。（</a:t>
            </a:r>
            <a:r>
              <a:rPr lang="en-US" altLang="zh-CN" sz="3200" dirty="0" smtClean="0">
                <a:solidFill>
                  <a:schemeClr val="bg1"/>
                </a:solidFill>
              </a:rPr>
              <a:t>43</a:t>
            </a:r>
            <a:r>
              <a:rPr lang="zh-CN" altLang="en-US" sz="3200" dirty="0" smtClean="0">
                <a:solidFill>
                  <a:schemeClr val="bg1"/>
                </a:solidFill>
              </a:rPr>
              <a:t>章）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</a:rPr>
              <a:t>“至高”与“至圣”，“属天”与“圣洁”乃是建殿的法则。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圣</a:t>
            </a:r>
            <a:r>
              <a:rPr lang="zh-CN" altLang="en-US" sz="3200" dirty="0" smtClean="0">
                <a:solidFill>
                  <a:schemeClr val="bg1"/>
                </a:solidFill>
              </a:rPr>
              <a:t>殿范围的广大预表基督和教会的丰满。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生</a:t>
            </a:r>
            <a:r>
              <a:rPr lang="zh-CN" altLang="en-US" sz="3200" dirty="0" smtClean="0">
                <a:solidFill>
                  <a:schemeClr val="bg1"/>
                </a:solidFill>
              </a:rPr>
              <a:t>命河的活水由宝座经祭坛而流出。生命是从宝座和十字架而来，合神心意的事奉和建造必然带出丰盛的生命活水，并且越流越丰富，越流越宽广。（</a:t>
            </a:r>
            <a:r>
              <a:rPr lang="en-US" altLang="zh-CN" sz="3200" dirty="0" smtClean="0">
                <a:solidFill>
                  <a:schemeClr val="bg1"/>
                </a:solidFill>
              </a:rPr>
              <a:t>47</a:t>
            </a:r>
            <a:r>
              <a:rPr lang="zh-CN" altLang="en-US" sz="3200" dirty="0" smtClean="0">
                <a:solidFill>
                  <a:schemeClr val="bg1"/>
                </a:solidFill>
              </a:rPr>
              <a:t>章）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703" y="714465"/>
            <a:ext cx="112200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</a:rPr>
              <a:t>圣殿被称为“耶和华的所在”（耶和华沙玛）。一切的建造都是为了让祂的百姓成为祂的居所。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i="1" dirty="0" smtClean="0">
                <a:solidFill>
                  <a:schemeClr val="bg1"/>
                </a:solidFill>
              </a:rPr>
              <a:t>弗 </a:t>
            </a:r>
            <a:r>
              <a:rPr lang="en-US" altLang="zh-CN" sz="3200" i="1" dirty="0" smtClean="0">
                <a:solidFill>
                  <a:schemeClr val="bg1"/>
                </a:solidFill>
              </a:rPr>
              <a:t>2:21-22 </a:t>
            </a:r>
            <a:r>
              <a:rPr lang="zh-CN" altLang="en-US" sz="3200" i="1" dirty="0" smtClean="0">
                <a:solidFill>
                  <a:schemeClr val="bg1"/>
                </a:solidFill>
              </a:rPr>
              <a:t>各房</a:t>
            </a:r>
            <a:r>
              <a:rPr lang="zh-CN" altLang="en-US" sz="3200" i="1" dirty="0">
                <a:solidFill>
                  <a:schemeClr val="bg1"/>
                </a:solidFill>
              </a:rPr>
              <a:t>靠他联络得合式，渐渐成为主的圣殿</a:t>
            </a:r>
            <a:r>
              <a:rPr lang="zh-CN" altLang="en-US" sz="3200" i="1" dirty="0" smtClean="0">
                <a:solidFill>
                  <a:schemeClr val="bg1"/>
                </a:solidFill>
              </a:rPr>
              <a:t>。你</a:t>
            </a:r>
            <a:r>
              <a:rPr lang="zh-CN" altLang="en-US" sz="3200" i="1" dirty="0">
                <a:solidFill>
                  <a:schemeClr val="bg1"/>
                </a:solidFill>
              </a:rPr>
              <a:t>们也靠他同被建造成为神借着圣灵居住的所在。</a:t>
            </a:r>
          </a:p>
          <a:p>
            <a:endParaRPr lang="en-US" altLang="zh-CN" sz="3200" dirty="0" smtClean="0">
              <a:solidFill>
                <a:schemeClr val="bg1"/>
              </a:solidFill>
            </a:endParaRPr>
          </a:p>
          <a:p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15" y="758257"/>
            <a:ext cx="11056418" cy="518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问题讨论</a:t>
            </a:r>
            <a:endParaRPr lang="en-US" altLang="zh-CN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AutoNum type="arabicPeriod"/>
            </a:pPr>
            <a:r>
              <a:rPr lang="zh-CN" alt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从活水涌流的异象（</a:t>
            </a:r>
            <a:r>
              <a:rPr lang="en-US" altLang="zh-CN" sz="320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章）你得着什么样的启示？</a:t>
            </a:r>
            <a:endParaRPr lang="en-US" altLang="zh-CN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以西</a:t>
            </a:r>
            <a:r>
              <a:rPr lang="zh-CN" alt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结的圣殿与我们今天的生活和事奉有什么样的关系？</a:t>
            </a:r>
            <a:endParaRPr lang="en-US" altLang="zh-CN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endParaRPr lang="en-US" altLang="zh-CN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endParaRPr lang="en-US" altLang="zh-CN" sz="320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664" y="616405"/>
            <a:ext cx="11220073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chemeClr val="bg1"/>
                </a:solidFill>
              </a:rPr>
              <a:t>以西结</a:t>
            </a:r>
            <a:r>
              <a:rPr lang="zh-CN" altLang="en-US" sz="3200" dirty="0">
                <a:solidFill>
                  <a:schemeClr val="bg1"/>
                </a:solidFill>
              </a:rPr>
              <a:t>圣</a:t>
            </a:r>
            <a:r>
              <a:rPr lang="zh-CN" altLang="en-US" sz="3200" dirty="0" smtClean="0">
                <a:solidFill>
                  <a:schemeClr val="bg1"/>
                </a:solidFill>
              </a:rPr>
              <a:t>殿的几种不同的解释：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</a:rPr>
              <a:t>历史理想派</a:t>
            </a:r>
            <a:r>
              <a:rPr lang="en-US" altLang="zh-CN" sz="3200" dirty="0" smtClean="0">
                <a:solidFill>
                  <a:schemeClr val="bg1"/>
                </a:solidFill>
              </a:rPr>
              <a:t>—</a:t>
            </a:r>
            <a:r>
              <a:rPr lang="zh-CN" altLang="en-US" sz="3200" dirty="0" smtClean="0">
                <a:solidFill>
                  <a:schemeClr val="bg1"/>
                </a:solidFill>
              </a:rPr>
              <a:t>认为这是被掳归回的人所要建的一个理想的圣殿，但在历史上因种种原因未能实现。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属</a:t>
            </a:r>
            <a:r>
              <a:rPr lang="zh-CN" altLang="en-US" sz="3200" dirty="0" smtClean="0">
                <a:solidFill>
                  <a:schemeClr val="bg1"/>
                </a:solidFill>
              </a:rPr>
              <a:t>灵派</a:t>
            </a:r>
            <a:r>
              <a:rPr lang="en-US" altLang="zh-CN" sz="3200" dirty="0" smtClean="0">
                <a:solidFill>
                  <a:schemeClr val="bg1"/>
                </a:solidFill>
              </a:rPr>
              <a:t>—</a:t>
            </a:r>
            <a:r>
              <a:rPr lang="zh-CN" altLang="en-US" sz="3200" dirty="0" smtClean="0">
                <a:solidFill>
                  <a:schemeClr val="bg1"/>
                </a:solidFill>
              </a:rPr>
              <a:t>认为圣殿是以属灵的表号和象征的手法，说明属灵的事，在物质上并不存在。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千禧</a:t>
            </a:r>
            <a:r>
              <a:rPr lang="zh-CN" altLang="en-US" sz="3200" dirty="0" smtClean="0">
                <a:solidFill>
                  <a:schemeClr val="bg1"/>
                </a:solidFill>
              </a:rPr>
              <a:t>年派</a:t>
            </a:r>
            <a:r>
              <a:rPr lang="en-US" altLang="zh-CN" sz="3200" dirty="0" smtClean="0">
                <a:solidFill>
                  <a:schemeClr val="bg1"/>
                </a:solidFill>
              </a:rPr>
              <a:t>—</a:t>
            </a:r>
            <a:r>
              <a:rPr lang="zh-CN" altLang="en-US" sz="3200" dirty="0" smtClean="0">
                <a:solidFill>
                  <a:schemeClr val="bg1"/>
                </a:solidFill>
              </a:rPr>
              <a:t>认为圣殿要像以西结所预言的，在千年国度里被建造。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79" y="840968"/>
            <a:ext cx="1122007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chemeClr val="bg1"/>
                </a:solidFill>
              </a:rPr>
              <a:t>解释</a:t>
            </a:r>
            <a:r>
              <a:rPr lang="zh-CN" altLang="en-US" sz="3200" dirty="0" smtClean="0">
                <a:solidFill>
                  <a:schemeClr val="bg1"/>
                </a:solidFill>
              </a:rPr>
              <a:t>以西结</a:t>
            </a:r>
            <a:r>
              <a:rPr lang="zh-CN" altLang="en-US" sz="3200" dirty="0">
                <a:solidFill>
                  <a:schemeClr val="bg1"/>
                </a:solidFill>
              </a:rPr>
              <a:t>圣</a:t>
            </a:r>
            <a:r>
              <a:rPr lang="zh-CN" altLang="en-US" sz="3200" dirty="0" smtClean="0">
                <a:solidFill>
                  <a:schemeClr val="bg1"/>
                </a:solidFill>
              </a:rPr>
              <a:t>殿所遇到的问题：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预</a:t>
            </a:r>
            <a:r>
              <a:rPr lang="zh-CN" altLang="en-US" sz="3200" dirty="0" smtClean="0">
                <a:solidFill>
                  <a:schemeClr val="bg1"/>
                </a:solidFill>
              </a:rPr>
              <a:t>言的尺寸在现今的地理上无法实现。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</a:rPr>
              <a:t>如果是在千年国度里的圣殿，为什么仍有献祭的制度？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如果把圣殿完全灵意解，为什么圣灵要启示先知那么详细的尺寸？</a:t>
            </a:r>
          </a:p>
          <a:p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74804" y="1610164"/>
            <a:ext cx="677108" cy="3875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以西</a:t>
            </a:r>
            <a:r>
              <a:rPr lang="zh-CN" altLang="en-US" sz="3200" dirty="0" smtClean="0"/>
              <a:t>结圣殿平面图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4646" y="-1055079"/>
            <a:ext cx="6471140" cy="8880231"/>
          </a:xfrm>
        </p:spPr>
      </p:pic>
    </p:spTree>
    <p:extLst>
      <p:ext uri="{BB962C8B-B14F-4D97-AF65-F5344CB8AC3E}">
        <p14:creationId xmlns:p14="http://schemas.microsoft.com/office/powerpoint/2010/main" val="247260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9" y="228600"/>
            <a:ext cx="6770077" cy="62952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0001" y="1776547"/>
            <a:ext cx="677108" cy="3605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以西结圣殿立体图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42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99659"/>
            <a:ext cx="8958943" cy="63392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6823" y="1672046"/>
            <a:ext cx="677108" cy="3518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以西结圣殿立体图</a:t>
            </a:r>
          </a:p>
        </p:txBody>
      </p:sp>
    </p:spTree>
    <p:extLst>
      <p:ext uri="{BB962C8B-B14F-4D97-AF65-F5344CB8AC3E}">
        <p14:creationId xmlns:p14="http://schemas.microsoft.com/office/powerpoint/2010/main" val="394812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以西结圣殿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祭坛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37" y="1825625"/>
            <a:ext cx="5637125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3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以西结圣殿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外殿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785258"/>
            <a:ext cx="7715794" cy="45710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以西结圣殿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至圣所前的桌坛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38" y="1497875"/>
            <a:ext cx="7326363" cy="46703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35B-D10B-4DAA-B629-9B6ED82A30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13312</TotalTime>
  <Words>615</Words>
  <Application>Microsoft Office PowerPoint</Application>
  <PresentationFormat>Widescreen</PresentationFormat>
  <Paragraphs>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以西结圣殿—祭坛</vt:lpstr>
      <vt:lpstr>以西结圣殿—外殿</vt:lpstr>
      <vt:lpstr>以西结圣殿—至圣所前的桌坛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 Yong</dc:creator>
  <cp:lastModifiedBy>Windows User</cp:lastModifiedBy>
  <cp:revision>331</cp:revision>
  <cp:lastPrinted>2019-01-26T08:48:00Z</cp:lastPrinted>
  <dcterms:created xsi:type="dcterms:W3CDTF">2015-02-06T23:27:26Z</dcterms:created>
  <dcterms:modified xsi:type="dcterms:W3CDTF">2019-01-26T10:27:26Z</dcterms:modified>
</cp:coreProperties>
</file>