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3"/>
  </p:notesMasterIdLst>
  <p:handoutMasterIdLst>
    <p:handoutMasterId r:id="rId24"/>
  </p:handoutMasterIdLst>
  <p:sldIdLst>
    <p:sldId id="256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12" r:id="rId2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434" autoAdjust="0"/>
  </p:normalViewPr>
  <p:slideViewPr>
    <p:cSldViewPr snapToGrid="0">
      <p:cViewPr varScale="1">
        <p:scale>
          <a:sx n="86" d="100"/>
          <a:sy n="86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9"/>
            <a:ext cx="2918830" cy="495029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9"/>
            <a:ext cx="2918830" cy="495029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7"/>
            <a:ext cx="2918830" cy="495028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7"/>
            <a:ext cx="2918830" cy="495028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470" cy="495600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128" y="0"/>
            <a:ext cx="2919553" cy="495600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B322D87D-CF5A-4F8B-88FE-5E5552990CEF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70"/>
            <a:ext cx="5388610" cy="3884860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0721"/>
            <a:ext cx="2918470" cy="495599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128" y="9370721"/>
            <a:ext cx="2919553" cy="495599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127D27D9-025A-4D43-92AD-951769BBB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3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2EB0-6705-4F81-95F5-BB5C93C31B10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6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D71-5B87-49D5-B0C9-C046C832726B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8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93D1-00CD-4255-9C4E-F9AF615BE0AC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4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6C85-8419-4D8D-BD1A-402CA3F90CDD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7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16EF-BA8F-46BD-9559-684CC9676A35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8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CCFA-922D-437E-9507-7280404D6491}" type="datetime1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1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C636-26E6-4C39-B28B-9DD5322A5BE4}" type="datetime1">
              <a:rPr lang="en-US" smtClean="0"/>
              <a:t>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0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7A76-551F-45DE-AE2C-5C4B84FC3F47}" type="datetime1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5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2CB2-0608-4F3B-9959-3CAACD64D9BF}" type="datetime1">
              <a:rPr lang="en-US" smtClean="0"/>
              <a:t>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7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112A-CBDD-497D-8519-A616019A81BB}" type="datetime1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5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15E5-2A13-49D9-AA8D-28F71CF9107A}" type="datetime1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6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ECE9D-DA01-40D9-BA01-7DEF6817C491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8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0" dirty="0" smtClean="0"/>
              <a:t>以西结书</a:t>
            </a:r>
            <a:endParaRPr lang="en-US" altLang="zh-CN" sz="12000" dirty="0" smtClean="0"/>
          </a:p>
          <a:p>
            <a:pPr algn="ctr"/>
            <a:r>
              <a:rPr lang="zh-CN" altLang="en-US" sz="9600" dirty="0" smtClean="0"/>
              <a:t>（二）</a:t>
            </a:r>
            <a:endParaRPr lang="en-US" altLang="zh-CN" sz="9600" dirty="0" smtClean="0"/>
          </a:p>
          <a:p>
            <a:pPr algn="ctr"/>
            <a:endParaRPr lang="en-US" altLang="zh-CN" sz="9600" dirty="0" smtClean="0"/>
          </a:p>
          <a:p>
            <a:pPr algn="ctr"/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6925" y="600928"/>
            <a:ext cx="1153235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斥责拜偶像的罪（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 1-11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14:6 </a:t>
            </a: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-8 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以你要告诉以色列家说，主耶和华如此说，回头吧。离开你们的偶像，转脸莫从你们一切可憎的事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。因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为以色列家的人，或在以色列中寄居的外人，凡与我隔绝，将他的假神接到心里，把陷于罪的绊脚石放在面前，又就了先知来要为自己的事求问我的，我耶和华必亲自回答他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必向那人变脸，使他作了警戒，笑谈，令人惊骇，并且我要将他从我民中剪除。你们就知道我是耶和华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14:9-10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先知若被迷惑说一句预言，是我耶和华任那先知受迷惑，我也必向他伸手，将他从我民以色列中除灭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。他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们必担当自己的罪孽。先知的罪孽和求问之人的罪孽都是一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样。</a:t>
            </a:r>
            <a:endParaRPr lang="zh-CN" altLang="en-US" sz="2800" i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zh-CN" altLang="en-US" sz="2800" i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5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799" y="777391"/>
            <a:ext cx="1153235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无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可避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免的审判（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 12-23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14:20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虽有挪亚，但以理，约伯在其中，主耶和华说，我指着我的永生起誓，他们连儿带女都不能救，只能因他们的义救自己的性命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14:21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主耶和华如此说，我将这四样大灾就是刀剑，饥荒，恶兽，瘟疫降在耶路撒冷，将人与牲畜从其中剪除，岂不更重吗？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审判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之下的怜悯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14:22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然而其中必有剩下的人，他们连儿带女必带到你们这里来，你们看见他们所行所为的，要因我降给耶路撒冷的一切灾祸，便得了安慰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5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009" y="350500"/>
            <a:ext cx="1153235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三个比喻（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15-17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无用的葡萄枝的比喻（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耶路撒冷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人好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像葡萄枝，在他们被围困以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前，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他们已是没有甚么优点；在此之后，也没有多少改善。惩罚不一定使人悔改。心灵的改变才是使人的行为改变的唯一方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法。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不贞的妻子的比喻（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作者套用古时的爱情故事来描述神与子民的关系。神收纳和养育以色列人，长大后迎娶她。可惜以色列却犯奸淫，拜外邦神。以色列人有如不贞之妻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十六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3-43)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，耶京有如所多玛和撒玛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利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亚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十六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44-58)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，然而仍然蒙神所爱得以复兴。神赦免选民，与他们另外新约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十六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59-63)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。神描述以色列人的历史，主要原因是要子民醒觉自己的恶行，深感惭愧而归向神。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968" y="591132"/>
            <a:ext cx="1110976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鹰和葡萄树的比喻（</a:t>
            </a:r>
            <a:r>
              <a:rPr lang="en-US" altLang="zh-CN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二鹰分别比喻巴比伦和埃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及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第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一只鹰巴比伦王尼布甲尼撒折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去香柏树的嫩枝</a:t>
            </a:r>
            <a:r>
              <a:rPr lang="en-US" altLang="zh-CN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约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雅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斤和贵胄，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把他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们掳掠到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巴比伦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。被移植的葡萄树西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底家则留在耶路撒冷。但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这棵葡萄树迅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速转向第二只鹰埃及求助，反抗巴比伦。结果尼布甲尼撒挥军推进，攻陷耶路撒冷，掳走百姓。 </a:t>
            </a:r>
            <a:endParaRPr lang="en-US" altLang="zh-CN" sz="32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14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304" y="539373"/>
            <a:ext cx="112596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自负己责（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18:2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你们在以色列地怎么用这俗语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说：父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亲吃了酸葡萄，儿子的牙酸倒了呢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？（</a:t>
            </a: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18: 2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这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篇信息是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要打破民众的错误观念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。每个人都要为自己的行为负责：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一个犯罪的儿子不会因他父亲的义行得免刑罚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(5-13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一个正义的儿子不会因他父亲的罪行而受罚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(14-18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arenR" startAt="7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王室哀歌（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本章以笼中狮子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十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九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1-9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和烧毁的葡萄树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十九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10-14)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来比喻犹大王室的悲惨结局。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22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304" y="539373"/>
            <a:ext cx="112596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历史教训（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20: 1-44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透过几个长老的求问，先知追述以色列人背叛神的历史，指出百姓一直背叛神。虽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然神在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忿怒中击打以色列，然而神因自己的名之缘故，仍然存留以色列的命脉，应许他们有一天会从被掳之地归回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火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和刀剑的比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喻（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20: 45- 21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先知以火和刀剑的比喻来表达神对耶路撒冷的审判。耶路撒冷会面临火灾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，刀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剑之祸必临到全民，无论是义人或罪人都必受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害。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68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304" y="539373"/>
            <a:ext cx="112596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耶路撒冷的罪恶（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22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先知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对耶路撒冷的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众罪有三方面的控诉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犯罪之城。百姓拜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偶像、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流人血、行强暴，违背神的律法，道德完全败坏，因而要受神的审判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二十二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1-16)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罪恶的渣滓。因以色列的罪，神要把他们交给敌人，被围困的耶京好比一座镕炉，犯罪的百姓都是提炼后无用的渣滓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二十二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17-22)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不洁之民。整个国家都犯罪，无论是领袖或百姓都逃不了责任。掌权者滥用权力，祭司没有负起宗教的责任，先知伪造权威的话语，百</a:t>
            </a:r>
            <a:r>
              <a:rPr lang="zh-CN" altLang="en-US" sz="280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姓沉沈迷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在罪恶中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二十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23-31)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59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7346" y="812089"/>
            <a:ext cx="1125964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以色列和犹大的罪恶（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先知以阿荷拉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代表北国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和阿荷利巴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代表南国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的比喻来指出撒玛利亚和耶路撒冷的罪。他们好像一对对丈夫不忠的姊妹，敬拜偶像，并与外邦结盟，倚靠外邦的势力而不倚靠神。结果北国于主前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722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年亡于亚述。而南国犹大没有汲取教训，继续行恶，将会受更严重的审判。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arenR" startAt="12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耶路撒冷被围困（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锅的比喻（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24: 1-14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以西结妻子之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死（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24: 15-27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0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009" y="350500"/>
            <a:ext cx="1153235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对列国的审判（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25-32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对亚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们、摩押、以东、非利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士的审判（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arenR" startAt="2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对推罗的审判（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26-28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在古代，推罗是现代的黎巴嫩以南一个重要的海港。推罗的实力主要来自她的航运事业。推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罗人擅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长于贸易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，这给他们带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来极大的财富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前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332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年，亚历山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大攻陷推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罗，应验了先知的预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言，推罗城不再被重建。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26:13-14 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必使你唱歌的声音止息，人也不再听见你弹琴的声音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必使你成为净光的磐石，作晒网的地方。你不得再被建造，因为这是主耶和华说的。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3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967" y="658277"/>
            <a:ext cx="11532359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arenR" startAt="2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对推罗的审判（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26-28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28:12-17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人子阿，你为推罗王作起哀歌，说主耶和华如此说，你无所不备，智慧充足，全然美丽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。你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曾在伊甸神的园中，佩戴各样宝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石</a:t>
            </a: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 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是那受膏遮掩约柜的基路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伯</a:t>
            </a: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你从受造之日所行的都完全，后来在你中间又察出不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义</a:t>
            </a: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 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你贸易很多，就被强暴的事充满，以致犯罪，所以我因你亵渎圣地，就从神的山驱逐你。遮掩约柜的基路伯阿，我已将你从发光如火的宝石中除灭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。你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因美丽心中高傲，又因荣光败坏智慧，我已将你摔倒在地，使你倒在君王面前，好叫他们目睹眼见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撒旦堕落的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原因（赛</a:t>
            </a:r>
            <a:r>
              <a:rPr lang="en-US" altLang="zh-CN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zh-CN" alt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zh-CN" alt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68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883" y="651709"/>
            <a:ext cx="1153235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、审判的信息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 22- 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32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先知的动作（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 22- 5: 17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被绳捆锁，哑口不言（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 22-27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象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征先知的职事在百姓中遭受的反对，并且他的言语受神的控制和支配。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摆砖攻城（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4: 1- 3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象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征耶路撒冷被围困。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左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右侧卧（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4: 4-8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象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征先知宣告并担当以色列家的罪孽。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967" y="658277"/>
            <a:ext cx="1153235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3)  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对埃及的审判（</a:t>
            </a:r>
            <a:r>
              <a:rPr lang="en-US" altLang="zh-CN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29-32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当时的法老是合弗拉</a:t>
            </a:r>
            <a:r>
              <a:rPr lang="en-US" altLang="zh-CN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耶四十四</a:t>
            </a:r>
            <a:r>
              <a:rPr lang="en-US" altLang="zh-CN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30)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，他曾出兵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给耶路撒冷解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围，不久巴比伦再度</a:t>
            </a: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攻耶路撒冷，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埃及撤军</a:t>
            </a:r>
            <a:r>
              <a:rPr lang="en-US" altLang="zh-CN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耶三十七</a:t>
            </a:r>
            <a:r>
              <a:rPr lang="en-US" altLang="zh-CN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5-8)</a:t>
            </a: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。以西结此时说预言攻击埃及，指强大的帝国也会遭受神的审判。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00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8615" y="758257"/>
            <a:ext cx="11056418" cy="546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32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问题讨论</a:t>
            </a:r>
            <a:endParaRPr lang="en-US" altLang="zh-CN" sz="32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神的荣耀为什么要离开圣殿，离开以色列民？这对我们今天的生活和事奉有什么提醒？ </a:t>
            </a:r>
          </a:p>
          <a:p>
            <a:pPr marL="514350" indent="-514350" algn="just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神为什么要用那么多的篇幅来宣告对以色列的审判？神审判的目的是什么？ </a:t>
            </a:r>
            <a:endParaRPr lang="en-US" altLang="zh-CN" sz="32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endParaRPr lang="en-US" altLang="zh-CN" sz="32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883" y="651709"/>
            <a:ext cx="115323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按时吃粮喝水（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4: 9-17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象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征耶城被围，缺粮少水，人心惶惶的情形。并预告百姓被掳后要吃不洁之物。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用刀剃须发（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 1- 4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象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征百姓三分之一遭饥荒瘟疫；三分之一倒在刀下；三分之一被掳。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宣告耶路撒冷沦亡（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 5-17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5:15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这样，我必以怒气和忿怒，并烈怒的责备，向你施行审判。那时，你就在四围的列国中成为羞辱，讥刺，警戒，惊骇。这是我耶和华说的。</a:t>
            </a:r>
            <a:endParaRPr lang="en-US" altLang="zh-CN" sz="32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883" y="555457"/>
            <a:ext cx="11532359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审判的宣告（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6-7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谴责拜偶像的罪（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6:13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他们被杀的人，倒在他们祭坛四围的偶像中，就是各高冈，各山顶，各青翠树下，各茂密的橡树下，乃是他们献馨香的祭牲给一切偶像的地方。那时，他们就知道我是耶和华。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审判的结局临近（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7:2- 4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子阿，主耶和华对以色列地如此说，结局到了，结局到了地的四境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现在你的结局已经临到，我必使我的怒气归与你，也必按你的行为审判你，照你一切可憎的事刑罚你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眼必不顾惜你，也不可怜你，却要按你所行的报应你，照你中间可憎的事刑罚你。你就知道我是耶和华。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009" y="350500"/>
            <a:ext cx="1153235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神荣耀离开的异象（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8-11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神荣耀离开的步骤</a:t>
            </a:r>
            <a:endParaRPr lang="zh-CN" alt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4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谁知，在那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里有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以色列神的荣耀，形状与我在平原所见的一样。</a:t>
            </a:r>
            <a:endParaRPr lang="en-US" altLang="zh-CN" sz="2800" i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10:4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耶和华的荣耀从基路伯那里上升，停在门槛以上。殿内满了云彩，院宇也被耶和华荣耀的光辉充满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10:18-19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和华的荣耀从殿的门槛那里出去，停在基路伯以上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。基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路伯出去的时候，就展开翅膀，在我眼前离地上升。轮也在他们的旁边，都停在耶和华殿的东门口。在他们以上有以色列神的荣耀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11:23-24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耶和华的荣耀从城中上升，停在城东的那座山上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。灵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将我举起，在异象中借着神的灵将我带进迦勒底地，到被掳的人那里。我所见的异象就离我上升去了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5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093" y="719469"/>
            <a:ext cx="1153235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神荣耀离开的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原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</a:t>
            </a:r>
            <a:endParaRPr lang="zh-CN" alt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在内院门口有偶像的座位（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8: 3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祭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坛北门的偶像（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8: 5-6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70</a:t>
            </a: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个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长老在圣殿的密室中拜偶像（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8: 7-12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妇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女在外院拜搭模斯（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8: 14-15)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祭司在内院拜日头（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8: 16-18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这些异象讲出以色列人从里到外，从百姓到领袖全面的堕落。</a:t>
            </a:r>
            <a:endParaRPr lang="en-US" altLang="zh-CN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009" y="598824"/>
            <a:ext cx="1153235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神的审判（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章、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9:4-5 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和华对他说，你去走遍耶路撒冷全城，那些因城中所行可憎之事叹息哀哭的人，画记号在额上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耳中听见他对其余的人说，要跟随他走遍全城，以行击杀。你们的眼不要顾惜，也不要可怜他们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11:7-8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所以主耶和华如此说，你们杀在城中的人就是肉，这城就是锅。你们却要从其中被带出去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。你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们怕刀剑，我必使刀剑临到你们。这是主耶和华说的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审判中的怜悯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11:16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所以你当说，耶和华如此说，我虽将以色列全家远远迁移到列国中，将他们分散在列邦内，我还要在他们所到的列邦，暂作他们的圣所。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zh-CN" alt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883" y="662993"/>
            <a:ext cx="1153235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回归的应许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11:17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你当说，主耶和华如此说，我必从万民中招聚你们，从分散的列国内聚集你们，又要将以色列地赐给你们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新约的应许</a:t>
            </a:r>
            <a:endParaRPr lang="en-US" altLang="zh-CN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11:19-20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我要使他们有合一的心，也要将新灵放在他们里面，又从他们肉体中除掉石心，赐给他们肉心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，使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他们顺从我的律例，谨守遵行我的典章。他们要作我的子民，我要作他们的神。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zh-CN" alt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009" y="350500"/>
            <a:ext cx="1153235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4.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对以色列全家的审判（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12-24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神审判的真实性（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卷席挖墙（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12: 1-16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预告犹大百姓和西底家王的命运。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惊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惶中吃喝（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12: 17-20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预告战争的可怕。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主的话必不落空（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12: 21-28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警告神的审判必然临到。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2)  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斥责假先知（</a:t>
            </a:r>
            <a:r>
              <a:rPr lang="en-US" altLang="zh-CN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13:7-8 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你们岂不是见了虚假的异象吗？岂不是说了谎诈的占卜吗？你们说，这是耶和华说的，其实我没有说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。所</a:t>
            </a:r>
            <a:r>
              <a:rPr lang="zh-CN" altLang="en-US" sz="2800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以主耶和华如此说，因你们说的是虚假，见的是谎诈，我就与你们反对。这是主耶和华说</a:t>
            </a:r>
            <a:r>
              <a:rPr lang="zh-CN" altLang="en-US" sz="2800" i="1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的。</a:t>
            </a:r>
            <a:endParaRPr lang="zh-CN" alt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13104</TotalTime>
  <Words>3650</Words>
  <Application>Microsoft Office PowerPoint</Application>
  <PresentationFormat>Widescreen</PresentationFormat>
  <Paragraphs>123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SimSun</vt:lpstr>
      <vt:lpstr>等线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CAON</cp:lastModifiedBy>
  <cp:revision>317</cp:revision>
  <cp:lastPrinted>2019-01-12T21:33:07Z</cp:lastPrinted>
  <dcterms:created xsi:type="dcterms:W3CDTF">2015-02-06T23:27:26Z</dcterms:created>
  <dcterms:modified xsi:type="dcterms:W3CDTF">2019-01-12T22:52:46Z</dcterms:modified>
</cp:coreProperties>
</file>