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6" r:id="rId4"/>
    <p:sldId id="261" r:id="rId5"/>
    <p:sldId id="260" r:id="rId6"/>
    <p:sldId id="262" r:id="rId7"/>
    <p:sldId id="266" r:id="rId8"/>
    <p:sldId id="265" r:id="rId9"/>
    <p:sldId id="270" r:id="rId10"/>
    <p:sldId id="269" r:id="rId11"/>
    <p:sldId id="264" r:id="rId12"/>
    <p:sldId id="273" r:id="rId13"/>
    <p:sldId id="275" r:id="rId14"/>
    <p:sldId id="276" r:id="rId15"/>
    <p:sldId id="274" r:id="rId16"/>
    <p:sldId id="271" r:id="rId17"/>
    <p:sldId id="277" r:id="rId18"/>
    <p:sldId id="278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A86C-ED82-4F97-9B86-AFC42BCDB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D02FE-6BF5-4312-B237-CBD91E0A0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D4238-34F7-495D-90C6-F716ECA1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DAF1-4EAC-4986-A06B-A9CE462B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609F7-D1E8-498D-BE96-6593DAC5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33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7AA9-7266-46D0-86F5-6705BE52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8C57B-8911-493A-806F-B6CDF9E7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07ADC-F20E-4EEF-9A6B-B695B18E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2B6EA-B385-4242-8EA2-0364A39B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32839-B1BB-4F92-B5E1-01BC1E42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8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31F8B-7024-404E-B231-C7C67F13F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7FF58-4AA5-4883-8F04-83FAC489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5DB40-BEB5-4424-93BF-84B5CF9F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9613A-9060-437A-9561-B6F723CE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7F93-9D97-4A92-89F7-48017FC0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45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F212-21B5-4FF4-9629-1C550541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566D-7554-4B11-8EF7-7238402F7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F36B4-F69E-4B23-B754-EBDD7DAD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5BC9E-870E-4219-976C-C10B2CF5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70437-42E3-4BEF-82C5-9BE5A85B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26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43C2-453F-4478-BB5A-7920A37B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948AD-2369-4EA0-BEF9-235131DF9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E4D91-CB52-46D3-9E0E-DC5104DE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77A09-833B-445E-A72B-7E048435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9A35-6BAD-417F-BC4D-8196D1B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91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5AD5-E7CD-45FA-B655-6DFFBD09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53D6-112A-4E3D-BFCA-069191573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1A605-24E0-4F89-A685-BCAEDC88D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5B4B2-8EFB-4797-8894-0F561815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B21AD-B847-4487-ACA0-9477352C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3C44F-D8F4-43B0-B9C1-BF4E6FB6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04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BA9C-8610-4C3C-8C11-92841ABB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35264-CE25-4925-B917-AE5A4125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0D55F-BD6E-45B3-97DD-63F76C5D5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5A1D5-B295-4773-872A-39F498EA8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5BD5A-77C5-40D2-86B0-A4AF3AAC4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F447B-8B36-4FBB-8E35-091C9A90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B78E7-60A6-4904-BE01-459EB19B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F578D-AF25-42A2-BB07-304895BD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81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310A-369F-407A-8EDD-D6D5E3DC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04741-50C4-42F8-8259-8CDD2F5F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FE899-6CFA-49C0-A8F9-7EAB8F8A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2A595-EAD8-4A7A-ACDD-AD7F969D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32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6300D-8131-4037-ABB7-A0C7B60B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878FF-9BFE-475D-8787-A6FC7DBF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FFEE3-C8AA-44A3-AAD9-3AF21C3E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9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2F42-B0C7-4DAD-A401-25B0ED15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B9BB-0ABB-44CA-9272-455B21D6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C38E0-FE78-4716-9F55-E3D76E2B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2339D-8A1B-4780-AF49-273B918F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0592B-7622-478B-8FE7-CC40A605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299C6-F99D-456A-9B51-F9F7AA19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8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5DEF-C89E-4764-BFBB-62044576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C6452-19B5-465E-9ECB-165049C11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E33BE-2448-41AC-8EE1-D001C890B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921D2-3E38-49EC-8408-DE7C04C8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F3182-032E-4682-8BA0-8B3F0C54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C2821-A9F8-41DF-897A-30E9F8A2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6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A5B8D-9B9F-42C3-A857-C9269B29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27A27-1419-4881-A39A-E1206FE8D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45EA-0CA0-46E1-9F49-D7045C825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1334-E67D-43B9-B3B3-97130648D99B}" type="datetimeFigureOut">
              <a:rPr lang="en-AU" smtClean="0"/>
              <a:t>10/04/2021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30C8F-6868-4CC7-B759-D3D393913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201C-0BEB-4AD8-883D-C8E51B496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D776-7443-4CD3-A5E4-35F045C9E3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54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5330CB-823F-4215-8CB8-34A521A8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James 4: 1-10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58858B-CBD0-463C-92AA-31AFDEFA20A1}"/>
              </a:ext>
            </a:extLst>
          </p:cNvPr>
          <p:cNvCxnSpPr>
            <a:cxnSpLocks/>
          </p:cNvCxnSpPr>
          <p:nvPr/>
        </p:nvCxnSpPr>
        <p:spPr>
          <a:xfrm>
            <a:off x="524291" y="4546835"/>
            <a:ext cx="392196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56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EBFDF-0F67-4F46-BD60-32A06767E4CC}"/>
              </a:ext>
            </a:extLst>
          </p:cNvPr>
          <p:cNvSpPr txBox="1"/>
          <p:nvPr/>
        </p:nvSpPr>
        <p:spPr>
          <a:xfrm>
            <a:off x="2772508" y="1736229"/>
            <a:ext cx="687558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/>
              <a:t>But</a:t>
            </a:r>
            <a:r>
              <a:rPr lang="en-US" sz="4000" dirty="0"/>
              <a:t> He [God] gives </a:t>
            </a:r>
            <a:r>
              <a:rPr lang="en-US" sz="4000" b="1" dirty="0">
                <a:solidFill>
                  <a:srgbClr val="0070C0"/>
                </a:solidFill>
              </a:rPr>
              <a:t>more grace</a:t>
            </a:r>
            <a:r>
              <a:rPr lang="en-US" sz="4000" dirty="0"/>
              <a:t>.</a:t>
            </a:r>
          </a:p>
          <a:p>
            <a:pPr>
              <a:spcAft>
                <a:spcPts val="1200"/>
              </a:spcAft>
            </a:pPr>
            <a:r>
              <a:rPr lang="en-US" sz="4000" dirty="0"/>
              <a:t>Therefore He says: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rgbClr val="FF0000"/>
                </a:solidFill>
              </a:rPr>
              <a:t>“</a:t>
            </a:r>
            <a:r>
              <a:rPr lang="en-US" sz="4000" i="1" dirty="0">
                <a:solidFill>
                  <a:srgbClr val="FF0000"/>
                </a:solidFill>
              </a:rPr>
              <a:t>God resists the proud,</a:t>
            </a:r>
            <a:br>
              <a:rPr lang="en-US" sz="4000" i="1" dirty="0">
                <a:solidFill>
                  <a:srgbClr val="FF0000"/>
                </a:solidFill>
              </a:rPr>
            </a:br>
            <a:r>
              <a:rPr lang="en-US" sz="4000" i="1" dirty="0">
                <a:solidFill>
                  <a:srgbClr val="FF0000"/>
                </a:solidFill>
              </a:rPr>
              <a:t>  But gives grace to the humble.”</a:t>
            </a:r>
            <a:endParaRPr lang="en-US" sz="4000" dirty="0">
              <a:solidFill>
                <a:srgbClr val="FF0000"/>
              </a:solidFill>
            </a:endParaRPr>
          </a:p>
          <a:p>
            <a:pPr algn="r"/>
            <a:r>
              <a:rPr lang="en-US" sz="2400" dirty="0"/>
              <a:t>(James 4:6)</a:t>
            </a:r>
            <a:endParaRPr lang="en-AU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236D4-456C-4EB6-825F-CCE9072421CB}"/>
              </a:ext>
            </a:extLst>
          </p:cNvPr>
          <p:cNvSpPr txBox="1"/>
          <p:nvPr/>
        </p:nvSpPr>
        <p:spPr>
          <a:xfrm>
            <a:off x="2772508" y="1154432"/>
            <a:ext cx="7080739" cy="3939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5000" b="1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0662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E2C4B4-0A58-4153-B328-C5A7AB5E6BF9}"/>
              </a:ext>
            </a:extLst>
          </p:cNvPr>
          <p:cNvSpPr txBox="1"/>
          <p:nvPr/>
        </p:nvSpPr>
        <p:spPr>
          <a:xfrm>
            <a:off x="416170" y="1782395"/>
            <a:ext cx="1135966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800" b="1" dirty="0"/>
              <a:t>Therefore</a:t>
            </a:r>
          </a:p>
        </p:txBody>
      </p:sp>
    </p:spTree>
    <p:extLst>
      <p:ext uri="{BB962C8B-B14F-4D97-AF65-F5344CB8AC3E}">
        <p14:creationId xmlns:p14="http://schemas.microsoft.com/office/powerpoint/2010/main" val="146298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05941-7B79-42D3-BE1F-B663B52F98C8}"/>
              </a:ext>
            </a:extLst>
          </p:cNvPr>
          <p:cNvSpPr txBox="1"/>
          <p:nvPr/>
        </p:nvSpPr>
        <p:spPr>
          <a:xfrm>
            <a:off x="3012830" y="2367171"/>
            <a:ext cx="61663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Therefore</a:t>
            </a:r>
            <a:r>
              <a:rPr lang="en-US" sz="3600" dirty="0"/>
              <a:t> submit to God. </a:t>
            </a:r>
          </a:p>
          <a:p>
            <a:endParaRPr lang="en-US" sz="2400" dirty="0"/>
          </a:p>
          <a:p>
            <a:r>
              <a:rPr lang="en-US" sz="2400" b="1" dirty="0"/>
              <a:t>Resist the devil </a:t>
            </a:r>
            <a:r>
              <a:rPr lang="en-US" sz="2400" dirty="0"/>
              <a:t>and he will flee from you.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Draw near to God </a:t>
            </a:r>
            <a:r>
              <a:rPr lang="en-US" sz="2400" dirty="0"/>
              <a:t>and He will draw near to you.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5BC57-D285-473E-8625-2F6F14C34A6B}"/>
              </a:ext>
            </a:extLst>
          </p:cNvPr>
          <p:cNvSpPr txBox="1"/>
          <p:nvPr/>
        </p:nvSpPr>
        <p:spPr>
          <a:xfrm>
            <a:off x="633045" y="550436"/>
            <a:ext cx="3153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James 4:7-10</a:t>
            </a:r>
            <a:endParaRPr lang="en-A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05941-7B79-42D3-BE1F-B663B52F98C8}"/>
              </a:ext>
            </a:extLst>
          </p:cNvPr>
          <p:cNvSpPr txBox="1"/>
          <p:nvPr/>
        </p:nvSpPr>
        <p:spPr>
          <a:xfrm>
            <a:off x="3010250" y="2372048"/>
            <a:ext cx="8370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Therefore</a:t>
            </a:r>
            <a:r>
              <a:rPr lang="en-US" sz="3600" dirty="0"/>
              <a:t> submit to God.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AD450-8EAF-4214-8198-DF0B2F12E24C}"/>
              </a:ext>
            </a:extLst>
          </p:cNvPr>
          <p:cNvSpPr txBox="1"/>
          <p:nvPr/>
        </p:nvSpPr>
        <p:spPr>
          <a:xfrm>
            <a:off x="633045" y="550436"/>
            <a:ext cx="3153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James 4:7-10</a:t>
            </a:r>
            <a:endParaRPr lang="en-A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C9393-A2DA-4E91-8148-0291FB541486}"/>
              </a:ext>
            </a:extLst>
          </p:cNvPr>
          <p:cNvSpPr txBox="1"/>
          <p:nvPr/>
        </p:nvSpPr>
        <p:spPr>
          <a:xfrm>
            <a:off x="3001106" y="3268365"/>
            <a:ext cx="8370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Cleanse your hands</a:t>
            </a:r>
            <a:r>
              <a:rPr lang="en-US" sz="2400" dirty="0"/>
              <a:t>, you sinners; </a:t>
            </a:r>
          </a:p>
          <a:p>
            <a:endParaRPr lang="en-US" sz="2400" dirty="0"/>
          </a:p>
          <a:p>
            <a:r>
              <a:rPr lang="en-US" sz="2400" dirty="0"/>
              <a:t>and </a:t>
            </a:r>
            <a:r>
              <a:rPr lang="en-US" sz="2400" b="1" dirty="0"/>
              <a:t>purify your hearts</a:t>
            </a:r>
            <a:r>
              <a:rPr lang="en-US" sz="2400" dirty="0"/>
              <a:t>, you double-minded. </a:t>
            </a:r>
          </a:p>
        </p:txBody>
      </p:sp>
    </p:spTree>
    <p:extLst>
      <p:ext uri="{BB962C8B-B14F-4D97-AF65-F5344CB8AC3E}">
        <p14:creationId xmlns:p14="http://schemas.microsoft.com/office/powerpoint/2010/main" val="10418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05941-7B79-42D3-BE1F-B663B52F98C8}"/>
              </a:ext>
            </a:extLst>
          </p:cNvPr>
          <p:cNvSpPr txBox="1"/>
          <p:nvPr/>
        </p:nvSpPr>
        <p:spPr>
          <a:xfrm>
            <a:off x="3001106" y="3429000"/>
            <a:ext cx="8100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Lament and </a:t>
            </a:r>
            <a:r>
              <a:rPr lang="en-US" sz="2400" b="1" dirty="0"/>
              <a:t>mourn and weep</a:t>
            </a:r>
            <a:r>
              <a:rPr lang="en-US" sz="2400" dirty="0"/>
              <a:t>! </a:t>
            </a:r>
          </a:p>
          <a:p>
            <a:endParaRPr lang="en-US" sz="2400" dirty="0"/>
          </a:p>
          <a:p>
            <a:r>
              <a:rPr lang="en-US" sz="2400" dirty="0"/>
              <a:t>Let your laughter be turned to </a:t>
            </a:r>
            <a:r>
              <a:rPr lang="en-US" sz="2400" b="1" dirty="0"/>
              <a:t>mourning</a:t>
            </a:r>
            <a:r>
              <a:rPr lang="en-US" sz="2400" dirty="0"/>
              <a:t> and your joy to </a:t>
            </a:r>
            <a:r>
              <a:rPr lang="en-US" sz="2400" b="1" dirty="0"/>
              <a:t>gloom</a:t>
            </a:r>
            <a:r>
              <a:rPr lang="en-US" sz="24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7A24E-2D9C-4F3A-9A81-D28B9C26E3FF}"/>
              </a:ext>
            </a:extLst>
          </p:cNvPr>
          <p:cNvSpPr txBox="1"/>
          <p:nvPr/>
        </p:nvSpPr>
        <p:spPr>
          <a:xfrm>
            <a:off x="633045" y="550436"/>
            <a:ext cx="3153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James 4:7-10</a:t>
            </a:r>
            <a:endParaRPr lang="en-A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3A635-A3B2-4419-981E-852FD429E186}"/>
              </a:ext>
            </a:extLst>
          </p:cNvPr>
          <p:cNvSpPr txBox="1"/>
          <p:nvPr/>
        </p:nvSpPr>
        <p:spPr>
          <a:xfrm>
            <a:off x="3010250" y="2362904"/>
            <a:ext cx="8370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Therefore</a:t>
            </a:r>
            <a:r>
              <a:rPr lang="en-US" sz="3600" dirty="0"/>
              <a:t> submit to God. </a:t>
            </a:r>
          </a:p>
        </p:txBody>
      </p:sp>
    </p:spTree>
    <p:extLst>
      <p:ext uri="{BB962C8B-B14F-4D97-AF65-F5344CB8AC3E}">
        <p14:creationId xmlns:p14="http://schemas.microsoft.com/office/powerpoint/2010/main" val="15500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05941-7B79-42D3-BE1F-B663B52F98C8}"/>
              </a:ext>
            </a:extLst>
          </p:cNvPr>
          <p:cNvSpPr txBox="1"/>
          <p:nvPr/>
        </p:nvSpPr>
        <p:spPr>
          <a:xfrm>
            <a:off x="3001106" y="3429000"/>
            <a:ext cx="78075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Humble yourselves </a:t>
            </a:r>
            <a:r>
              <a:rPr lang="en-US" sz="3200" dirty="0"/>
              <a:t>in the sight of the Lord, </a:t>
            </a:r>
          </a:p>
          <a:p>
            <a:r>
              <a:rPr lang="en-US" sz="3200" dirty="0"/>
              <a:t>and </a:t>
            </a:r>
            <a:r>
              <a:rPr lang="en-US" sz="3200" b="1" dirty="0">
                <a:solidFill>
                  <a:srgbClr val="0070C0"/>
                </a:solidFill>
              </a:rPr>
              <a:t>He will lift you up</a:t>
            </a:r>
            <a:r>
              <a:rPr lang="en-US" sz="3200" dirty="0"/>
              <a:t>.</a:t>
            </a:r>
            <a:endParaRPr lang="en-A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7A24E-2D9C-4F3A-9A81-D28B9C26E3FF}"/>
              </a:ext>
            </a:extLst>
          </p:cNvPr>
          <p:cNvSpPr txBox="1"/>
          <p:nvPr/>
        </p:nvSpPr>
        <p:spPr>
          <a:xfrm>
            <a:off x="633045" y="550436"/>
            <a:ext cx="3153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James 4:7-10</a:t>
            </a:r>
            <a:endParaRPr lang="en-A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3A635-A3B2-4419-981E-852FD429E186}"/>
              </a:ext>
            </a:extLst>
          </p:cNvPr>
          <p:cNvSpPr txBox="1"/>
          <p:nvPr/>
        </p:nvSpPr>
        <p:spPr>
          <a:xfrm>
            <a:off x="3001106" y="2344616"/>
            <a:ext cx="8370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Therefore</a:t>
            </a:r>
            <a:r>
              <a:rPr lang="en-US" sz="3600" dirty="0"/>
              <a:t> submit to God. </a:t>
            </a:r>
          </a:p>
        </p:txBody>
      </p:sp>
    </p:spTree>
    <p:extLst>
      <p:ext uri="{BB962C8B-B14F-4D97-AF65-F5344CB8AC3E}">
        <p14:creationId xmlns:p14="http://schemas.microsoft.com/office/powerpoint/2010/main" val="63707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E463B-DA6B-4EE4-B742-C85034838F96}"/>
              </a:ext>
            </a:extLst>
          </p:cNvPr>
          <p:cNvSpPr txBox="1"/>
          <p:nvPr/>
        </p:nvSpPr>
        <p:spPr>
          <a:xfrm>
            <a:off x="1453662" y="2321004"/>
            <a:ext cx="928467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Jesus said:</a:t>
            </a:r>
          </a:p>
          <a:p>
            <a:r>
              <a:rPr lang="en-US" sz="3200" dirty="0"/>
              <a:t>Assuredly, I say to you, </a:t>
            </a:r>
          </a:p>
          <a:p>
            <a:r>
              <a:rPr lang="en-US" sz="3200" dirty="0"/>
              <a:t>unless you are converted and become as little children, </a:t>
            </a:r>
          </a:p>
          <a:p>
            <a:r>
              <a:rPr lang="en-US" sz="3200" dirty="0"/>
              <a:t>you will by no means enter the kingdom of heaven. </a:t>
            </a:r>
          </a:p>
          <a:p>
            <a:pPr algn="r"/>
            <a:r>
              <a:rPr lang="en-US" dirty="0"/>
              <a:t>(Matthew 18:1-4)</a:t>
            </a:r>
            <a:endParaRPr lang="en-AU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4227FC-47B3-4207-8977-60F9DF25F10B}"/>
              </a:ext>
            </a:extLst>
          </p:cNvPr>
          <p:cNvSpPr/>
          <p:nvPr/>
        </p:nvSpPr>
        <p:spPr>
          <a:xfrm>
            <a:off x="4607169" y="1184030"/>
            <a:ext cx="4865077" cy="1676400"/>
          </a:xfrm>
          <a:prstGeom prst="cloudCallout">
            <a:avLst>
              <a:gd name="adj1" fmla="val -27517"/>
              <a:gd name="adj2" fmla="val 666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or   </a:t>
            </a:r>
            <a:r>
              <a:rPr lang="en-AU" sz="3200" dirty="0">
                <a:solidFill>
                  <a:schemeClr val="tx1"/>
                </a:solidFill>
              </a:rPr>
              <a:t>turn around, </a:t>
            </a:r>
            <a:r>
              <a:rPr lang="en-AU" dirty="0">
                <a:solidFill>
                  <a:schemeClr val="tx1"/>
                </a:solidFill>
              </a:rPr>
              <a:t>or</a:t>
            </a:r>
            <a:r>
              <a:rPr lang="en-AU" sz="3200" dirty="0">
                <a:solidFill>
                  <a:schemeClr val="tx1"/>
                </a:solidFill>
              </a:rPr>
              <a:t> change direction</a:t>
            </a:r>
          </a:p>
        </p:txBody>
      </p:sp>
    </p:spTree>
    <p:extLst>
      <p:ext uri="{BB962C8B-B14F-4D97-AF65-F5344CB8AC3E}">
        <p14:creationId xmlns:p14="http://schemas.microsoft.com/office/powerpoint/2010/main" val="429287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E463B-DA6B-4EE4-B742-C85034838F96}"/>
              </a:ext>
            </a:extLst>
          </p:cNvPr>
          <p:cNvSpPr txBox="1"/>
          <p:nvPr/>
        </p:nvSpPr>
        <p:spPr>
          <a:xfrm>
            <a:off x="1453662" y="2321004"/>
            <a:ext cx="928467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Jesus said:</a:t>
            </a:r>
          </a:p>
          <a:p>
            <a:r>
              <a:rPr lang="en-US" sz="3200" dirty="0"/>
              <a:t>Assuredly, I say to you, </a:t>
            </a:r>
          </a:p>
          <a:p>
            <a:r>
              <a:rPr lang="en-US" sz="3200" dirty="0"/>
              <a:t>unless you are converted and become as little children, </a:t>
            </a:r>
          </a:p>
          <a:p>
            <a:r>
              <a:rPr lang="en-US" sz="3200" dirty="0"/>
              <a:t>you will by no means enter the kingdom of heaven. </a:t>
            </a:r>
          </a:p>
          <a:p>
            <a:pPr algn="r"/>
            <a:r>
              <a:rPr lang="en-US" dirty="0"/>
              <a:t>(Matthew 18:1-4)</a:t>
            </a:r>
            <a:endParaRPr lang="en-AU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4227FC-47B3-4207-8977-60F9DF25F10B}"/>
              </a:ext>
            </a:extLst>
          </p:cNvPr>
          <p:cNvSpPr/>
          <p:nvPr/>
        </p:nvSpPr>
        <p:spPr>
          <a:xfrm>
            <a:off x="7854462" y="257908"/>
            <a:ext cx="3868615" cy="2485292"/>
          </a:xfrm>
          <a:prstGeom prst="cloudCallout">
            <a:avLst>
              <a:gd name="adj1" fmla="val -10364"/>
              <a:gd name="adj2" fmla="val 666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But how can I become like a little child?</a:t>
            </a:r>
          </a:p>
        </p:txBody>
      </p:sp>
    </p:spTree>
    <p:extLst>
      <p:ext uri="{BB962C8B-B14F-4D97-AF65-F5344CB8AC3E}">
        <p14:creationId xmlns:p14="http://schemas.microsoft.com/office/powerpoint/2010/main" val="188002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E463B-DA6B-4EE4-B742-C85034838F96}"/>
              </a:ext>
            </a:extLst>
          </p:cNvPr>
          <p:cNvSpPr txBox="1"/>
          <p:nvPr/>
        </p:nvSpPr>
        <p:spPr>
          <a:xfrm>
            <a:off x="1965081" y="2305615"/>
            <a:ext cx="82618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Don’t </a:t>
            </a:r>
            <a:r>
              <a:rPr lang="en-AU" sz="2800" b="1" dirty="0">
                <a:solidFill>
                  <a:srgbClr val="C00000"/>
                </a:solidFill>
              </a:rPr>
              <a:t>pretend</a:t>
            </a:r>
            <a:r>
              <a:rPr lang="en-AU" sz="2800" dirty="0"/>
              <a:t> to be what you are not.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Don’t </a:t>
            </a:r>
            <a:r>
              <a:rPr lang="en-AU" sz="2800" b="1" dirty="0">
                <a:solidFill>
                  <a:srgbClr val="C00000"/>
                </a:solidFill>
              </a:rPr>
              <a:t>presume</a:t>
            </a:r>
            <a:r>
              <a:rPr lang="en-AU" sz="2800" dirty="0"/>
              <a:t> you are right when you can’t be sure.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Don’t </a:t>
            </a:r>
            <a:r>
              <a:rPr lang="en-AU" sz="2800" b="1" dirty="0">
                <a:solidFill>
                  <a:srgbClr val="C00000"/>
                </a:solidFill>
              </a:rPr>
              <a:t>push</a:t>
            </a:r>
            <a:r>
              <a:rPr lang="en-AU" sz="2800" dirty="0"/>
              <a:t> to get your own way.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67F2F-921E-4581-B2F3-E42AABF8F70B}"/>
              </a:ext>
            </a:extLst>
          </p:cNvPr>
          <p:cNvSpPr txBox="1"/>
          <p:nvPr/>
        </p:nvSpPr>
        <p:spPr>
          <a:xfrm>
            <a:off x="1019908" y="1148861"/>
            <a:ext cx="418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C00000"/>
                </a:solidFill>
              </a:rPr>
              <a:t>Towards true humility…</a:t>
            </a:r>
          </a:p>
        </p:txBody>
      </p:sp>
    </p:spTree>
    <p:extLst>
      <p:ext uri="{BB962C8B-B14F-4D97-AF65-F5344CB8AC3E}">
        <p14:creationId xmlns:p14="http://schemas.microsoft.com/office/powerpoint/2010/main" val="38382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EBFDF-0F67-4F46-BD60-32A06767E4CC}"/>
              </a:ext>
            </a:extLst>
          </p:cNvPr>
          <p:cNvSpPr txBox="1"/>
          <p:nvPr/>
        </p:nvSpPr>
        <p:spPr>
          <a:xfrm>
            <a:off x="2595196" y="2224824"/>
            <a:ext cx="7001607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He gives </a:t>
            </a:r>
            <a:r>
              <a:rPr lang="en-US" sz="4000" b="1" dirty="0">
                <a:solidFill>
                  <a:srgbClr val="0070C0"/>
                </a:solidFill>
              </a:rPr>
              <a:t>more grace</a:t>
            </a:r>
            <a:r>
              <a:rPr lang="en-US" sz="4000" dirty="0"/>
              <a:t>.</a:t>
            </a:r>
          </a:p>
          <a:p>
            <a:pPr>
              <a:spcAft>
                <a:spcPts val="1200"/>
              </a:spcAft>
            </a:pPr>
            <a:endParaRPr lang="en-US" sz="105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rgbClr val="FF0000"/>
                </a:solidFill>
              </a:rPr>
              <a:t>“</a:t>
            </a:r>
            <a:r>
              <a:rPr lang="en-US" sz="4000" i="1" dirty="0"/>
              <a:t>God resists the proud,</a:t>
            </a:r>
            <a:br>
              <a:rPr lang="en-US" sz="4000" i="1" dirty="0"/>
            </a:br>
            <a:r>
              <a:rPr lang="en-US" sz="4000" i="1" dirty="0">
                <a:solidFill>
                  <a:srgbClr val="FF0000"/>
                </a:solidFill>
              </a:rPr>
              <a:t>  </a:t>
            </a:r>
            <a:r>
              <a:rPr lang="en-US" sz="4000" b="1" i="1" dirty="0">
                <a:solidFill>
                  <a:srgbClr val="FF0000"/>
                </a:solidFill>
              </a:rPr>
              <a:t>But gives grace to the humble</a:t>
            </a:r>
            <a:r>
              <a:rPr lang="en-US" sz="4000" i="1" dirty="0">
                <a:solidFill>
                  <a:srgbClr val="FF0000"/>
                </a:solidFill>
              </a:rPr>
              <a:t>.”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6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630DE-378A-4D9F-A6D9-3F79B1A8D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0" r="2180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538FF-97F3-47E5-882E-7C2D6089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James 4: 1-10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E09A38-533A-443E-81D7-DD608EF2A3DC}"/>
              </a:ext>
            </a:extLst>
          </p:cNvPr>
          <p:cNvSpPr/>
          <p:nvPr/>
        </p:nvSpPr>
        <p:spPr>
          <a:xfrm>
            <a:off x="288758" y="336884"/>
            <a:ext cx="1540042" cy="7854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530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97DF-8C1C-4DD9-99E0-E8420F4FF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2693" y="667511"/>
            <a:ext cx="4087306" cy="1216152"/>
          </a:xfrm>
        </p:spPr>
        <p:txBody>
          <a:bodyPr anchor="b">
            <a:normAutofit/>
          </a:bodyPr>
          <a:lstStyle/>
          <a:p>
            <a:pPr>
              <a:lnSpc>
                <a:spcPct val="50000"/>
              </a:lnSpc>
            </a:pPr>
            <a:r>
              <a:rPr lang="en-US" sz="7200" b="1" dirty="0">
                <a:solidFill>
                  <a:schemeClr val="bg1"/>
                </a:solidFill>
              </a:rPr>
              <a:t>Wisdom</a:t>
            </a:r>
            <a:endParaRPr lang="en-AU" sz="7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C1810BD-028A-4A2E-A1D8-B3E1879E4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r="-1" b="16537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236215-110B-468F-BE05-882A4E613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8653"/>
              </p:ext>
            </p:extLst>
          </p:nvPr>
        </p:nvGraphicFramePr>
        <p:xfrm>
          <a:off x="6946200" y="4544569"/>
          <a:ext cx="4817996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998">
                  <a:extLst>
                    <a:ext uri="{9D8B030D-6E8A-4147-A177-3AD203B41FA5}">
                      <a16:colId xmlns:a16="http://schemas.microsoft.com/office/drawing/2014/main" val="955863982"/>
                    </a:ext>
                  </a:extLst>
                </a:gridCol>
                <a:gridCol w="2408998">
                  <a:extLst>
                    <a:ext uri="{9D8B030D-6E8A-4147-A177-3AD203B41FA5}">
                      <a16:colId xmlns:a16="http://schemas.microsoft.com/office/drawing/2014/main" val="31246369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 TYPES OF WISDOM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47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Wisdom of this world</a:t>
                      </a:r>
                      <a:endParaRPr lang="en-A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Wisdom from above</a:t>
                      </a:r>
                      <a:endParaRPr lang="en-A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409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Earthly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Heavenly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94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Sensual / natural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Spiritual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87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Demonic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Godly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930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5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120FFD-C3F9-40A9-B642-EE4ABB67C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8181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D8E65-03B2-49DB-91EA-2807BB2346D8}"/>
              </a:ext>
            </a:extLst>
          </p:cNvPr>
          <p:cNvSpPr txBox="1"/>
          <p:nvPr/>
        </p:nvSpPr>
        <p:spPr>
          <a:xfrm>
            <a:off x="481029" y="1122363"/>
            <a:ext cx="477424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+mj-lt"/>
                <a:ea typeface="+mj-ea"/>
                <a:cs typeface="+mj-cs"/>
              </a:rPr>
              <a:t>The fruit of righteousness</a:t>
            </a:r>
            <a:br>
              <a:rPr lang="en-US" sz="3400" b="1" dirty="0">
                <a:latin typeface="+mj-lt"/>
                <a:ea typeface="+mj-ea"/>
                <a:cs typeface="+mj-cs"/>
              </a:rPr>
            </a:br>
            <a:r>
              <a:rPr lang="en-US" sz="3400" b="1" dirty="0">
                <a:latin typeface="+mj-lt"/>
                <a:ea typeface="+mj-ea"/>
                <a:cs typeface="+mj-cs"/>
              </a:rPr>
              <a:t>is sown in peace </a:t>
            </a:r>
            <a:br>
              <a:rPr lang="en-US" sz="3400" b="1" dirty="0">
                <a:latin typeface="+mj-lt"/>
                <a:ea typeface="+mj-ea"/>
                <a:cs typeface="+mj-cs"/>
              </a:rPr>
            </a:br>
            <a:r>
              <a:rPr lang="en-US" sz="3400" b="1" dirty="0">
                <a:latin typeface="+mj-lt"/>
                <a:ea typeface="+mj-ea"/>
                <a:cs typeface="+mj-cs"/>
              </a:rPr>
              <a:t>by those who make peace.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(James 3:18)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4EF39C0-DB30-4BBC-8431-B70A71DD05DE}"/>
              </a:ext>
            </a:extLst>
          </p:cNvPr>
          <p:cNvSpPr/>
          <p:nvPr/>
        </p:nvSpPr>
        <p:spPr>
          <a:xfrm>
            <a:off x="2023110" y="275056"/>
            <a:ext cx="4449861" cy="1403158"/>
          </a:xfrm>
          <a:prstGeom prst="cloudCallout">
            <a:avLst>
              <a:gd name="adj1" fmla="val -30330"/>
              <a:gd name="adj2" fmla="val 7124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or</a:t>
            </a:r>
            <a:r>
              <a:rPr lang="en-AU" sz="3200" b="1" dirty="0">
                <a:solidFill>
                  <a:schemeClr val="tx1"/>
                </a:solidFill>
              </a:rPr>
              <a:t> “A harvest of righteousness”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A5415-AE03-4BCB-ABCE-F301FF610010}"/>
              </a:ext>
            </a:extLst>
          </p:cNvPr>
          <p:cNvSpPr/>
          <p:nvPr/>
        </p:nvSpPr>
        <p:spPr>
          <a:xfrm>
            <a:off x="297180" y="400050"/>
            <a:ext cx="1120140" cy="5829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306704-C95B-4F54-B734-D691214CFF47}"/>
              </a:ext>
            </a:extLst>
          </p:cNvPr>
          <p:cNvSpPr txBox="1">
            <a:spLocks/>
          </p:cNvSpPr>
          <p:nvPr/>
        </p:nvSpPr>
        <p:spPr>
          <a:xfrm>
            <a:off x="7807514" y="671403"/>
            <a:ext cx="4087306" cy="1216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7200" b="1" dirty="0">
                <a:solidFill>
                  <a:schemeClr val="bg1"/>
                </a:solidFill>
              </a:rPr>
              <a:t>Wisdom</a:t>
            </a:r>
            <a:endParaRPr lang="en-A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D6B0D-EB8F-4FFA-8400-A3375BA0C1B1}"/>
              </a:ext>
            </a:extLst>
          </p:cNvPr>
          <p:cNvSpPr txBox="1"/>
          <p:nvPr/>
        </p:nvSpPr>
        <p:spPr>
          <a:xfrm>
            <a:off x="5529072" y="1854648"/>
            <a:ext cx="53477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Where do </a:t>
            </a:r>
            <a:r>
              <a:rPr lang="en-US" sz="2400" dirty="0">
                <a:solidFill>
                  <a:srgbClr val="C00000"/>
                </a:solidFill>
              </a:rPr>
              <a:t>wars and fights </a:t>
            </a:r>
            <a:r>
              <a:rPr lang="en-US" sz="2400" dirty="0"/>
              <a:t>come from among you?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Do they not come from your </a:t>
            </a:r>
            <a:r>
              <a:rPr lang="en-US" sz="2400" dirty="0">
                <a:solidFill>
                  <a:srgbClr val="C00000"/>
                </a:solidFill>
              </a:rPr>
              <a:t>desires for pleasure </a:t>
            </a:r>
            <a:r>
              <a:rPr lang="en-US" sz="2400" dirty="0"/>
              <a:t>that war in your members?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You </a:t>
            </a:r>
            <a:r>
              <a:rPr lang="en-US" sz="2400" dirty="0">
                <a:solidFill>
                  <a:srgbClr val="C00000"/>
                </a:solidFill>
              </a:rPr>
              <a:t>lust</a:t>
            </a:r>
            <a:r>
              <a:rPr lang="en-US" sz="2400" dirty="0"/>
              <a:t> and do not have.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You </a:t>
            </a:r>
            <a:r>
              <a:rPr lang="en-US" sz="2400" dirty="0">
                <a:solidFill>
                  <a:srgbClr val="C00000"/>
                </a:solidFill>
              </a:rPr>
              <a:t>murder and covet </a:t>
            </a:r>
            <a:r>
              <a:rPr lang="en-US" sz="2400" dirty="0"/>
              <a:t>and cannot obtain. </a:t>
            </a:r>
          </a:p>
          <a:p>
            <a:r>
              <a:rPr lang="en-US" sz="2400" dirty="0"/>
              <a:t>You </a:t>
            </a:r>
            <a:r>
              <a:rPr lang="en-US" sz="2400" dirty="0">
                <a:solidFill>
                  <a:srgbClr val="C00000"/>
                </a:solidFill>
              </a:rPr>
              <a:t>fight and war</a:t>
            </a:r>
            <a:r>
              <a:rPr lang="en-US" sz="2400" dirty="0"/>
              <a:t>. </a:t>
            </a:r>
          </a:p>
          <a:p>
            <a:pPr algn="r">
              <a:spcAft>
                <a:spcPts val="1200"/>
              </a:spcAft>
            </a:pPr>
            <a:r>
              <a:rPr lang="en-US" sz="1600" dirty="0"/>
              <a:t>(James 4:1-2)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399D3-CA20-44C6-8EDD-8E2DAC489D85}"/>
              </a:ext>
            </a:extLst>
          </p:cNvPr>
          <p:cNvSpPr txBox="1"/>
          <p:nvPr/>
        </p:nvSpPr>
        <p:spPr>
          <a:xfrm>
            <a:off x="1315212" y="2708178"/>
            <a:ext cx="3723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latin typeface="Bradley Hand ITC" panose="03070402050302030203" pitchFamily="66" charset="0"/>
              </a:rPr>
              <a:t>What wisdom is this?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255A3D2E-D87B-4F72-B5E5-394D77CDDE4C}"/>
              </a:ext>
            </a:extLst>
          </p:cNvPr>
          <p:cNvSpPr/>
          <p:nvPr/>
        </p:nvSpPr>
        <p:spPr>
          <a:xfrm>
            <a:off x="5152644" y="1920240"/>
            <a:ext cx="265176" cy="3145536"/>
          </a:xfrm>
          <a:prstGeom prst="leftBrace">
            <a:avLst>
              <a:gd name="adj1" fmla="val 8333"/>
              <a:gd name="adj2" fmla="val 5065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10CE7-5689-49E5-872B-523234E33154}"/>
              </a:ext>
            </a:extLst>
          </p:cNvPr>
          <p:cNvSpPr txBox="1"/>
          <p:nvPr/>
        </p:nvSpPr>
        <p:spPr>
          <a:xfrm>
            <a:off x="1084326" y="2708178"/>
            <a:ext cx="401116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latin typeface="Bradley Hand ITC" panose="03070402050302030203" pitchFamily="66" charset="0"/>
              </a:rPr>
              <a:t>Whose wisdom is this?</a:t>
            </a:r>
          </a:p>
        </p:txBody>
      </p:sp>
    </p:spTree>
    <p:extLst>
      <p:ext uri="{BB962C8B-B14F-4D97-AF65-F5344CB8AC3E}">
        <p14:creationId xmlns:p14="http://schemas.microsoft.com/office/powerpoint/2010/main" val="2752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C8931-F5A3-4B7E-AFF5-99CB24571D92}"/>
              </a:ext>
            </a:extLst>
          </p:cNvPr>
          <p:cNvSpPr txBox="1"/>
          <p:nvPr/>
        </p:nvSpPr>
        <p:spPr>
          <a:xfrm>
            <a:off x="2080260" y="4372179"/>
            <a:ext cx="81412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ask and </a:t>
            </a:r>
            <a:r>
              <a:rPr lang="en-US" sz="2400" dirty="0">
                <a:solidFill>
                  <a:srgbClr val="C00000"/>
                </a:solidFill>
              </a:rPr>
              <a:t>do not receive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because you ask amiss, that you may </a:t>
            </a:r>
            <a:r>
              <a:rPr lang="en-US" sz="2400" dirty="0">
                <a:solidFill>
                  <a:srgbClr val="C00000"/>
                </a:solidFill>
              </a:rPr>
              <a:t>spend it on your pleasures</a:t>
            </a:r>
            <a:r>
              <a:rPr lang="en-US" sz="2400" dirty="0"/>
              <a:t>.</a:t>
            </a:r>
          </a:p>
          <a:p>
            <a:pPr algn="r">
              <a:spcAft>
                <a:spcPts val="1200"/>
              </a:spcAft>
            </a:pPr>
            <a:r>
              <a:rPr lang="en-US" sz="1800" dirty="0"/>
              <a:t>(James 4:3)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8FACD-491A-4418-B3D3-07F7D709F64A}"/>
              </a:ext>
            </a:extLst>
          </p:cNvPr>
          <p:cNvSpPr txBox="1"/>
          <p:nvPr/>
        </p:nvSpPr>
        <p:spPr>
          <a:xfrm>
            <a:off x="6744380" y="2301758"/>
            <a:ext cx="4758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Ask, and it will be given to you; </a:t>
            </a: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Seek, and you will find; </a:t>
            </a: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Knock, and it will be opened to you. </a:t>
            </a:r>
          </a:p>
          <a:p>
            <a:pPr algn="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(Matthew 7:7)</a:t>
            </a:r>
            <a:endParaRPr lang="en-A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7F3BF-6A42-4B2E-8B5E-2A9516C1A5E4}"/>
              </a:ext>
            </a:extLst>
          </p:cNvPr>
          <p:cNvSpPr txBox="1"/>
          <p:nvPr/>
        </p:nvSpPr>
        <p:spPr>
          <a:xfrm>
            <a:off x="847344" y="974608"/>
            <a:ext cx="54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do not have because you do not ask.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CADE7FD-7024-4868-9508-769BEE1AFEE7}"/>
              </a:ext>
            </a:extLst>
          </p:cNvPr>
          <p:cNvSpPr/>
          <p:nvPr/>
        </p:nvSpPr>
        <p:spPr>
          <a:xfrm rot="1987354">
            <a:off x="5800427" y="1613113"/>
            <a:ext cx="1188720" cy="46166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719D9D9-C34F-4F27-85A0-A4BDBA8F8567}"/>
              </a:ext>
            </a:extLst>
          </p:cNvPr>
          <p:cNvSpPr/>
          <p:nvPr/>
        </p:nvSpPr>
        <p:spPr>
          <a:xfrm rot="19612646" flipH="1">
            <a:off x="5800427" y="3793140"/>
            <a:ext cx="1188720" cy="46166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CF80BDB5-98AC-4159-8D18-0660FAC0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774" y="1939528"/>
            <a:ext cx="5372100" cy="28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2636E-A406-4FBA-B549-1BEC8620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1160574"/>
            <a:ext cx="5372099" cy="35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D1660-4642-4DED-BD6A-5E9AA461BBF9}"/>
              </a:ext>
            </a:extLst>
          </p:cNvPr>
          <p:cNvSpPr txBox="1"/>
          <p:nvPr/>
        </p:nvSpPr>
        <p:spPr>
          <a:xfrm>
            <a:off x="2219906" y="3542354"/>
            <a:ext cx="321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A friend of the world…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92300-3307-4AA3-893A-093C4541D26B}"/>
              </a:ext>
            </a:extLst>
          </p:cNvPr>
          <p:cNvSpPr txBox="1"/>
          <p:nvPr/>
        </p:nvSpPr>
        <p:spPr>
          <a:xfrm>
            <a:off x="8895165" y="4269195"/>
            <a:ext cx="26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…an enemy of God.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8C6C1-6778-4B8F-8307-040BBA149CFD}"/>
              </a:ext>
            </a:extLst>
          </p:cNvPr>
          <p:cNvSpPr txBox="1"/>
          <p:nvPr/>
        </p:nvSpPr>
        <p:spPr>
          <a:xfrm>
            <a:off x="574717" y="5335631"/>
            <a:ext cx="110425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Whoever therefore wants to be a </a:t>
            </a:r>
            <a:r>
              <a:rPr lang="en-US" sz="2400" b="1" dirty="0">
                <a:solidFill>
                  <a:schemeClr val="accent1"/>
                </a:solidFill>
              </a:rPr>
              <a:t>friend of the world </a:t>
            </a:r>
            <a:r>
              <a:rPr lang="en-US" sz="2400" b="1" dirty="0">
                <a:solidFill>
                  <a:srgbClr val="C00000"/>
                </a:solidFill>
              </a:rPr>
              <a:t>makes himself </a:t>
            </a:r>
            <a:r>
              <a:rPr lang="en-US" sz="2400" b="1" dirty="0"/>
              <a:t>an enemy of God.</a:t>
            </a:r>
          </a:p>
          <a:p>
            <a:pPr algn="r"/>
            <a:r>
              <a:rPr lang="en-US" dirty="0"/>
              <a:t>(James 4:4)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64583-94A1-4B4C-8384-9AFFDBBBD7B2}"/>
              </a:ext>
            </a:extLst>
          </p:cNvPr>
          <p:cNvSpPr txBox="1"/>
          <p:nvPr/>
        </p:nvSpPr>
        <p:spPr>
          <a:xfrm>
            <a:off x="6131475" y="906970"/>
            <a:ext cx="552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accent3">
                    <a:lumMod val="50000"/>
                  </a:schemeClr>
                </a:solidFill>
              </a:rPr>
              <a:t>Don’t you know…?</a:t>
            </a:r>
          </a:p>
        </p:txBody>
      </p:sp>
    </p:spTree>
    <p:extLst>
      <p:ext uri="{BB962C8B-B14F-4D97-AF65-F5344CB8AC3E}">
        <p14:creationId xmlns:p14="http://schemas.microsoft.com/office/powerpoint/2010/main" val="34670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CA26B6D-DA90-43D8-9854-BCD57C5EB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6"/>
          <a:stretch/>
        </p:blipFill>
        <p:spPr bwMode="auto">
          <a:xfrm>
            <a:off x="3829711" y="0"/>
            <a:ext cx="8362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1D2FFE-53B2-4B69-B9E3-B81B90A721A7}"/>
              </a:ext>
            </a:extLst>
          </p:cNvPr>
          <p:cNvSpPr txBox="1"/>
          <p:nvPr/>
        </p:nvSpPr>
        <p:spPr>
          <a:xfrm>
            <a:off x="663304" y="1063394"/>
            <a:ext cx="5693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Jesus said: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The world … hates Me because I testify of it that its works are evil.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(John 7:7)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FC8BB-49EE-43B6-A048-8CAC1D37E3A7}"/>
              </a:ext>
            </a:extLst>
          </p:cNvPr>
          <p:cNvSpPr txBox="1"/>
          <p:nvPr/>
        </p:nvSpPr>
        <p:spPr>
          <a:xfrm>
            <a:off x="663304" y="3102935"/>
            <a:ext cx="497733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These things I have spoken to you, that in Me you may have </a:t>
            </a:r>
            <a:r>
              <a:rPr lang="en-US" sz="2400" b="1" dirty="0">
                <a:solidFill>
                  <a:schemeClr val="accent1"/>
                </a:solidFill>
              </a:rPr>
              <a:t>peace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In the world you will have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tribulation</a:t>
            </a:r>
            <a:r>
              <a:rPr lang="en-US" sz="2400" b="1" dirty="0">
                <a:solidFill>
                  <a:schemeClr val="bg1"/>
                </a:solidFill>
              </a:rPr>
              <a:t>;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but be of good cheer,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 have overcome the world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(John 16:33)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E4ECF9-38BE-4B54-9398-AEACA2D1FA9C}"/>
              </a:ext>
            </a:extLst>
          </p:cNvPr>
          <p:cNvSpPr txBox="1"/>
          <p:nvPr/>
        </p:nvSpPr>
        <p:spPr>
          <a:xfrm>
            <a:off x="4080510" y="1559474"/>
            <a:ext cx="5785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Or do you think that the Scripture says in vain, </a:t>
            </a:r>
          </a:p>
          <a:p>
            <a:r>
              <a:rPr lang="en-US" dirty="0"/>
              <a:t>"</a:t>
            </a:r>
            <a:r>
              <a:rPr lang="en-US" b="1" dirty="0"/>
              <a:t>The Spirit who dwells in us yearns jealously</a:t>
            </a:r>
            <a:r>
              <a:rPr lang="en-US" dirty="0"/>
              <a:t>"?   (NKJV)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07EBA-1E51-4DF0-8EEF-61E16E9A25C6}"/>
              </a:ext>
            </a:extLst>
          </p:cNvPr>
          <p:cNvSpPr txBox="1"/>
          <p:nvPr/>
        </p:nvSpPr>
        <p:spPr>
          <a:xfrm>
            <a:off x="4080510" y="2399400"/>
            <a:ext cx="7559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Or do you suppose it is to no purpose that the Scripture says, </a:t>
            </a:r>
          </a:p>
          <a:p>
            <a:r>
              <a:rPr lang="en-US" dirty="0"/>
              <a:t>“</a:t>
            </a:r>
            <a:r>
              <a:rPr lang="en-US" b="1" dirty="0"/>
              <a:t>He yearns jealously over the spirit that he has made to dwell in us</a:t>
            </a:r>
            <a:r>
              <a:rPr lang="en-US" dirty="0"/>
              <a:t>”?  (ESV)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95AC2-0D2E-4FFC-86BA-21AF81773955}"/>
              </a:ext>
            </a:extLst>
          </p:cNvPr>
          <p:cNvSpPr txBox="1"/>
          <p:nvPr/>
        </p:nvSpPr>
        <p:spPr>
          <a:xfrm>
            <a:off x="4080510" y="429816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spirit he made to dwell in us envies intensely  (CSB)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6B3B9-78EC-4BBF-AC99-9BC172907625}"/>
              </a:ext>
            </a:extLst>
          </p:cNvPr>
          <p:cNvSpPr txBox="1"/>
          <p:nvPr/>
        </p:nvSpPr>
        <p:spPr>
          <a:xfrm>
            <a:off x="4080510" y="5397671"/>
            <a:ext cx="7468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spirit that God caused to live within us has an envious yearning  (</a:t>
            </a:r>
            <a:r>
              <a:rPr lang="en-US" dirty="0" err="1"/>
              <a:t>NetB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4A0BD-FF47-4112-939D-EA01C4C2BCEF}"/>
              </a:ext>
            </a:extLst>
          </p:cNvPr>
          <p:cNvSpPr txBox="1"/>
          <p:nvPr/>
        </p:nvSpPr>
        <p:spPr>
          <a:xfrm>
            <a:off x="4080510" y="4847918"/>
            <a:ext cx="6874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Does the Spirit which has taken his abode in us desire enviously?  (JND)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2F8B8-4936-4550-94F7-7F1E1D0EAD8D}"/>
              </a:ext>
            </a:extLst>
          </p:cNvPr>
          <p:cNvSpPr txBox="1"/>
          <p:nvPr/>
        </p:nvSpPr>
        <p:spPr>
          <a:xfrm>
            <a:off x="4080510" y="5947422"/>
            <a:ext cx="7678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[human] spirit which He has made to dwell in us lusts with envy?  (AMP)</a:t>
            </a:r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B3E51-BF89-4538-B0D5-EDB7AF2A9B8D}"/>
              </a:ext>
            </a:extLst>
          </p:cNvPr>
          <p:cNvSpPr txBox="1"/>
          <p:nvPr/>
        </p:nvSpPr>
        <p:spPr>
          <a:xfrm>
            <a:off x="4080510" y="3748412"/>
            <a:ext cx="6407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 jealously longs for the spirit he has caused to dwell in us  (NIV)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040C2C-8052-42C0-A367-8D9A5A1F0AE9}"/>
              </a:ext>
            </a:extLst>
          </p:cNvPr>
          <p:cNvSpPr txBox="1"/>
          <p:nvPr/>
        </p:nvSpPr>
        <p:spPr>
          <a:xfrm>
            <a:off x="550926" y="441267"/>
            <a:ext cx="609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</a:rPr>
              <a:t>The </a:t>
            </a:r>
            <a:r>
              <a:rPr lang="en-AU" sz="3600" b="1" dirty="0">
                <a:solidFill>
                  <a:srgbClr val="FF0000"/>
                </a:solidFill>
              </a:rPr>
              <a:t>difficulty</a:t>
            </a:r>
            <a:r>
              <a:rPr lang="en-AU" sz="3200" b="1" dirty="0">
                <a:solidFill>
                  <a:srgbClr val="FF0000"/>
                </a:solidFill>
              </a:rPr>
              <a:t> of James 4:5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7ABF2E7-DA95-4078-812D-637052DF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4033" y="2463571"/>
            <a:ext cx="4377601" cy="29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699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Bradley Hand ITC</vt:lpstr>
      <vt:lpstr>Calibri</vt:lpstr>
      <vt:lpstr>Calibri Light</vt:lpstr>
      <vt:lpstr>Office Theme</vt:lpstr>
      <vt:lpstr>James 4: 1-10</vt:lpstr>
      <vt:lpstr>James 4: 1-10</vt:lpstr>
      <vt:lpstr>Wisdom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4: 1-10</dc:title>
  <dc:creator>Neil Buckman</dc:creator>
  <cp:lastModifiedBy>Neil Buckman</cp:lastModifiedBy>
  <cp:revision>35</cp:revision>
  <dcterms:created xsi:type="dcterms:W3CDTF">2021-04-09T11:57:45Z</dcterms:created>
  <dcterms:modified xsi:type="dcterms:W3CDTF">2021-04-10T11:39:56Z</dcterms:modified>
</cp:coreProperties>
</file>